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  <p:sldMasterId id="2147483674" r:id="rId2"/>
  </p:sldMasterIdLst>
  <p:notesMasterIdLst>
    <p:notesMasterId r:id="rId52"/>
  </p:notesMasterIdLst>
  <p:sldIdLst>
    <p:sldId id="256" r:id="rId3"/>
    <p:sldId id="257" r:id="rId4"/>
    <p:sldId id="327" r:id="rId5"/>
    <p:sldId id="301" r:id="rId6"/>
    <p:sldId id="317" r:id="rId7"/>
    <p:sldId id="302" r:id="rId8"/>
    <p:sldId id="304" r:id="rId9"/>
    <p:sldId id="284" r:id="rId10"/>
    <p:sldId id="299" r:id="rId11"/>
    <p:sldId id="328" r:id="rId12"/>
    <p:sldId id="332" r:id="rId13"/>
    <p:sldId id="306" r:id="rId14"/>
    <p:sldId id="307" r:id="rId15"/>
    <p:sldId id="335" r:id="rId16"/>
    <p:sldId id="336" r:id="rId17"/>
    <p:sldId id="350" r:id="rId18"/>
    <p:sldId id="351" r:id="rId19"/>
    <p:sldId id="337" r:id="rId20"/>
    <p:sldId id="348" r:id="rId21"/>
    <p:sldId id="326" r:id="rId22"/>
    <p:sldId id="329" r:id="rId23"/>
    <p:sldId id="308" r:id="rId24"/>
    <p:sldId id="309" r:id="rId25"/>
    <p:sldId id="310" r:id="rId26"/>
    <p:sldId id="311" r:id="rId27"/>
    <p:sldId id="313" r:id="rId28"/>
    <p:sldId id="314" r:id="rId29"/>
    <p:sldId id="325" r:id="rId30"/>
    <p:sldId id="318" r:id="rId31"/>
    <p:sldId id="319" r:id="rId32"/>
    <p:sldId id="321" r:id="rId33"/>
    <p:sldId id="338" r:id="rId34"/>
    <p:sldId id="339" r:id="rId35"/>
    <p:sldId id="340" r:id="rId36"/>
    <p:sldId id="343" r:id="rId37"/>
    <p:sldId id="352" r:id="rId38"/>
    <p:sldId id="344" r:id="rId39"/>
    <p:sldId id="322" r:id="rId40"/>
    <p:sldId id="349" r:id="rId41"/>
    <p:sldId id="353" r:id="rId42"/>
    <p:sldId id="283" r:id="rId43"/>
    <p:sldId id="285" r:id="rId44"/>
    <p:sldId id="305" r:id="rId45"/>
    <p:sldId id="316" r:id="rId46"/>
    <p:sldId id="303" r:id="rId47"/>
    <p:sldId id="347" r:id="rId48"/>
    <p:sldId id="312" r:id="rId49"/>
    <p:sldId id="320" r:id="rId50"/>
    <p:sldId id="341" r:id="rId5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B1071F3E-5A32-40D8-BD5D-D0B160081837}">
          <p14:sldIdLst>
            <p14:sldId id="256"/>
            <p14:sldId id="257"/>
            <p14:sldId id="327"/>
            <p14:sldId id="301"/>
            <p14:sldId id="317"/>
            <p14:sldId id="302"/>
            <p14:sldId id="304"/>
            <p14:sldId id="284"/>
            <p14:sldId id="299"/>
            <p14:sldId id="328"/>
            <p14:sldId id="332"/>
            <p14:sldId id="306"/>
            <p14:sldId id="307"/>
            <p14:sldId id="335"/>
            <p14:sldId id="336"/>
            <p14:sldId id="350"/>
            <p14:sldId id="351"/>
            <p14:sldId id="337"/>
            <p14:sldId id="348"/>
            <p14:sldId id="326"/>
            <p14:sldId id="329"/>
            <p14:sldId id="308"/>
            <p14:sldId id="309"/>
            <p14:sldId id="310"/>
            <p14:sldId id="311"/>
            <p14:sldId id="313"/>
            <p14:sldId id="314"/>
            <p14:sldId id="325"/>
            <p14:sldId id="318"/>
            <p14:sldId id="319"/>
            <p14:sldId id="321"/>
            <p14:sldId id="338"/>
            <p14:sldId id="339"/>
            <p14:sldId id="340"/>
            <p14:sldId id="343"/>
            <p14:sldId id="352"/>
            <p14:sldId id="344"/>
            <p14:sldId id="322"/>
            <p14:sldId id="349"/>
            <p14:sldId id="353"/>
            <p14:sldId id="283"/>
            <p14:sldId id="285"/>
            <p14:sldId id="305"/>
            <p14:sldId id="316"/>
            <p14:sldId id="303"/>
            <p14:sldId id="347"/>
            <p14:sldId id="312"/>
            <p14:sldId id="320"/>
            <p14:sldId id="3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7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52920120421044"/>
          <c:y val="6.9994633973596676E-2"/>
          <c:w val="0.74593642639189783"/>
          <c:h val="0.685829205719843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Data Rate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Sheet1!$A$2:$B$6</c:f>
              <c:multiLvlStrCache>
                <c:ptCount val="5"/>
                <c:lvl>
                  <c:pt idx="0">
                    <c:v>1974</c:v>
                  </c:pt>
                  <c:pt idx="1">
                    <c:v>1991</c:v>
                  </c:pt>
                  <c:pt idx="2">
                    <c:v>1998</c:v>
                  </c:pt>
                  <c:pt idx="3">
                    <c:v>2008</c:v>
                  </c:pt>
                  <c:pt idx="4">
                    <c:v>2019</c:v>
                  </c:pt>
                </c:lvl>
                <c:lvl>
                  <c:pt idx="0">
                    <c:v>1G</c:v>
                  </c:pt>
                  <c:pt idx="1">
                    <c:v>2G</c:v>
                  </c:pt>
                  <c:pt idx="2">
                    <c:v>3G</c:v>
                  </c:pt>
                  <c:pt idx="3">
                    <c:v>4G</c:v>
                  </c:pt>
                  <c:pt idx="4">
                    <c:v>5G</c:v>
                  </c:pt>
                </c:lvl>
              </c:multiLvlStrCache>
            </c:multiLvl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2.4</c:v>
                </c:pt>
                <c:pt idx="1">
                  <c:v>64</c:v>
                </c:pt>
                <c:pt idx="2">
                  <c:v>2000</c:v>
                </c:pt>
                <c:pt idx="3">
                  <c:v>100000</c:v>
                </c:pt>
                <c:pt idx="4">
                  <c:v>1000000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78-4D8C-B400-F553AC31E9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48386768"/>
        <c:axId val="1710443280"/>
      </c:barChart>
      <c:catAx>
        <c:axId val="1548386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0443280"/>
        <c:crosses val="autoZero"/>
        <c:auto val="1"/>
        <c:lblAlgn val="ctr"/>
        <c:lblOffset val="100"/>
        <c:noMultiLvlLbl val="0"/>
      </c:catAx>
      <c:valAx>
        <c:axId val="17104432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sz="1600" b="1" dirty="0"/>
                  <a:t>Data Rate</a:t>
                </a:r>
              </a:p>
              <a:p>
                <a:pPr>
                  <a:defRPr sz="1200"/>
                </a:pPr>
                <a:r>
                  <a:rPr lang="en-IN" sz="1600" b="1" dirty="0"/>
                  <a:t> (Kilobit per sec)</a:t>
                </a:r>
              </a:p>
            </c:rich>
          </c:tx>
          <c:layout>
            <c:manualLayout>
              <c:xMode val="edge"/>
              <c:yMode val="edge"/>
              <c:x val="2.7822167131552292E-2"/>
              <c:y val="0.125461899869612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8386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61e6ec0108_7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g161e6ec0108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1e6ec0108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161e6ec0108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8329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1e6ec0108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161e6ec0108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1944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1e6ec0108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161e6ec0108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5558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1e6ec0108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161e6ec0108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6681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1e6ec0108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161e6ec0108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7597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1e6ec0108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161e6ec0108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7693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1e6ec0108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161e6ec0108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6851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1e6ec0108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161e6ec0108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6894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1e6ec0108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161e6ec0108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36694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1e6ec0108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161e6ec0108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2576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1e6ec0108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15;g161e6ec0108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1e6ec0108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161e6ec0108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33070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1e6ec0108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161e6ec0108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75109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1e6ec0108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161e6ec0108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63212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1e6ec0108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161e6ec0108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07423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1e6ec0108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161e6ec0108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69829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1e6ec0108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161e6ec0108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36661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1e6ec0108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161e6ec0108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90695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1e6ec0108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161e6ec0108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15536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61e6ec0108_2_2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g161e6ec0108_2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1e6ec0108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161e6ec0108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8123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1e6ec0108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161e6ec0108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33090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1e6ec0108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161e6ec0108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2702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1e6ec0108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161e6ec0108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92653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1e6ec0108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161e6ec0108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22451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1e6ec0108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161e6ec0108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46421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1e6ec0108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161e6ec0108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4775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1e6ec0108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161e6ec0108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2754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1e6ec0108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161e6ec0108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5180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1e6ec0108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15;g161e6ec0108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9597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1e6ec0108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161e6ec0108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1262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1e6ec0108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Periodic modulation of the 2D electron channel leads to the formation of a plasmonic crystal.</a:t>
            </a:r>
            <a:endParaRPr dirty="0"/>
          </a:p>
        </p:txBody>
      </p:sp>
      <p:sp>
        <p:nvSpPr>
          <p:cNvPr id="115" name="Google Shape;115;g161e6ec0108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638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1e6ec0108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161e6ec0108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1178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1e6ec0108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15;g161e6ec0108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7727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2">
  <p:cSld name="Title Slid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493776" y="2976372"/>
            <a:ext cx="4978908" cy="1237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457200" lvl="0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2500"/>
              <a:buNone/>
              <a:defRPr sz="21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2pPr>
            <a:lvl3pPr marL="1371600" lvl="2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3pPr>
            <a:lvl4pPr marL="1828800" lvl="3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4pPr>
            <a:lvl5pPr marL="2286000" lvl="4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493776" y="1117854"/>
            <a:ext cx="4978908" cy="178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Autofit/>
          </a:bodyPr>
          <a:lstStyle>
            <a:lvl1pPr lv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58" name="Google Shape;58;p14" descr="University at Buffalo, The State University of New York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301" y="4530997"/>
            <a:ext cx="3600446" cy="266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425196" y="1124712"/>
            <a:ext cx="521360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1"/>
          </p:nvPr>
        </p:nvSpPr>
        <p:spPr>
          <a:xfrm>
            <a:off x="425196" y="1639062"/>
            <a:ext cx="5213604" cy="2976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2pPr>
            <a:lvl3pPr marL="1371600" lvl="2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3pPr>
            <a:lvl4pPr marL="1828800" lvl="3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4pPr>
            <a:lvl5pPr marL="2286000" lvl="4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Slide 1">
  <p:cSld name="Divider Slid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ctrTitle"/>
          </p:nvPr>
        </p:nvSpPr>
        <p:spPr>
          <a:xfrm>
            <a:off x="493776" y="1117997"/>
            <a:ext cx="49788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Autofit/>
          </a:bodyPr>
          <a:lstStyle>
            <a:lvl1pPr lvl="0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ubTitle" idx="1"/>
          </p:nvPr>
        </p:nvSpPr>
        <p:spPr>
          <a:xfrm>
            <a:off x="493776" y="2977753"/>
            <a:ext cx="4978908" cy="165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2500"/>
              <a:buNone/>
              <a:defRPr sz="21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500"/>
            </a:lvl2pPr>
            <a:lvl3pPr lvl="2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400"/>
            </a:lvl3pPr>
            <a:lvl4pPr lvl="3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200"/>
            </a:lvl4pPr>
            <a:lvl5pPr lvl="4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68" name="Google Shape;68;p17" descr="University at Buffalo, The State University of New York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" y="240860"/>
            <a:ext cx="3600450" cy="267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1">
  <p:cSld name="Title Slid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>
            <a:off x="493776" y="2976372"/>
            <a:ext cx="4978908" cy="1237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457200" lvl="0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2500"/>
              <a:buNone/>
              <a:defRPr sz="21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2pPr>
            <a:lvl3pPr marL="1371600" lvl="2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3pPr>
            <a:lvl4pPr marL="1828800" lvl="3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4pPr>
            <a:lvl5pPr marL="2286000" lvl="4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ctrTitle"/>
          </p:nvPr>
        </p:nvSpPr>
        <p:spPr>
          <a:xfrm>
            <a:off x="493776" y="1117854"/>
            <a:ext cx="4978908" cy="178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Autofit/>
          </a:bodyPr>
          <a:lstStyle>
            <a:lvl1pPr lv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Arial"/>
              <a:buNone/>
              <a:defRPr sz="4500" b="1" i="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72" name="Google Shape;72;p18" descr="University at Buffalo, The State University of New York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300" y="4530997"/>
            <a:ext cx="3600450" cy="266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Slide 2">
  <p:cSld name="Divider Slid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ctrTitle"/>
          </p:nvPr>
        </p:nvSpPr>
        <p:spPr>
          <a:xfrm>
            <a:off x="493776" y="1117997"/>
            <a:ext cx="4978908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Autofit/>
          </a:bodyPr>
          <a:lstStyle>
            <a:lvl1pPr lv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Arial"/>
              <a:buNone/>
              <a:defRPr sz="4500" b="1" i="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subTitle" idx="1"/>
          </p:nvPr>
        </p:nvSpPr>
        <p:spPr>
          <a:xfrm>
            <a:off x="493776" y="2977753"/>
            <a:ext cx="4978908" cy="165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2500"/>
              <a:buNone/>
              <a:defRPr sz="21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500"/>
            </a:lvl2pPr>
            <a:lvl3pPr lvl="2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400"/>
            </a:lvl3pPr>
            <a:lvl4pPr lvl="3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200"/>
            </a:lvl4pPr>
            <a:lvl5pPr lvl="4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76" name="Google Shape;76;p19" descr="University at Buffalo, The State University of New York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" y="240937"/>
            <a:ext cx="3600450" cy="266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Double Content" type="twoObj">
  <p:cSld name="TWO_OBJECT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25196" y="1124712"/>
            <a:ext cx="788670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body" idx="1"/>
          </p:nvPr>
        </p:nvSpPr>
        <p:spPr>
          <a:xfrm>
            <a:off x="425196" y="1639062"/>
            <a:ext cx="3375279" cy="296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2pPr>
            <a:lvl3pPr marL="1371600" lvl="2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3pPr>
            <a:lvl4pPr marL="1828800" lvl="3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4pPr>
            <a:lvl5pPr marL="2286000" lvl="4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2"/>
          </p:nvPr>
        </p:nvSpPr>
        <p:spPr>
          <a:xfrm>
            <a:off x="4057650" y="1639062"/>
            <a:ext cx="3374136" cy="2962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2pPr>
            <a:lvl3pPr marL="1371600" lvl="2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3pPr>
            <a:lvl4pPr marL="1828800" lvl="3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4pPr>
            <a:lvl5pPr marL="2286000" lvl="4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425196" y="1124712"/>
            <a:ext cx="788670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body" idx="1"/>
          </p:nvPr>
        </p:nvSpPr>
        <p:spPr>
          <a:xfrm>
            <a:off x="425196" y="1639062"/>
            <a:ext cx="3854196" cy="294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2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500" b="1"/>
            </a:lvl2pPr>
            <a:lvl3pPr marL="1371600" lvl="2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400" b="1"/>
            </a:lvl3pPr>
            <a:lvl4pPr marL="1828800" lvl="3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200" b="1"/>
            </a:lvl4pPr>
            <a:lvl5pPr marL="2286000" lvl="4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25196" y="1945005"/>
            <a:ext cx="3855386" cy="2651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/>
            </a:lvl1pPr>
            <a:lvl2pPr marL="914400" lvl="1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2pPr>
            <a:lvl3pPr marL="1371600" lvl="2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3pPr>
            <a:lvl4pPr marL="1828800" lvl="3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4pPr>
            <a:lvl5pPr marL="2286000" lvl="4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body" idx="3"/>
          </p:nvPr>
        </p:nvSpPr>
        <p:spPr>
          <a:xfrm>
            <a:off x="4629150" y="1639062"/>
            <a:ext cx="3854196" cy="296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2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500" b="1"/>
            </a:lvl2pPr>
            <a:lvl3pPr marL="1371600" lvl="2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400" b="1"/>
            </a:lvl3pPr>
            <a:lvl4pPr marL="1828800" lvl="3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200" b="1"/>
            </a:lvl4pPr>
            <a:lvl5pPr marL="2286000" lvl="4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body" idx="4"/>
          </p:nvPr>
        </p:nvSpPr>
        <p:spPr>
          <a:xfrm>
            <a:off x="4629150" y="1943100"/>
            <a:ext cx="3854196" cy="2654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/>
            </a:lvl1pPr>
            <a:lvl2pPr marL="914400" lvl="1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2pPr>
            <a:lvl3pPr marL="1371600" lvl="2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3pPr>
            <a:lvl4pPr marL="1828800" lvl="3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4pPr>
            <a:lvl5pPr marL="2286000" lvl="4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2"/>
          <p:cNvSpPr txBox="1">
            <a:spLocks noGrp="1"/>
          </p:cNvSpPr>
          <p:nvPr>
            <p:ph type="title"/>
          </p:nvPr>
        </p:nvSpPr>
        <p:spPr>
          <a:xfrm>
            <a:off x="425196" y="1124712"/>
            <a:ext cx="788670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Photo">
  <p:cSld name="Content and Photo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>
            <a:spLocks noGrp="1"/>
          </p:cNvSpPr>
          <p:nvPr>
            <p:ph type="pic" idx="2"/>
          </p:nvPr>
        </p:nvSpPr>
        <p:spPr>
          <a:xfrm>
            <a:off x="3823925" y="809625"/>
            <a:ext cx="5320076" cy="433387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2" name="Google Shape;92;p24"/>
          <p:cNvSpPr txBox="1">
            <a:spLocks noGrp="1"/>
          </p:cNvSpPr>
          <p:nvPr>
            <p:ph type="title"/>
          </p:nvPr>
        </p:nvSpPr>
        <p:spPr>
          <a:xfrm>
            <a:off x="425196" y="1124712"/>
            <a:ext cx="318668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body" idx="1"/>
          </p:nvPr>
        </p:nvSpPr>
        <p:spPr>
          <a:xfrm>
            <a:off x="425196" y="1639062"/>
            <a:ext cx="3186684" cy="2976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2pPr>
            <a:lvl3pPr marL="1371600" lvl="2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3pPr>
            <a:lvl4pPr marL="1828800" lvl="3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4pPr>
            <a:lvl5pPr marL="2286000" lvl="4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Three Photos">
  <p:cSld name="Content and Three Photo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5"/>
          <p:cNvSpPr txBox="1">
            <a:spLocks noGrp="1"/>
          </p:cNvSpPr>
          <p:nvPr>
            <p:ph type="title"/>
          </p:nvPr>
        </p:nvSpPr>
        <p:spPr>
          <a:xfrm>
            <a:off x="425196" y="1124712"/>
            <a:ext cx="318668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5"/>
          <p:cNvSpPr txBox="1">
            <a:spLocks noGrp="1"/>
          </p:cNvSpPr>
          <p:nvPr>
            <p:ph type="body" idx="1"/>
          </p:nvPr>
        </p:nvSpPr>
        <p:spPr>
          <a:xfrm>
            <a:off x="425196" y="1639062"/>
            <a:ext cx="3186684" cy="2976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2pPr>
            <a:lvl3pPr marL="1371600" lvl="2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3pPr>
            <a:lvl4pPr marL="1828800" lvl="3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4pPr>
            <a:lvl5pPr marL="2286000" lvl="4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25"/>
          <p:cNvSpPr>
            <a:spLocks noGrp="1"/>
          </p:cNvSpPr>
          <p:nvPr>
            <p:ph type="pic" idx="2"/>
          </p:nvPr>
        </p:nvSpPr>
        <p:spPr>
          <a:xfrm>
            <a:off x="3835973" y="800100"/>
            <a:ext cx="5308027" cy="2199448"/>
          </a:xfrm>
          <a:prstGeom prst="rect">
            <a:avLst/>
          </a:prstGeom>
          <a:solidFill>
            <a:srgbClr val="BFBFB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5"/>
          <p:cNvSpPr>
            <a:spLocks noGrp="1"/>
          </p:cNvSpPr>
          <p:nvPr>
            <p:ph type="pic" idx="3"/>
          </p:nvPr>
        </p:nvSpPr>
        <p:spPr>
          <a:xfrm>
            <a:off x="3835973" y="2998722"/>
            <a:ext cx="2701892" cy="2143125"/>
          </a:xfrm>
          <a:prstGeom prst="rect">
            <a:avLst/>
          </a:prstGeom>
          <a:solidFill>
            <a:srgbClr val="BFBFB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25"/>
          <p:cNvSpPr>
            <a:spLocks noGrp="1"/>
          </p:cNvSpPr>
          <p:nvPr>
            <p:ph type="pic" idx="4"/>
          </p:nvPr>
        </p:nvSpPr>
        <p:spPr>
          <a:xfrm>
            <a:off x="6525817" y="2998722"/>
            <a:ext cx="2618184" cy="2143125"/>
          </a:xfrm>
          <a:prstGeom prst="rect">
            <a:avLst/>
          </a:prstGeom>
          <a:solidFill>
            <a:srgbClr val="BFBFB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Width Photo">
  <p:cSld name="Full Width Photo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6"/>
          <p:cNvSpPr txBox="1">
            <a:spLocks noGrp="1"/>
          </p:cNvSpPr>
          <p:nvPr>
            <p:ph type="title"/>
          </p:nvPr>
        </p:nvSpPr>
        <p:spPr>
          <a:xfrm>
            <a:off x="425196" y="1124712"/>
            <a:ext cx="788670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6"/>
          <p:cNvSpPr>
            <a:spLocks noGrp="1"/>
          </p:cNvSpPr>
          <p:nvPr>
            <p:ph type="pic" idx="2"/>
          </p:nvPr>
        </p:nvSpPr>
        <p:spPr>
          <a:xfrm>
            <a:off x="0" y="800100"/>
            <a:ext cx="9144000" cy="4343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Graph">
  <p:cSld name="Content and Graph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7"/>
          <p:cNvSpPr txBox="1">
            <a:spLocks noGrp="1"/>
          </p:cNvSpPr>
          <p:nvPr>
            <p:ph type="title"/>
          </p:nvPr>
        </p:nvSpPr>
        <p:spPr>
          <a:xfrm>
            <a:off x="425196" y="1124712"/>
            <a:ext cx="318668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7"/>
          <p:cNvSpPr txBox="1">
            <a:spLocks noGrp="1"/>
          </p:cNvSpPr>
          <p:nvPr>
            <p:ph type="body" idx="1"/>
          </p:nvPr>
        </p:nvSpPr>
        <p:spPr>
          <a:xfrm>
            <a:off x="425196" y="1639062"/>
            <a:ext cx="3186684" cy="2976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2pPr>
            <a:lvl3pPr marL="1371600" lvl="2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3pPr>
            <a:lvl4pPr marL="1828800" lvl="3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4pPr>
            <a:lvl5pPr marL="2286000" lvl="4" indent="-3302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600"/>
              <a:buChar char="-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27"/>
          <p:cNvSpPr>
            <a:spLocks noGrp="1"/>
          </p:cNvSpPr>
          <p:nvPr>
            <p:ph type="chart" idx="2"/>
          </p:nvPr>
        </p:nvSpPr>
        <p:spPr>
          <a:xfrm>
            <a:off x="3871451" y="1482214"/>
            <a:ext cx="4743864" cy="2975487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TR"/>
              <a:buChar char="-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TR"/>
              <a:buChar char="-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TR"/>
              <a:buChar char="-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TR"/>
              <a:buChar char="-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25196" y="1124712"/>
            <a:ext cx="788670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25196" y="1639062"/>
            <a:ext cx="7886700" cy="2976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30200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TR"/>
              <a:buChar char="-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TR"/>
              <a:buChar char="-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TR"/>
              <a:buChar char="-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TR"/>
              <a:buChar char="-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3" name="Google Shape;53;p13" descr="University at Buffalo, The State University of New York logo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66700" y="240937"/>
            <a:ext cx="3600450" cy="266867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3"/>
          <p:cNvSpPr txBox="1"/>
          <p:nvPr/>
        </p:nvSpPr>
        <p:spPr>
          <a:xfrm>
            <a:off x="5203632" y="4739831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8"/>
          <p:cNvSpPr txBox="1">
            <a:spLocks noGrp="1"/>
          </p:cNvSpPr>
          <p:nvPr>
            <p:ph type="ctrTitle"/>
          </p:nvPr>
        </p:nvSpPr>
        <p:spPr>
          <a:xfrm>
            <a:off x="265305" y="535983"/>
            <a:ext cx="5526000" cy="18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None/>
            </a:pPr>
            <a:r>
              <a:rPr lang="en" sz="2700" b="1" cap="none" dirty="0"/>
              <a:t>Plasmonic Transistors For Terahertz-band Communication</a:t>
            </a:r>
            <a:br>
              <a:rPr lang="en" sz="2100" b="1" cap="none" dirty="0"/>
            </a:br>
            <a:br>
              <a:rPr lang="en" sz="2100" dirty="0"/>
            </a:br>
            <a:br>
              <a:rPr lang="en" sz="2100" b="1" dirty="0"/>
            </a:br>
            <a:endParaRPr sz="1800" b="0" dirty="0"/>
          </a:p>
        </p:txBody>
      </p:sp>
      <p:sp>
        <p:nvSpPr>
          <p:cNvPr id="112" name="Google Shape;112;p28"/>
          <p:cNvSpPr txBox="1">
            <a:spLocks noGrp="1"/>
          </p:cNvSpPr>
          <p:nvPr>
            <p:ph type="body" idx="1"/>
          </p:nvPr>
        </p:nvSpPr>
        <p:spPr>
          <a:xfrm>
            <a:off x="265305" y="1627318"/>
            <a:ext cx="5731200" cy="22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" sz="1600" b="1" dirty="0">
                <a:solidFill>
                  <a:srgbClr val="000000"/>
                </a:solidFill>
              </a:rPr>
              <a:t>Dr. Jonathan Bird</a:t>
            </a:r>
            <a:endParaRPr sz="16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en" sz="1600" dirty="0">
                <a:solidFill>
                  <a:srgbClr val="000000"/>
                </a:solidFill>
              </a:rPr>
              <a:t>(Professor &amp; Chair </a:t>
            </a:r>
            <a:endParaRPr sz="16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en" sz="1600" dirty="0">
                <a:solidFill>
                  <a:srgbClr val="000000"/>
                </a:solidFill>
              </a:rPr>
              <a:t>Department of Electrical Engineering)</a:t>
            </a:r>
            <a:endParaRPr sz="12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endParaRPr sz="16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2200"/>
              <a:buNone/>
            </a:pPr>
            <a:r>
              <a:rPr lang="en" sz="1600" b="1" dirty="0">
                <a:solidFill>
                  <a:srgbClr val="000000"/>
                </a:solidFill>
              </a:rPr>
              <a:t>Aarbaj Mundaganur</a:t>
            </a:r>
            <a:endParaRPr sz="105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2200"/>
              <a:buNone/>
            </a:pPr>
            <a:r>
              <a:rPr lang="en" sz="1600" b="1" dirty="0">
                <a:solidFill>
                  <a:srgbClr val="000000"/>
                </a:solidFill>
              </a:rPr>
              <a:t>Shahabaj Mundaganur</a:t>
            </a:r>
          </a:p>
          <a:p>
            <a:pPr marL="0" indent="0">
              <a:buSzPts val="2200"/>
            </a:pPr>
            <a:endParaRPr lang="en" sz="1400" b="1" dirty="0">
              <a:solidFill>
                <a:srgbClr val="000000"/>
              </a:solidFill>
            </a:endParaRPr>
          </a:p>
          <a:p>
            <a:pPr marL="0" indent="0">
              <a:buSzPts val="2200"/>
            </a:pPr>
            <a:r>
              <a:rPr lang="en" sz="1400" b="1" dirty="0">
                <a:solidFill>
                  <a:srgbClr val="000000"/>
                </a:solidFill>
              </a:rPr>
              <a:t>November 3</a:t>
            </a:r>
            <a:r>
              <a:rPr lang="en" sz="1400" b="1" baseline="30000" dirty="0">
                <a:solidFill>
                  <a:srgbClr val="000000"/>
                </a:solidFill>
              </a:rPr>
              <a:t>rd</a:t>
            </a:r>
            <a:r>
              <a:rPr lang="en" sz="1400" b="1" dirty="0">
                <a:solidFill>
                  <a:srgbClr val="000000"/>
                </a:solidFill>
              </a:rPr>
              <a:t> 2023</a:t>
            </a:r>
          </a:p>
          <a:p>
            <a:pPr marL="0" lvl="0" indent="0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2200"/>
              <a:buNone/>
            </a:pPr>
            <a:endParaRPr sz="105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547D45-6660-19B2-DE43-36770B383003}"/>
              </a:ext>
            </a:extLst>
          </p:cNvPr>
          <p:cNvSpPr txBox="1"/>
          <p:nvPr/>
        </p:nvSpPr>
        <p:spPr>
          <a:xfrm>
            <a:off x="-1" y="665837"/>
            <a:ext cx="60126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2000" b="1" i="0" u="none" strike="noStrike" dirty="0">
                <a:solidFill>
                  <a:srgbClr val="005BBB"/>
                </a:solidFill>
                <a:effectLst/>
                <a:latin typeface="Arial" panose="020B0604020202020204" pitchFamily="34" charset="0"/>
              </a:rPr>
              <a:t>Theoretical Model Simulations  </a:t>
            </a:r>
            <a:endParaRPr lang="en-IN" sz="2000" dirty="0">
              <a:effectLst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06AE74-A950-AAEF-61DF-50AE6FD538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8" t="4755" r="48376" b="51235"/>
          <a:stretch/>
        </p:blipFill>
        <p:spPr>
          <a:xfrm>
            <a:off x="23251" y="1119943"/>
            <a:ext cx="3339740" cy="35605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36243B-5628-9E75-B4CF-BE130D7BC4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24" t="56432" r="1525" b="1460"/>
          <a:stretch/>
        </p:blipFill>
        <p:spPr>
          <a:xfrm>
            <a:off x="3254647" y="1065443"/>
            <a:ext cx="3262393" cy="37467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A2A1AF-F8ED-AFC7-5575-8F0A8F31E286}"/>
                  </a:ext>
                </a:extLst>
              </p:cNvPr>
              <p:cNvSpPr txBox="1"/>
              <p:nvPr/>
            </p:nvSpPr>
            <p:spPr>
              <a:xfrm>
                <a:off x="6765010" y="1065444"/>
                <a:ext cx="2386742" cy="31393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Considerations for the  simulation</a:t>
                </a:r>
              </a:p>
              <a:p>
                <a:endParaRPr lang="en-US" sz="1800" dirty="0">
                  <a:effectLst/>
                  <a:latin typeface="Times New Roman" panose="02020603050405020304" pitchFamily="18" charset="0"/>
                  <a:ea typeface="Yu Mincho" panose="02020400000000000000" pitchFamily="18" charset="-128"/>
                </a:endParaRPr>
              </a:p>
              <a:p>
                <a:r>
                  <a:rPr lang="en-US" sz="1800" dirty="0"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InGaAs-based TeraFET </a:t>
                </a:r>
              </a:p>
              <a:p>
                <a:endParaRPr lang="en-US" sz="1800" dirty="0">
                  <a:latin typeface="Times New Roman" panose="02020603050405020304" pitchFamily="18" charset="0"/>
                  <a:ea typeface="Yu Mincho" panose="02020400000000000000" pitchFamily="18" charset="-128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IN" sz="18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0.042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1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  <m:r>
                      <a:rPr lang="en-US" sz="18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endParaRPr lang="en-US" sz="1800" dirty="0">
                  <a:latin typeface="Times New Roman" panose="02020603050405020304" pitchFamily="18" charset="0"/>
                  <a:ea typeface="Yu Mincho" panose="02020400000000000000" pitchFamily="18" charset="-128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IN" sz="18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IN" sz="1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=200</m:t>
                    </m:r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nm,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IN" sz="18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01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3 × 10</a:t>
                </a:r>
                <a:r>
                  <a:rPr lang="en-US" sz="1800" baseline="30000" dirty="0"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11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cm</a:t>
                </a:r>
                <a:r>
                  <a:rPr lang="en-US" sz="1800" baseline="30000" dirty="0"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-2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1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02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en-IN" sz="1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01</m:t>
                        </m:r>
                      </m:sub>
                    </m:sSub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=3,</a:t>
                </a:r>
              </a:p>
              <a:p>
                <a:r>
                  <a:rPr lang="en-US" sz="1800" dirty="0"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𝐿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0.05,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𝛾</m:t>
                      </m:r>
                      <m:r>
                        <a:rPr lang="en-US" sz="1800" i="1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lang="en-IN" sz="1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A2A1AF-F8ED-AFC7-5575-8F0A8F31E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5010" y="1065444"/>
                <a:ext cx="2386742" cy="3139321"/>
              </a:xfrm>
              <a:prstGeom prst="rect">
                <a:avLst/>
              </a:prstGeom>
              <a:blipFill>
                <a:blip r:embed="rId4"/>
                <a:stretch>
                  <a:fillRect l="-2302" t="-1165" r="-639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A89CCF04-7E4D-1236-715C-29C91060AFD0}"/>
              </a:ext>
            </a:extLst>
          </p:cNvPr>
          <p:cNvSpPr/>
          <p:nvPr/>
        </p:nvSpPr>
        <p:spPr>
          <a:xfrm>
            <a:off x="3471619" y="4477663"/>
            <a:ext cx="643321" cy="2028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92D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B8943C-67E0-1915-A302-ABB9B5F777F7}"/>
              </a:ext>
            </a:extLst>
          </p:cNvPr>
          <p:cNvSpPr/>
          <p:nvPr/>
        </p:nvSpPr>
        <p:spPr>
          <a:xfrm>
            <a:off x="4533394" y="1925609"/>
            <a:ext cx="643321" cy="2028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7F1D29-2487-BF6A-6DAC-FDA54DF57CA4}"/>
              </a:ext>
            </a:extLst>
          </p:cNvPr>
          <p:cNvSpPr txBox="1"/>
          <p:nvPr/>
        </p:nvSpPr>
        <p:spPr>
          <a:xfrm>
            <a:off x="3913462" y="1606080"/>
            <a:ext cx="1239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~2 THz</a:t>
            </a:r>
            <a:endParaRPr lang="en-IN" b="1" dirty="0">
              <a:solidFill>
                <a:srgbClr val="00B05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73F4085-5CB0-3F29-AED2-B7AE28198E26}"/>
              </a:ext>
            </a:extLst>
          </p:cNvPr>
          <p:cNvCxnSpPr/>
          <p:nvPr/>
        </p:nvCxnSpPr>
        <p:spPr>
          <a:xfrm>
            <a:off x="3169403" y="1119943"/>
            <a:ext cx="0" cy="3692277"/>
          </a:xfrm>
          <a:prstGeom prst="line">
            <a:avLst/>
          </a:prstGeom>
          <a:ln w="38100">
            <a:solidFill>
              <a:schemeClr val="tx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92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C57B2-7603-E373-5802-D66E709C1166}"/>
              </a:ext>
            </a:extLst>
          </p:cNvPr>
          <p:cNvSpPr txBox="1"/>
          <p:nvPr/>
        </p:nvSpPr>
        <p:spPr>
          <a:xfrm>
            <a:off x="0" y="720670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</a:rPr>
              <a:t>Experimental progress requirement</a:t>
            </a:r>
          </a:p>
          <a:p>
            <a:endParaRPr lang="en-US" sz="2000" b="1" dirty="0">
              <a:solidFill>
                <a:schemeClr val="bg2"/>
              </a:solidFill>
            </a:endParaRPr>
          </a:p>
          <a:p>
            <a:r>
              <a:rPr lang="en-US" sz="1800" b="1" dirty="0">
                <a:solidFill>
                  <a:schemeClr val="bg2"/>
                </a:solidFill>
              </a:rPr>
              <a:t>Electron Beam Lithography          		Scanning Electron Microscopy</a:t>
            </a:r>
          </a:p>
          <a:p>
            <a:endParaRPr lang="en-US" sz="2000" b="1" dirty="0">
              <a:solidFill>
                <a:schemeClr val="bg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8554D-D95A-8FE6-F585-B555F47D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969" y="1807892"/>
            <a:ext cx="3616587" cy="21286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98A22E-DBF2-CADA-0062-EE8BBAA95680}"/>
              </a:ext>
            </a:extLst>
          </p:cNvPr>
          <p:cNvSpPr txBox="1"/>
          <p:nvPr/>
        </p:nvSpPr>
        <p:spPr>
          <a:xfrm>
            <a:off x="4424766" y="4008219"/>
            <a:ext cx="46029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/>
              <a:t>Focused Ion Beam Scanning Electron Microscope</a:t>
            </a:r>
          </a:p>
          <a:p>
            <a:r>
              <a:rPr lang="en-IN" dirty="0"/>
              <a:t> (FIB-SEM) - Carl Zeiss AURIGA </a:t>
            </a:r>
            <a:r>
              <a:rPr lang="en-IN" dirty="0" err="1"/>
              <a:t>CrossBeam</a:t>
            </a:r>
            <a:r>
              <a:rPr lang="en-IN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DC4F9A-B944-9A90-44EC-5939FFBBD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87" y="1871793"/>
            <a:ext cx="3881951" cy="2206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B9FF49-3A1B-250C-0D04-E35496EBBD96}"/>
              </a:ext>
            </a:extLst>
          </p:cNvPr>
          <p:cNvSpPr txBox="1"/>
          <p:nvPr/>
        </p:nvSpPr>
        <p:spPr>
          <a:xfrm>
            <a:off x="100741" y="4176718"/>
            <a:ext cx="46029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/>
              <a:t>E-Beam Lithography System (100kV)</a:t>
            </a:r>
          </a:p>
          <a:p>
            <a:r>
              <a:rPr lang="en-IN" dirty="0" err="1"/>
              <a:t>Elionix</a:t>
            </a:r>
            <a:r>
              <a:rPr lang="en-IN" dirty="0"/>
              <a:t> ELS-G100</a:t>
            </a:r>
          </a:p>
        </p:txBody>
      </p:sp>
    </p:spTree>
    <p:extLst>
      <p:ext uri="{BB962C8B-B14F-4D97-AF65-F5344CB8AC3E}">
        <p14:creationId xmlns:p14="http://schemas.microsoft.com/office/powerpoint/2010/main" val="3835464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E33878-1771-5B46-DD20-153CD4F1323F}"/>
              </a:ext>
            </a:extLst>
          </p:cNvPr>
          <p:cNvSpPr txBox="1"/>
          <p:nvPr/>
        </p:nvSpPr>
        <p:spPr>
          <a:xfrm>
            <a:off x="0" y="670041"/>
            <a:ext cx="85228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2000" b="1" i="0" u="none" strike="noStrike" dirty="0">
                <a:solidFill>
                  <a:srgbClr val="005BBB"/>
                </a:solidFill>
                <a:effectLst/>
                <a:latin typeface="Arial" panose="020B0604020202020204" pitchFamily="34" charset="0"/>
              </a:rPr>
              <a:t>Experimental update on plasmonic device </a:t>
            </a:r>
            <a:r>
              <a:rPr lang="en-IN" sz="2000" b="1" dirty="0">
                <a:solidFill>
                  <a:srgbClr val="005BBB"/>
                </a:solidFill>
                <a:latin typeface="Arial" panose="020B0604020202020204" pitchFamily="34" charset="0"/>
              </a:rPr>
              <a:t>f</a:t>
            </a:r>
            <a:r>
              <a:rPr lang="en-IN" sz="2000" b="1" i="0" u="none" strike="noStrike" dirty="0">
                <a:solidFill>
                  <a:srgbClr val="005BBB"/>
                </a:solidFill>
                <a:effectLst/>
                <a:latin typeface="Arial" panose="020B0604020202020204" pitchFamily="34" charset="0"/>
              </a:rPr>
              <a:t>abrication</a:t>
            </a:r>
            <a:endParaRPr lang="en-IN" sz="2000" dirty="0">
              <a:effectLst/>
            </a:endParaRPr>
          </a:p>
        </p:txBody>
      </p:sp>
      <p:pic>
        <p:nvPicPr>
          <p:cNvPr id="2" name="image2.jpg">
            <a:extLst>
              <a:ext uri="{FF2B5EF4-FFF2-40B4-BE49-F238E27FC236}">
                <a16:creationId xmlns:a16="http://schemas.microsoft.com/office/drawing/2014/main" id="{F68080C4-F5F1-8D7D-627B-9690138E1758}"/>
              </a:ext>
            </a:extLst>
          </p:cNvPr>
          <p:cNvPicPr/>
          <p:nvPr/>
        </p:nvPicPr>
        <p:blipFill>
          <a:blip r:embed="rId3"/>
          <a:srcRect l="25435" t="16279" r="22213" b="12403"/>
          <a:stretch>
            <a:fillRect/>
          </a:stretch>
        </p:blipFill>
        <p:spPr>
          <a:xfrm>
            <a:off x="167779" y="1113826"/>
            <a:ext cx="5981351" cy="4013577"/>
          </a:xfrm>
          <a:prstGeom prst="rect">
            <a:avLst/>
          </a:prstGeom>
          <a:ln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FC7F30-3699-2A29-B493-0977AC5AFEE5}"/>
              </a:ext>
            </a:extLst>
          </p:cNvPr>
          <p:cNvSpPr txBox="1"/>
          <p:nvPr/>
        </p:nvSpPr>
        <p:spPr>
          <a:xfrm>
            <a:off x="4551535" y="2965085"/>
            <a:ext cx="1283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/>
              <a:t>Source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BB7395-8676-857E-AAD0-FC62A713BE3E}"/>
              </a:ext>
            </a:extLst>
          </p:cNvPr>
          <p:cNvSpPr txBox="1"/>
          <p:nvPr/>
        </p:nvSpPr>
        <p:spPr>
          <a:xfrm>
            <a:off x="748012" y="2934089"/>
            <a:ext cx="1283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/>
              <a:t>Drain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017CCA-AAA8-A273-8B5C-4B7EF03AC50A}"/>
              </a:ext>
            </a:extLst>
          </p:cNvPr>
          <p:cNvSpPr txBox="1"/>
          <p:nvPr/>
        </p:nvSpPr>
        <p:spPr>
          <a:xfrm>
            <a:off x="2796338" y="1541554"/>
            <a:ext cx="1283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/>
              <a:t>Gate 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8B6322-11DF-1043-03C8-1B672598C2C0}"/>
              </a:ext>
            </a:extLst>
          </p:cNvPr>
          <p:cNvSpPr txBox="1"/>
          <p:nvPr/>
        </p:nvSpPr>
        <p:spPr>
          <a:xfrm>
            <a:off x="2796338" y="4144642"/>
            <a:ext cx="1283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/>
              <a:t>Gate II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81A8A4-6145-D8F0-EA60-655339ACDD68}"/>
              </a:ext>
            </a:extLst>
          </p:cNvPr>
          <p:cNvSpPr txBox="1"/>
          <p:nvPr/>
        </p:nvSpPr>
        <p:spPr>
          <a:xfrm>
            <a:off x="4227521" y="1614085"/>
            <a:ext cx="1596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/>
              <a:t>Mesa Etch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CC8A2E-39BF-7F5D-5540-C35181CB26CB}"/>
              </a:ext>
            </a:extLst>
          </p:cNvPr>
          <p:cNvSpPr txBox="1"/>
          <p:nvPr/>
        </p:nvSpPr>
        <p:spPr>
          <a:xfrm>
            <a:off x="4384116" y="4133448"/>
            <a:ext cx="1596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/>
              <a:t>Mesa Etch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8ACB8A8-1D00-1F80-5A58-74D0B44C8F74}"/>
              </a:ext>
            </a:extLst>
          </p:cNvPr>
          <p:cNvCxnSpPr>
            <a:cxnSpLocks/>
          </p:cNvCxnSpPr>
          <p:nvPr/>
        </p:nvCxnSpPr>
        <p:spPr>
          <a:xfrm>
            <a:off x="2045970" y="2046385"/>
            <a:ext cx="557745" cy="4333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B189D22-3676-2A63-E2FD-361A11A4D88C}"/>
              </a:ext>
            </a:extLst>
          </p:cNvPr>
          <p:cNvSpPr txBox="1"/>
          <p:nvPr/>
        </p:nvSpPr>
        <p:spPr>
          <a:xfrm>
            <a:off x="445770" y="1646275"/>
            <a:ext cx="1762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/>
              <a:t>Recess Etch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9F7486E-BA85-9EDD-5648-1FE4700AC86E}"/>
              </a:ext>
            </a:extLst>
          </p:cNvPr>
          <p:cNvCxnSpPr>
            <a:cxnSpLocks/>
          </p:cNvCxnSpPr>
          <p:nvPr/>
        </p:nvCxnSpPr>
        <p:spPr>
          <a:xfrm rot="5400000">
            <a:off x="737234" y="4172872"/>
            <a:ext cx="0" cy="78509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9A97DEB-5269-CC6A-3769-1BA19FCD6763}"/>
              </a:ext>
            </a:extLst>
          </p:cNvPr>
          <p:cNvCxnSpPr>
            <a:cxnSpLocks/>
          </p:cNvCxnSpPr>
          <p:nvPr/>
        </p:nvCxnSpPr>
        <p:spPr>
          <a:xfrm>
            <a:off x="1146664" y="4466330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BE425F1-253C-4906-85BB-6157E5EA0F5D}"/>
              </a:ext>
            </a:extLst>
          </p:cNvPr>
          <p:cNvCxnSpPr>
            <a:cxnSpLocks/>
          </p:cNvCxnSpPr>
          <p:nvPr/>
        </p:nvCxnSpPr>
        <p:spPr>
          <a:xfrm>
            <a:off x="325374" y="4465041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8D51664-1EC6-B7E0-2D93-87C51799658F}"/>
              </a:ext>
            </a:extLst>
          </p:cNvPr>
          <p:cNvSpPr txBox="1"/>
          <p:nvPr/>
        </p:nvSpPr>
        <p:spPr>
          <a:xfrm>
            <a:off x="271296" y="4145414"/>
            <a:ext cx="1006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chemeClr val="bg1"/>
                </a:solidFill>
              </a:rPr>
              <a:t>25 µm</a:t>
            </a:r>
          </a:p>
        </p:txBody>
      </p:sp>
    </p:spTree>
    <p:extLst>
      <p:ext uri="{BB962C8B-B14F-4D97-AF65-F5344CB8AC3E}">
        <p14:creationId xmlns:p14="http://schemas.microsoft.com/office/powerpoint/2010/main" val="1071131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06F16C-D007-6818-B0AE-878532E5FABE}"/>
              </a:ext>
            </a:extLst>
          </p:cNvPr>
          <p:cNvSpPr txBox="1"/>
          <p:nvPr/>
        </p:nvSpPr>
        <p:spPr>
          <a:xfrm>
            <a:off x="0" y="656994"/>
            <a:ext cx="82727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5BBB"/>
                </a:solidFill>
                <a:effectLst/>
                <a:latin typeface="Arial" panose="020B0604020202020204" pitchFamily="34" charset="0"/>
              </a:rPr>
              <a:t>Process Flow for Our Plasmonic Device Fabrication</a:t>
            </a:r>
            <a:endParaRPr lang="en-US" sz="2000" dirty="0">
              <a:effectLst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CF140D4-FFBE-5B19-7BDC-757E81C585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430743"/>
              </p:ext>
            </p:extLst>
          </p:nvPr>
        </p:nvGraphicFramePr>
        <p:xfrm>
          <a:off x="181154" y="1204833"/>
          <a:ext cx="3789873" cy="365252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684363">
                  <a:extLst>
                    <a:ext uri="{9D8B030D-6E8A-4147-A177-3AD203B41FA5}">
                      <a16:colId xmlns:a16="http://schemas.microsoft.com/office/drawing/2014/main" val="2978467029"/>
                    </a:ext>
                  </a:extLst>
                </a:gridCol>
                <a:gridCol w="1566199">
                  <a:extLst>
                    <a:ext uri="{9D8B030D-6E8A-4147-A177-3AD203B41FA5}">
                      <a16:colId xmlns:a16="http://schemas.microsoft.com/office/drawing/2014/main" val="1421485852"/>
                    </a:ext>
                  </a:extLst>
                </a:gridCol>
                <a:gridCol w="1539311">
                  <a:extLst>
                    <a:ext uri="{9D8B030D-6E8A-4147-A177-3AD203B41FA5}">
                      <a16:colId xmlns:a16="http://schemas.microsoft.com/office/drawing/2014/main" val="26674607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</a:rPr>
                        <a:t>Step</a:t>
                      </a:r>
                      <a:endParaRPr lang="en-IN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</a:rPr>
                        <a:t>Instrument/ Process</a:t>
                      </a:r>
                      <a:endParaRPr lang="en-IN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</a:rPr>
                        <a:t>Purpose</a:t>
                      </a:r>
                      <a:endParaRPr lang="en-IN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7022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</a:rPr>
                        <a:t>1</a:t>
                      </a:r>
                      <a:endParaRPr lang="en-IN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EBL</a:t>
                      </a:r>
                      <a:endParaRPr lang="en-IN" sz="1600" dirty="0">
                        <a:effectLst/>
                        <a:latin typeface="+mj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Markers Exposure</a:t>
                      </a:r>
                      <a:endParaRPr lang="en-IN" sz="1600" dirty="0">
                        <a:effectLst/>
                        <a:latin typeface="+mj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19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</a:rPr>
                        <a:t>2</a:t>
                      </a:r>
                      <a:endParaRPr lang="en-IN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E-Beam Evaporator</a:t>
                      </a:r>
                      <a:endParaRPr lang="en-IN" sz="1600" dirty="0">
                        <a:effectLst/>
                        <a:latin typeface="+mj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Markers Metal deposition</a:t>
                      </a:r>
                      <a:endParaRPr lang="en-IN" sz="1600">
                        <a:effectLst/>
                        <a:latin typeface="+mj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636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</a:rPr>
                        <a:t>3</a:t>
                      </a:r>
                      <a:endParaRPr lang="en-IN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EBL</a:t>
                      </a:r>
                      <a:endParaRPr lang="en-IN" sz="1600" dirty="0">
                        <a:effectLst/>
                        <a:latin typeface="+mj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Mesa Exposure</a:t>
                      </a:r>
                      <a:endParaRPr lang="en-IN" sz="1600" dirty="0">
                        <a:effectLst/>
                        <a:latin typeface="+mj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05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</a:rPr>
                        <a:t>4</a:t>
                      </a:r>
                      <a:endParaRPr lang="en-IN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Wet Chemical Etching</a:t>
                      </a:r>
                      <a:endParaRPr lang="en-IN" sz="1600">
                        <a:effectLst/>
                        <a:latin typeface="+mj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Mesa Etch</a:t>
                      </a:r>
                      <a:endParaRPr lang="en-IN" sz="1600" dirty="0">
                        <a:effectLst/>
                        <a:latin typeface="+mj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615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</a:rPr>
                        <a:t>5</a:t>
                      </a:r>
                      <a:endParaRPr lang="en-IN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Citric Acid Etching</a:t>
                      </a:r>
                      <a:endParaRPr lang="en-IN" sz="1600" dirty="0">
                        <a:effectLst/>
                        <a:latin typeface="+mj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Leakage Prevention Etch</a:t>
                      </a:r>
                      <a:endParaRPr lang="en-IN" sz="1600" dirty="0">
                        <a:effectLst/>
                        <a:latin typeface="+mj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86451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6C07339-8FEB-98E6-49EB-4EA06D051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840152"/>
              </p:ext>
            </p:extLst>
          </p:nvPr>
        </p:nvGraphicFramePr>
        <p:xfrm>
          <a:off x="4238439" y="1193330"/>
          <a:ext cx="4707155" cy="390144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850003">
                  <a:extLst>
                    <a:ext uri="{9D8B030D-6E8A-4147-A177-3AD203B41FA5}">
                      <a16:colId xmlns:a16="http://schemas.microsoft.com/office/drawing/2014/main" val="2978467029"/>
                    </a:ext>
                  </a:extLst>
                </a:gridCol>
                <a:gridCol w="1528019">
                  <a:extLst>
                    <a:ext uri="{9D8B030D-6E8A-4147-A177-3AD203B41FA5}">
                      <a16:colId xmlns:a16="http://schemas.microsoft.com/office/drawing/2014/main" val="1421485852"/>
                    </a:ext>
                  </a:extLst>
                </a:gridCol>
                <a:gridCol w="2329133">
                  <a:extLst>
                    <a:ext uri="{9D8B030D-6E8A-4147-A177-3AD203B41FA5}">
                      <a16:colId xmlns:a16="http://schemas.microsoft.com/office/drawing/2014/main" val="26674607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</a:rPr>
                        <a:t>Step</a:t>
                      </a:r>
                      <a:endParaRPr lang="en-IN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</a:rPr>
                        <a:t>Instrument/ Process</a:t>
                      </a:r>
                      <a:endParaRPr lang="en-IN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</a:rPr>
                        <a:t>Purpose</a:t>
                      </a:r>
                      <a:endParaRPr lang="en-IN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7022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</a:rPr>
                        <a:t>6</a:t>
                      </a:r>
                      <a:endParaRPr lang="en-IN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EBL</a:t>
                      </a:r>
                      <a:endParaRPr lang="en-IN" sz="1200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Gate recess exposure</a:t>
                      </a:r>
                      <a:endParaRPr lang="en-IN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19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</a:rPr>
                        <a:t>7</a:t>
                      </a:r>
                      <a:endParaRPr lang="en-IN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Wet Chemical Etching</a:t>
                      </a:r>
                      <a:endParaRPr lang="en-IN" sz="1200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Gate recess etch</a:t>
                      </a:r>
                      <a:endParaRPr lang="en-IN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636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</a:rPr>
                        <a:t>8</a:t>
                      </a:r>
                      <a:endParaRPr lang="en-IN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EBL</a:t>
                      </a:r>
                      <a:endParaRPr lang="en-IN" sz="1200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Gate array exposure</a:t>
                      </a:r>
                      <a:endParaRPr lang="en-IN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05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</a:rPr>
                        <a:t>9</a:t>
                      </a:r>
                      <a:endParaRPr lang="en-IN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E-Beam Evaporator</a:t>
                      </a:r>
                      <a:endParaRPr lang="en-IN" sz="1200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Gate array metal deposition</a:t>
                      </a:r>
                      <a:endParaRPr lang="en-IN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615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</a:rPr>
                        <a:t>10</a:t>
                      </a:r>
                      <a:endParaRPr lang="en-IN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EBL </a:t>
                      </a:r>
                      <a:endParaRPr lang="en-IN" sz="1200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Contact pads exposure</a:t>
                      </a:r>
                      <a:endParaRPr lang="en-IN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864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</a:rPr>
                        <a:t>11</a:t>
                      </a:r>
                      <a:endParaRPr lang="en-IN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E-Beam Evaporator</a:t>
                      </a:r>
                      <a:endParaRPr lang="en-IN" sz="1200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Contact pads metal deposition</a:t>
                      </a:r>
                      <a:endParaRPr lang="en-IN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679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4248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4B5EB30-88EE-E67C-3B44-A9D09370F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3" t="27061" r="21328" b="33527"/>
          <a:stretch/>
        </p:blipFill>
        <p:spPr bwMode="auto">
          <a:xfrm>
            <a:off x="5323030" y="3247483"/>
            <a:ext cx="3726841" cy="168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B130AB2-4E9D-AA8B-6B0F-F4A4A92D03EA}"/>
              </a:ext>
            </a:extLst>
          </p:cNvPr>
          <p:cNvCxnSpPr>
            <a:cxnSpLocks/>
          </p:cNvCxnSpPr>
          <p:nvPr/>
        </p:nvCxnSpPr>
        <p:spPr>
          <a:xfrm rot="16200000" flipV="1">
            <a:off x="8423614" y="4289481"/>
            <a:ext cx="0" cy="94940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66EE4BE-02F2-A2F6-6C4F-9976D478240A}"/>
              </a:ext>
            </a:extLst>
          </p:cNvPr>
          <p:cNvCxnSpPr>
            <a:cxnSpLocks/>
          </p:cNvCxnSpPr>
          <p:nvPr/>
        </p:nvCxnSpPr>
        <p:spPr>
          <a:xfrm>
            <a:off x="8891028" y="4649089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393F30A-CA52-3C6E-7F18-5A463092BB7C}"/>
              </a:ext>
            </a:extLst>
          </p:cNvPr>
          <p:cNvCxnSpPr>
            <a:cxnSpLocks/>
          </p:cNvCxnSpPr>
          <p:nvPr/>
        </p:nvCxnSpPr>
        <p:spPr>
          <a:xfrm>
            <a:off x="7934716" y="4648934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B163167-BAEB-CB37-1A93-58FA099B233B}"/>
              </a:ext>
            </a:extLst>
          </p:cNvPr>
          <p:cNvSpPr txBox="1"/>
          <p:nvPr/>
        </p:nvSpPr>
        <p:spPr>
          <a:xfrm>
            <a:off x="7851591" y="4301556"/>
            <a:ext cx="128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b="1" dirty="0">
                <a:solidFill>
                  <a:schemeClr val="bg1"/>
                </a:solidFill>
              </a:rPr>
              <a:t>20 µm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B1AF450-9DFB-BD69-7592-DEE03737E215}"/>
              </a:ext>
            </a:extLst>
          </p:cNvPr>
          <p:cNvCxnSpPr>
            <a:cxnSpLocks/>
          </p:cNvCxnSpPr>
          <p:nvPr/>
        </p:nvCxnSpPr>
        <p:spPr>
          <a:xfrm flipH="1" flipV="1">
            <a:off x="6857363" y="3905192"/>
            <a:ext cx="1133959" cy="1226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83C0287-1096-AD6F-0CF9-9538D8EDB905}"/>
              </a:ext>
            </a:extLst>
          </p:cNvPr>
          <p:cNvSpPr txBox="1"/>
          <p:nvPr/>
        </p:nvSpPr>
        <p:spPr>
          <a:xfrm>
            <a:off x="7991322" y="3443527"/>
            <a:ext cx="122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Harsh proximity effect</a:t>
            </a:r>
            <a:endParaRPr lang="en-IN" sz="1600" b="1" dirty="0">
              <a:solidFill>
                <a:srgbClr val="FF0000"/>
              </a:solidFill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3F917ED-9382-F5D8-C471-70A46B47B8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6" t="13627" r="3898" b="18321"/>
          <a:stretch/>
        </p:blipFill>
        <p:spPr bwMode="auto">
          <a:xfrm>
            <a:off x="5585384" y="1979315"/>
            <a:ext cx="2009007" cy="103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16FC314-4D52-F5E8-6F35-E4F52333C5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2" b="-898"/>
          <a:stretch/>
        </p:blipFill>
        <p:spPr bwMode="auto">
          <a:xfrm>
            <a:off x="0" y="1341025"/>
            <a:ext cx="5248291" cy="359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CC9D3E-AC24-AADA-FA4A-09A3258311E1}"/>
              </a:ext>
            </a:extLst>
          </p:cNvPr>
          <p:cNvSpPr txBox="1"/>
          <p:nvPr/>
        </p:nvSpPr>
        <p:spPr>
          <a:xfrm>
            <a:off x="251306" y="663916"/>
            <a:ext cx="3667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</a:rPr>
              <a:t>Gate array exposure trials</a:t>
            </a:r>
            <a:endParaRPr lang="en-IN" sz="2000" b="1" dirty="0">
              <a:solidFill>
                <a:schemeClr val="bg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0B328A-70DA-C8D6-048C-6AFFD0B64790}"/>
              </a:ext>
            </a:extLst>
          </p:cNvPr>
          <p:cNvSpPr txBox="1"/>
          <p:nvPr/>
        </p:nvSpPr>
        <p:spPr>
          <a:xfrm>
            <a:off x="904568" y="1156359"/>
            <a:ext cx="3667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Gate Array Design</a:t>
            </a:r>
            <a:endParaRPr lang="en-IN" sz="1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376A15-08E5-7095-8642-0313DA953D2E}"/>
              </a:ext>
            </a:extLst>
          </p:cNvPr>
          <p:cNvSpPr txBox="1"/>
          <p:nvPr/>
        </p:nvSpPr>
        <p:spPr>
          <a:xfrm>
            <a:off x="5323030" y="1413225"/>
            <a:ext cx="3667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Proximity Error Correction Map</a:t>
            </a:r>
            <a:endParaRPr lang="en-IN" sz="1800" dirty="0"/>
          </a:p>
        </p:txBody>
      </p:sp>
    </p:spTree>
    <p:extLst>
      <p:ext uri="{BB962C8B-B14F-4D97-AF65-F5344CB8AC3E}">
        <p14:creationId xmlns:p14="http://schemas.microsoft.com/office/powerpoint/2010/main" val="1741388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BF5F11-5C27-CE03-991A-D1749081B169}"/>
              </a:ext>
            </a:extLst>
          </p:cNvPr>
          <p:cNvSpPr txBox="1"/>
          <p:nvPr/>
        </p:nvSpPr>
        <p:spPr>
          <a:xfrm>
            <a:off x="379708" y="1427705"/>
            <a:ext cx="459541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Reducing the total resist layer thickness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Arial" panose="020B0604020202020204" pitchFamily="34" charset="0"/>
              </a:rPr>
              <a:t>(From 500 nm to 220 nm )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dirty="0"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2.Minimizing beam current during EBL    exposure. 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Beam Current = 100 pA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IN" sz="1800" b="1" dirty="0"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IN" sz="18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dirty="0">
                <a:latin typeface="Arial" panose="020B0604020202020204" pitchFamily="34" charset="0"/>
              </a:rPr>
              <a:t>3.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Running dose test to identify optimal exposure dose.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Maximizing the scanning dot resolution for the EBL to 1,000,000 dots.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457200" rtl="0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457200" rtl="0"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Arial" panose="020B0604020202020204" pitchFamily="34" charset="0"/>
            </a:endParaRPr>
          </a:p>
          <a:p>
            <a:pPr marL="457200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1800" dirty="0">
              <a:effectLst/>
            </a:endParaRPr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id="{6973C24D-96AB-F4EF-1555-3EEB665D4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2" r="7111"/>
          <a:stretch/>
        </p:blipFill>
        <p:spPr bwMode="auto">
          <a:xfrm>
            <a:off x="7039893" y="1671163"/>
            <a:ext cx="2054943" cy="120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>
            <a:extLst>
              <a:ext uri="{FF2B5EF4-FFF2-40B4-BE49-F238E27FC236}">
                <a16:creationId xmlns:a16="http://schemas.microsoft.com/office/drawing/2014/main" id="{A0ACB4C9-D4C8-E1BC-984F-7776A71C7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2" t="14086" r="-709" b="29713"/>
          <a:stretch/>
        </p:blipFill>
        <p:spPr bwMode="auto">
          <a:xfrm>
            <a:off x="4739147" y="1497840"/>
            <a:ext cx="2212257" cy="140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FDB493-F392-0E66-170F-8FAC7FB8BBE6}"/>
              </a:ext>
            </a:extLst>
          </p:cNvPr>
          <p:cNvSpPr txBox="1"/>
          <p:nvPr/>
        </p:nvSpPr>
        <p:spPr>
          <a:xfrm>
            <a:off x="191728" y="719819"/>
            <a:ext cx="78018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Investigation into reducing proximity error</a:t>
            </a:r>
            <a:endParaRPr lang="en-US" sz="2000" dirty="0"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AE9A56-54EF-99CE-CD03-4F352476D095}"/>
              </a:ext>
            </a:extLst>
          </p:cNvPr>
          <p:cNvSpPr txBox="1"/>
          <p:nvPr/>
        </p:nvSpPr>
        <p:spPr>
          <a:xfrm>
            <a:off x="4975124" y="3061450"/>
            <a:ext cx="197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Previous Stack</a:t>
            </a:r>
            <a:endParaRPr lang="en-IN" sz="1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5B2AF9-11E6-FB58-B919-2FE2381A3A48}"/>
              </a:ext>
            </a:extLst>
          </p:cNvPr>
          <p:cNvSpPr txBox="1"/>
          <p:nvPr/>
        </p:nvSpPr>
        <p:spPr>
          <a:xfrm>
            <a:off x="7301707" y="3061450"/>
            <a:ext cx="197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New Stack</a:t>
            </a:r>
            <a:endParaRPr lang="en-IN" sz="1800" b="1" dirty="0"/>
          </a:p>
        </p:txBody>
      </p:sp>
    </p:spTree>
    <p:extLst>
      <p:ext uri="{BB962C8B-B14F-4D97-AF65-F5344CB8AC3E}">
        <p14:creationId xmlns:p14="http://schemas.microsoft.com/office/powerpoint/2010/main" val="1767291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6DE31DE-3848-A609-FFBB-ED7169400D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" t="21373" r="6323" b="21687"/>
          <a:stretch/>
        </p:blipFill>
        <p:spPr bwMode="auto">
          <a:xfrm>
            <a:off x="69741" y="1351429"/>
            <a:ext cx="4488097" cy="165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804E912-675C-7565-87B8-4ADA84D756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2" t="24195" r="4735" b="28432"/>
          <a:stretch/>
        </p:blipFill>
        <p:spPr bwMode="auto">
          <a:xfrm>
            <a:off x="4572000" y="1438835"/>
            <a:ext cx="4253635" cy="156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9D53821-9AAC-A9D4-A19A-AC22D210D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7" t="23569" r="17763" b="41765"/>
          <a:stretch/>
        </p:blipFill>
        <p:spPr bwMode="auto">
          <a:xfrm>
            <a:off x="4944189" y="3260912"/>
            <a:ext cx="4083573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2157C60-35F1-8E8C-336F-6C9DA99B2C6D}"/>
              </a:ext>
            </a:extLst>
          </p:cNvPr>
          <p:cNvCxnSpPr>
            <a:cxnSpLocks/>
          </p:cNvCxnSpPr>
          <p:nvPr/>
        </p:nvCxnSpPr>
        <p:spPr>
          <a:xfrm rot="5400000" flipV="1">
            <a:off x="7565404" y="4261218"/>
            <a:ext cx="0" cy="41836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7705CEA-2800-EFE4-D5B0-D71B1B645A29}"/>
              </a:ext>
            </a:extLst>
          </p:cNvPr>
          <p:cNvCxnSpPr>
            <a:cxnSpLocks/>
          </p:cNvCxnSpPr>
          <p:nvPr/>
        </p:nvCxnSpPr>
        <p:spPr>
          <a:xfrm>
            <a:off x="7797493" y="4373421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7FDEBA-3BE1-0F80-B92D-2E6C54BA4AD5}"/>
              </a:ext>
            </a:extLst>
          </p:cNvPr>
          <p:cNvCxnSpPr>
            <a:cxnSpLocks/>
          </p:cNvCxnSpPr>
          <p:nvPr/>
        </p:nvCxnSpPr>
        <p:spPr>
          <a:xfrm>
            <a:off x="7338727" y="4373266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270C0FF-6468-29A2-183C-A9881E5CCCEB}"/>
              </a:ext>
            </a:extLst>
          </p:cNvPr>
          <p:cNvSpPr txBox="1"/>
          <p:nvPr/>
        </p:nvSpPr>
        <p:spPr>
          <a:xfrm>
            <a:off x="7255602" y="4025888"/>
            <a:ext cx="128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b="1" dirty="0">
                <a:solidFill>
                  <a:schemeClr val="bg1"/>
                </a:solidFill>
              </a:rPr>
              <a:t>10 µm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8B88020-ACBD-CED5-72BC-078452D44BEC}"/>
              </a:ext>
            </a:extLst>
          </p:cNvPr>
          <p:cNvCxnSpPr>
            <a:cxnSpLocks/>
          </p:cNvCxnSpPr>
          <p:nvPr/>
        </p:nvCxnSpPr>
        <p:spPr>
          <a:xfrm flipH="1">
            <a:off x="6107359" y="3882291"/>
            <a:ext cx="1798347" cy="331498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16D6ACB-F9E6-8410-F0A4-6198BC3E842C}"/>
              </a:ext>
            </a:extLst>
          </p:cNvPr>
          <p:cNvSpPr txBox="1"/>
          <p:nvPr/>
        </p:nvSpPr>
        <p:spPr>
          <a:xfrm>
            <a:off x="7905706" y="3297970"/>
            <a:ext cx="122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</a:rPr>
              <a:t>No harsh proximity effect</a:t>
            </a:r>
            <a:endParaRPr lang="en-IN" sz="1600" b="1" dirty="0">
              <a:solidFill>
                <a:srgbClr val="92D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7AE874-89AF-2E96-A125-9503C8F78825}"/>
              </a:ext>
            </a:extLst>
          </p:cNvPr>
          <p:cNvSpPr txBox="1"/>
          <p:nvPr/>
        </p:nvSpPr>
        <p:spPr>
          <a:xfrm>
            <a:off x="535714" y="1040659"/>
            <a:ext cx="3667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Gate Array Design Trial</a:t>
            </a:r>
            <a:endParaRPr lang="en-IN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3308B8-5EC1-3DB7-4778-4402724B4913}"/>
              </a:ext>
            </a:extLst>
          </p:cNvPr>
          <p:cNvSpPr txBox="1"/>
          <p:nvPr/>
        </p:nvSpPr>
        <p:spPr>
          <a:xfrm>
            <a:off x="4742031" y="1098002"/>
            <a:ext cx="3667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Proximity Error Correction Map</a:t>
            </a:r>
            <a:endParaRPr lang="en-IN" sz="160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974B128-733E-0958-A525-797C1321F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3" t="27061" r="21328" b="33527"/>
          <a:stretch/>
        </p:blipFill>
        <p:spPr bwMode="auto">
          <a:xfrm>
            <a:off x="61335" y="3247483"/>
            <a:ext cx="3726841" cy="168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856514-664E-CB63-F38F-D318D24A9AFB}"/>
              </a:ext>
            </a:extLst>
          </p:cNvPr>
          <p:cNvCxnSpPr>
            <a:cxnSpLocks/>
          </p:cNvCxnSpPr>
          <p:nvPr/>
        </p:nvCxnSpPr>
        <p:spPr>
          <a:xfrm rot="16200000" flipV="1">
            <a:off x="3161919" y="4289481"/>
            <a:ext cx="0" cy="94940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14665D-7EB2-C068-AB3A-C9515BE5EFCF}"/>
              </a:ext>
            </a:extLst>
          </p:cNvPr>
          <p:cNvCxnSpPr>
            <a:cxnSpLocks/>
          </p:cNvCxnSpPr>
          <p:nvPr/>
        </p:nvCxnSpPr>
        <p:spPr>
          <a:xfrm>
            <a:off x="3629333" y="4649089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24FF8C-DFAB-37C0-1257-03BE3EA45ABF}"/>
              </a:ext>
            </a:extLst>
          </p:cNvPr>
          <p:cNvCxnSpPr>
            <a:cxnSpLocks/>
          </p:cNvCxnSpPr>
          <p:nvPr/>
        </p:nvCxnSpPr>
        <p:spPr>
          <a:xfrm>
            <a:off x="2673021" y="4648934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98F2E78-21C8-B154-D914-7691A5E1D34B}"/>
              </a:ext>
            </a:extLst>
          </p:cNvPr>
          <p:cNvSpPr txBox="1"/>
          <p:nvPr/>
        </p:nvSpPr>
        <p:spPr>
          <a:xfrm>
            <a:off x="2589896" y="4301556"/>
            <a:ext cx="128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b="1" dirty="0">
                <a:solidFill>
                  <a:schemeClr val="bg1"/>
                </a:solidFill>
              </a:rPr>
              <a:t>20 µm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9E8C3BB-A28B-DBD5-C7F4-834F99999CDE}"/>
              </a:ext>
            </a:extLst>
          </p:cNvPr>
          <p:cNvCxnSpPr>
            <a:cxnSpLocks/>
          </p:cNvCxnSpPr>
          <p:nvPr/>
        </p:nvCxnSpPr>
        <p:spPr>
          <a:xfrm flipH="1" flipV="1">
            <a:off x="1595668" y="3905192"/>
            <a:ext cx="1133959" cy="1226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5B11337-7105-482A-C226-191DD2073870}"/>
              </a:ext>
            </a:extLst>
          </p:cNvPr>
          <p:cNvSpPr txBox="1"/>
          <p:nvPr/>
        </p:nvSpPr>
        <p:spPr>
          <a:xfrm>
            <a:off x="2729627" y="3443527"/>
            <a:ext cx="122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Harsh proximity effect</a:t>
            </a:r>
            <a:endParaRPr lang="en-IN" sz="1600" b="1" dirty="0">
              <a:solidFill>
                <a:srgbClr val="FF0000"/>
              </a:solidFill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CA139953-FD59-0D39-4E76-3786F66DB451}"/>
              </a:ext>
            </a:extLst>
          </p:cNvPr>
          <p:cNvSpPr/>
          <p:nvPr/>
        </p:nvSpPr>
        <p:spPr>
          <a:xfrm>
            <a:off x="3788176" y="3773837"/>
            <a:ext cx="1133959" cy="355130"/>
          </a:xfrm>
          <a:prstGeom prst="rightArrow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B6B4DB-3A89-FB3E-4F5D-1DE65132E5EE}"/>
              </a:ext>
            </a:extLst>
          </p:cNvPr>
          <p:cNvSpPr txBox="1"/>
          <p:nvPr/>
        </p:nvSpPr>
        <p:spPr>
          <a:xfrm>
            <a:off x="216651" y="602550"/>
            <a:ext cx="5199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</a:rPr>
              <a:t>After optimizing proximity correction</a:t>
            </a:r>
            <a:endParaRPr lang="en-IN" sz="2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653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DA846FB-1892-D56C-0779-751535B72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35" y="1350030"/>
            <a:ext cx="2939379" cy="317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F5B326-0E86-5E39-7490-678CF4B34144}"/>
              </a:ext>
            </a:extLst>
          </p:cNvPr>
          <p:cNvSpPr txBox="1"/>
          <p:nvPr/>
        </p:nvSpPr>
        <p:spPr>
          <a:xfrm>
            <a:off x="99767" y="736880"/>
            <a:ext cx="4572000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Asymmetric Gate Array Trial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</a:rPr>
              <a:t>  (nm)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dirty="0"/>
            </a:br>
            <a:r>
              <a:rPr lang="en-US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(Diagram is for representational purpose only and the scales are in nm)</a:t>
            </a:r>
            <a:endParaRPr lang="en-US" dirty="0">
              <a:effectLst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50C01E6-BFEA-9E80-D381-DD1EF6B84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685067"/>
            <a:ext cx="29718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A61902B-7BA0-783B-7EEC-D515606A7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2914651"/>
            <a:ext cx="2971799" cy="222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FEC6200-24CE-5D20-B5C0-6F735DB65F9C}"/>
              </a:ext>
            </a:extLst>
          </p:cNvPr>
          <p:cNvCxnSpPr>
            <a:cxnSpLocks/>
          </p:cNvCxnSpPr>
          <p:nvPr/>
        </p:nvCxnSpPr>
        <p:spPr>
          <a:xfrm>
            <a:off x="5212792" y="4684979"/>
            <a:ext cx="33037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FCFFE98-2640-B6DC-2651-3B76338CB930}"/>
              </a:ext>
            </a:extLst>
          </p:cNvPr>
          <p:cNvCxnSpPr>
            <a:cxnSpLocks/>
          </p:cNvCxnSpPr>
          <p:nvPr/>
        </p:nvCxnSpPr>
        <p:spPr>
          <a:xfrm>
            <a:off x="5543167" y="4579286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CBD547-907B-4AA5-CCD9-3E619F09EBBF}"/>
              </a:ext>
            </a:extLst>
          </p:cNvPr>
          <p:cNvCxnSpPr>
            <a:cxnSpLocks/>
          </p:cNvCxnSpPr>
          <p:nvPr/>
        </p:nvCxnSpPr>
        <p:spPr>
          <a:xfrm>
            <a:off x="5193382" y="4580010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B3C0AEC-61BB-4486-9060-2C7416E501CC}"/>
              </a:ext>
            </a:extLst>
          </p:cNvPr>
          <p:cNvSpPr txBox="1"/>
          <p:nvPr/>
        </p:nvSpPr>
        <p:spPr>
          <a:xfrm>
            <a:off x="5083446" y="4021812"/>
            <a:ext cx="107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b="1" dirty="0">
                <a:solidFill>
                  <a:schemeClr val="bg1"/>
                </a:solidFill>
              </a:rPr>
              <a:t>10 µm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A03BC4-A081-ADF5-F583-387F2D76F383}"/>
              </a:ext>
            </a:extLst>
          </p:cNvPr>
          <p:cNvCxnSpPr>
            <a:cxnSpLocks/>
          </p:cNvCxnSpPr>
          <p:nvPr/>
        </p:nvCxnSpPr>
        <p:spPr>
          <a:xfrm>
            <a:off x="5377979" y="2458379"/>
            <a:ext cx="20910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458A59-A082-6318-5B4E-ED1329D78FE9}"/>
              </a:ext>
            </a:extLst>
          </p:cNvPr>
          <p:cNvCxnSpPr>
            <a:cxnSpLocks/>
          </p:cNvCxnSpPr>
          <p:nvPr/>
        </p:nvCxnSpPr>
        <p:spPr>
          <a:xfrm>
            <a:off x="5587081" y="2344938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D14D7B-EE04-628A-633D-C772C2FC154D}"/>
              </a:ext>
            </a:extLst>
          </p:cNvPr>
          <p:cNvCxnSpPr>
            <a:cxnSpLocks/>
          </p:cNvCxnSpPr>
          <p:nvPr/>
        </p:nvCxnSpPr>
        <p:spPr>
          <a:xfrm>
            <a:off x="5361280" y="2330164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EAD286E-42B2-13E8-B2D0-6267B64E48A6}"/>
              </a:ext>
            </a:extLst>
          </p:cNvPr>
          <p:cNvSpPr txBox="1"/>
          <p:nvPr/>
        </p:nvSpPr>
        <p:spPr>
          <a:xfrm>
            <a:off x="5158356" y="1771966"/>
            <a:ext cx="107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b="1" dirty="0">
                <a:solidFill>
                  <a:schemeClr val="bg1"/>
                </a:solidFill>
              </a:rPr>
              <a:t>230 nm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E9471F-AF40-CA64-3892-1461883756AB}"/>
              </a:ext>
            </a:extLst>
          </p:cNvPr>
          <p:cNvSpPr txBox="1"/>
          <p:nvPr/>
        </p:nvSpPr>
        <p:spPr>
          <a:xfrm>
            <a:off x="8130156" y="1433412"/>
            <a:ext cx="1263112" cy="373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e-DE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Dose</a:t>
            </a:r>
            <a:endParaRPr lang="de-DE" sz="140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e-DE" b="1" dirty="0">
                <a:latin typeface="Arial" panose="020B0604020202020204" pitchFamily="34" charset="0"/>
              </a:rPr>
              <a:t>460</a:t>
            </a:r>
            <a:r>
              <a:rPr lang="de-DE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1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uC/cm</a:t>
            </a:r>
            <a:r>
              <a:rPr lang="de-DE" sz="1100" b="1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de-DE" sz="1100" b="1" baseline="30000" dirty="0"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de-DE" sz="1100" b="1" i="0" u="none" strike="noStrike" baseline="300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de-DE" sz="1100" b="1" baseline="30000" dirty="0"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de-DE" sz="1100" b="1" i="0" u="none" strike="noStrike" baseline="300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de-DE" sz="1100" b="1" baseline="30000" dirty="0"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de-DE" sz="1100" b="1" i="0" u="none" strike="noStrike" baseline="300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de-DE" sz="1100" b="1" baseline="30000" dirty="0"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de-DE" sz="1100" b="1" i="0" u="none" strike="noStrike" baseline="300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de-DE" sz="1100" b="1" baseline="30000" dirty="0"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de-DE" sz="1100" b="1" i="0" u="none" strike="noStrike" baseline="300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de-DE" sz="1100" b="1" baseline="30000" dirty="0"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de-DE" sz="1100" b="1" i="0" u="none" strike="noStrike" baseline="300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de-DE" sz="1100" b="1" i="0" u="none" strike="noStrike" baseline="300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de-DE" sz="1100" b="1" baseline="30000" dirty="0"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de-DE" sz="1100" b="1" i="0" u="none" strike="noStrike" baseline="300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de-DE" sz="1100" b="1" dirty="0"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de-DE" sz="1100" b="1" i="0" u="none" strike="noStrike" baseline="300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de-DE" sz="1100" b="1" baseline="30000" dirty="0"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de-DE" sz="1100" b="1" i="0" u="none" strike="noStrike" baseline="300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de-DE" sz="1100" b="1" baseline="30000" dirty="0"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de-DE" sz="1100" b="1" i="0" u="none" strike="noStrike" baseline="300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de-DE" sz="1100" b="1" baseline="30000" dirty="0"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de-DE" sz="1100" b="1" i="0" u="none" strike="noStrike" baseline="300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de-DE" sz="1100" b="1" baseline="30000" dirty="0"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de-DE" sz="1100" b="1" i="0" u="none" strike="noStrike" baseline="300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de-DE" sz="1100" b="1" baseline="30000" dirty="0"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de-DE" sz="1100" b="1" i="0" u="none" strike="noStrike" baseline="300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de-DE" sz="1100" b="1" i="0" u="none" strike="noStrike" baseline="300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092A8D-C01C-2AB5-B3E2-5711A04B9D9A}"/>
              </a:ext>
            </a:extLst>
          </p:cNvPr>
          <p:cNvSpPr txBox="1"/>
          <p:nvPr/>
        </p:nvSpPr>
        <p:spPr>
          <a:xfrm>
            <a:off x="8065276" y="3393003"/>
            <a:ext cx="1247614" cy="636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e-DE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Dose</a:t>
            </a:r>
            <a:endParaRPr lang="de-DE" sz="140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e-DE" b="1" dirty="0">
                <a:latin typeface="Arial" panose="020B0604020202020204" pitchFamily="34" charset="0"/>
              </a:rPr>
              <a:t>470</a:t>
            </a:r>
            <a:r>
              <a:rPr lang="de-DE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1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uC/cm</a:t>
            </a:r>
            <a:r>
              <a:rPr lang="de-DE" sz="1100" b="1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de-DE" sz="1100" b="1" baseline="30000" dirty="0"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10383F-6A67-4EA7-3CD3-15F36E13F14B}"/>
              </a:ext>
            </a:extLst>
          </p:cNvPr>
          <p:cNvSpPr txBox="1"/>
          <p:nvPr/>
        </p:nvSpPr>
        <p:spPr>
          <a:xfrm>
            <a:off x="3006766" y="2415848"/>
            <a:ext cx="139484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e-DE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Gate Width</a:t>
            </a:r>
            <a:endParaRPr lang="de-DE" sz="160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e-DE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50 um</a:t>
            </a:r>
            <a:endParaRPr lang="de-DE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43377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DB28321B-32B4-B435-C1AC-29DFDA4A6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4" y="868874"/>
            <a:ext cx="5358539" cy="401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187EEEF-2815-DED4-7BAC-EB6583CFF64D}"/>
              </a:ext>
            </a:extLst>
          </p:cNvPr>
          <p:cNvSpPr/>
          <p:nvPr/>
        </p:nvSpPr>
        <p:spPr>
          <a:xfrm>
            <a:off x="2022529" y="2878326"/>
            <a:ext cx="612183" cy="6475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F4901A-119F-1414-75A5-6894205BD8D4}"/>
              </a:ext>
            </a:extLst>
          </p:cNvPr>
          <p:cNvSpPr txBox="1"/>
          <p:nvPr/>
        </p:nvSpPr>
        <p:spPr>
          <a:xfrm>
            <a:off x="5904855" y="743919"/>
            <a:ext cx="2164675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e-DE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Gate Width</a:t>
            </a:r>
            <a:endParaRPr lang="de-DE" sz="240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e-DE" sz="2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50 um</a:t>
            </a:r>
            <a:endParaRPr lang="de-DE" sz="240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de-DE" sz="2400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e-DE" sz="2400" dirty="0"/>
              <a:t>Optimized Design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de-DE" sz="2400" dirty="0"/>
            </a:br>
            <a:r>
              <a:rPr lang="de-DE" sz="2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Dose</a:t>
            </a:r>
            <a:endParaRPr lang="de-DE" sz="240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e-DE" sz="2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675 </a:t>
            </a:r>
            <a:r>
              <a:rPr lang="de-DE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uC/cm</a:t>
            </a:r>
            <a:r>
              <a:rPr lang="de-DE" sz="1800" b="1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de-DE" sz="1800" b="1" baseline="30000" dirty="0"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de-DE" sz="1800" b="1" i="0" u="none" strike="noStrike" baseline="300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de-DE" sz="1800" b="1" baseline="30000" dirty="0"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e-DE" sz="2800" b="1" baseline="30000" dirty="0">
                <a:effectLst/>
                <a:latin typeface="Arial" panose="020B0604020202020204" pitchFamily="34" charset="0"/>
              </a:rPr>
              <a:t>GaAs Substrate</a:t>
            </a:r>
            <a:br>
              <a:rPr lang="de-DE" sz="2400" dirty="0"/>
            </a:br>
            <a:endParaRPr lang="de-DE" sz="2400" dirty="0">
              <a:effectLst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119CC23-30AB-8FEA-DAA1-3D2D1AE1BFE4}"/>
              </a:ext>
            </a:extLst>
          </p:cNvPr>
          <p:cNvCxnSpPr>
            <a:cxnSpLocks/>
          </p:cNvCxnSpPr>
          <p:nvPr/>
        </p:nvCxnSpPr>
        <p:spPr>
          <a:xfrm>
            <a:off x="571042" y="4204534"/>
            <a:ext cx="23738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42012F0-7325-090A-F212-870C50B6B165}"/>
              </a:ext>
            </a:extLst>
          </p:cNvPr>
          <p:cNvCxnSpPr>
            <a:cxnSpLocks/>
          </p:cNvCxnSpPr>
          <p:nvPr/>
        </p:nvCxnSpPr>
        <p:spPr>
          <a:xfrm>
            <a:off x="808427" y="4106594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5453AEC-B278-AD96-C54F-CDCDCCD76DB8}"/>
              </a:ext>
            </a:extLst>
          </p:cNvPr>
          <p:cNvCxnSpPr>
            <a:cxnSpLocks/>
          </p:cNvCxnSpPr>
          <p:nvPr/>
        </p:nvCxnSpPr>
        <p:spPr>
          <a:xfrm>
            <a:off x="567130" y="4099564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5456B14-0A7F-B94E-5BCB-22BB6573B90A}"/>
              </a:ext>
            </a:extLst>
          </p:cNvPr>
          <p:cNvSpPr txBox="1"/>
          <p:nvPr/>
        </p:nvSpPr>
        <p:spPr>
          <a:xfrm>
            <a:off x="463379" y="3765932"/>
            <a:ext cx="128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b="1" dirty="0">
                <a:solidFill>
                  <a:schemeClr val="bg1"/>
                </a:solidFill>
              </a:rPr>
              <a:t>200 nm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76E1B8-6815-C91D-BD54-549D76CA940D}"/>
              </a:ext>
            </a:extLst>
          </p:cNvPr>
          <p:cNvSpPr txBox="1"/>
          <p:nvPr/>
        </p:nvSpPr>
        <p:spPr>
          <a:xfrm>
            <a:off x="986658" y="2330625"/>
            <a:ext cx="4918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Shorting between gates</a:t>
            </a:r>
            <a:endParaRPr lang="en-IN" sz="18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EC1781-FA0F-DEE8-D50D-5445197E6ED7}"/>
              </a:ext>
            </a:extLst>
          </p:cNvPr>
          <p:cNvSpPr txBox="1"/>
          <p:nvPr/>
        </p:nvSpPr>
        <p:spPr>
          <a:xfrm>
            <a:off x="5997843" y="3688594"/>
            <a:ext cx="2071687" cy="338554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Dose Increase</a:t>
            </a:r>
            <a:endParaRPr lang="en-US" sz="1600" dirty="0">
              <a:effectLst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910EF17-8C02-8C65-A0AE-541AEE7C24B0}"/>
              </a:ext>
            </a:extLst>
          </p:cNvPr>
          <p:cNvCxnSpPr/>
          <p:nvPr/>
        </p:nvCxnSpPr>
        <p:spPr>
          <a:xfrm flipV="1">
            <a:off x="7610151" y="3688594"/>
            <a:ext cx="0" cy="30777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112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3FF1188E-0396-B160-F719-5D26D1E2F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75" y="788656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F59377-E8E3-4F4E-3825-65005BED5F3C}"/>
              </a:ext>
            </a:extLst>
          </p:cNvPr>
          <p:cNvSpPr txBox="1"/>
          <p:nvPr/>
        </p:nvSpPr>
        <p:spPr>
          <a:xfrm>
            <a:off x="5857875" y="766882"/>
            <a:ext cx="2357438" cy="3457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Gate Height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  50 um</a:t>
            </a:r>
            <a:endParaRPr lang="en-US" sz="160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en-US" sz="1600" dirty="0"/>
            </a:b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Dose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700 </a:t>
            </a:r>
            <a:r>
              <a:rPr lang="en-US" sz="16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uC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/cm</a:t>
            </a:r>
            <a:r>
              <a:rPr lang="en-US" sz="1600" b="1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US" sz="1600" b="1" baseline="30000" dirty="0">
              <a:latin typeface="Arial" panose="020B06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en-US" sz="1600" dirty="0"/>
            </a:b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Exp. Design</a:t>
            </a:r>
            <a:endParaRPr lang="en-US" sz="160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150-150-30-270</a:t>
            </a:r>
            <a:endParaRPr lang="en-US" sz="160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en-US" sz="1600" dirty="0"/>
            </a:b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Approx. Measurement</a:t>
            </a:r>
            <a:endParaRPr lang="en-US" sz="160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180-120-55-240</a:t>
            </a:r>
            <a:endParaRPr lang="en-US" sz="160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sz="1600" dirty="0"/>
            </a:br>
            <a:br>
              <a:rPr lang="en-US" sz="1600" dirty="0"/>
            </a:br>
            <a:endParaRPr lang="en-US" sz="1600" dirty="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28A27C-FDC3-7A5C-8F9B-5348627BC4A0}"/>
              </a:ext>
            </a:extLst>
          </p:cNvPr>
          <p:cNvSpPr txBox="1"/>
          <p:nvPr/>
        </p:nvSpPr>
        <p:spPr>
          <a:xfrm>
            <a:off x="2286000" y="241786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/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210F04-A327-0A39-4765-2C689C3967BF}"/>
              </a:ext>
            </a:extLst>
          </p:cNvPr>
          <p:cNvSpPr txBox="1"/>
          <p:nvPr/>
        </p:nvSpPr>
        <p:spPr>
          <a:xfrm>
            <a:off x="6118236" y="3653814"/>
            <a:ext cx="2016959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Metal Thickness Decreases</a:t>
            </a:r>
            <a:endParaRPr lang="en-US" sz="1400" dirty="0"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FC2E42-1B46-08C0-0E2C-C07080774F8E}"/>
              </a:ext>
            </a:extLst>
          </p:cNvPr>
          <p:cNvSpPr txBox="1"/>
          <p:nvPr/>
        </p:nvSpPr>
        <p:spPr>
          <a:xfrm>
            <a:off x="6152341" y="1751306"/>
            <a:ext cx="2071687" cy="30777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Dose Increase</a:t>
            </a:r>
            <a:endParaRPr lang="en-US" sz="1400" dirty="0">
              <a:effectLst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27E52AD-BEB4-727E-FCDA-E55269ABDDF2}"/>
              </a:ext>
            </a:extLst>
          </p:cNvPr>
          <p:cNvCxnSpPr/>
          <p:nvPr/>
        </p:nvCxnSpPr>
        <p:spPr>
          <a:xfrm flipV="1">
            <a:off x="7764649" y="1751306"/>
            <a:ext cx="0" cy="30777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4C29D12-95C0-ABFD-4B01-1B809C8E17DC}"/>
              </a:ext>
            </a:extLst>
          </p:cNvPr>
          <p:cNvCxnSpPr>
            <a:cxnSpLocks/>
          </p:cNvCxnSpPr>
          <p:nvPr/>
        </p:nvCxnSpPr>
        <p:spPr>
          <a:xfrm>
            <a:off x="7901555" y="3715916"/>
            <a:ext cx="0" cy="461118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584EA5F-00C1-C17F-28CA-B432162BDEB6}"/>
              </a:ext>
            </a:extLst>
          </p:cNvPr>
          <p:cNvSpPr txBox="1"/>
          <p:nvPr/>
        </p:nvSpPr>
        <p:spPr>
          <a:xfrm>
            <a:off x="5857875" y="4734202"/>
            <a:ext cx="193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e-DE" sz="2400" b="1" baseline="30000" dirty="0">
                <a:effectLst/>
                <a:latin typeface="Arial" panose="020B0604020202020204" pitchFamily="34" charset="0"/>
              </a:rPr>
              <a:t>GaAs Substrate</a:t>
            </a:r>
            <a:endParaRPr lang="de-DE" sz="3200" dirty="0">
              <a:effectLst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AF2D115-CD8F-0090-857A-D57DAE947E90}"/>
              </a:ext>
            </a:extLst>
          </p:cNvPr>
          <p:cNvCxnSpPr>
            <a:cxnSpLocks/>
          </p:cNvCxnSpPr>
          <p:nvPr/>
        </p:nvCxnSpPr>
        <p:spPr>
          <a:xfrm>
            <a:off x="952130" y="4177034"/>
            <a:ext cx="69199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AEFBA7-5D45-2F2D-812B-F9587E920D3B}"/>
              </a:ext>
            </a:extLst>
          </p:cNvPr>
          <p:cNvCxnSpPr>
            <a:cxnSpLocks/>
          </p:cNvCxnSpPr>
          <p:nvPr/>
        </p:nvCxnSpPr>
        <p:spPr>
          <a:xfrm>
            <a:off x="1640316" y="4072219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CDC961-4E35-D1A3-AE4E-101DB99FF55B}"/>
              </a:ext>
            </a:extLst>
          </p:cNvPr>
          <p:cNvCxnSpPr>
            <a:cxnSpLocks/>
          </p:cNvCxnSpPr>
          <p:nvPr/>
        </p:nvCxnSpPr>
        <p:spPr>
          <a:xfrm>
            <a:off x="952130" y="4072063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76640C6-F10F-3884-B273-8DFF1298ABE6}"/>
              </a:ext>
            </a:extLst>
          </p:cNvPr>
          <p:cNvSpPr txBox="1"/>
          <p:nvPr/>
        </p:nvSpPr>
        <p:spPr>
          <a:xfrm>
            <a:off x="875883" y="3724686"/>
            <a:ext cx="128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b="1" dirty="0">
                <a:solidFill>
                  <a:schemeClr val="bg1"/>
                </a:solidFill>
              </a:rPr>
              <a:t>1 µm</a:t>
            </a:r>
          </a:p>
        </p:txBody>
      </p:sp>
    </p:spTree>
    <p:extLst>
      <p:ext uri="{BB962C8B-B14F-4D97-AF65-F5344CB8AC3E}">
        <p14:creationId xmlns:p14="http://schemas.microsoft.com/office/powerpoint/2010/main" val="2493996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22BD70-1016-625D-AF9C-BE80B975B10B}"/>
              </a:ext>
            </a:extLst>
          </p:cNvPr>
          <p:cNvSpPr txBox="1"/>
          <p:nvPr/>
        </p:nvSpPr>
        <p:spPr>
          <a:xfrm>
            <a:off x="5" y="668293"/>
            <a:ext cx="85550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</a:rPr>
              <a:t>Demand for High-Speed, High-Bandwidth Data Communication</a:t>
            </a:r>
            <a:endParaRPr lang="en-IN" sz="2000" b="1" dirty="0">
              <a:solidFill>
                <a:schemeClr val="bg2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BA21EA-9B03-1106-515E-6E89616CC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497" y="1068403"/>
            <a:ext cx="4068799" cy="269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986B64-D0E3-B2FD-62B0-6E1C6E616CC3}"/>
              </a:ext>
            </a:extLst>
          </p:cNvPr>
          <p:cNvSpPr txBox="1"/>
          <p:nvPr/>
        </p:nvSpPr>
        <p:spPr>
          <a:xfrm>
            <a:off x="4572000" y="3829603"/>
            <a:ext cx="46029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+mj-lt"/>
              </a:rPr>
              <a:t>Source: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j-lt"/>
              </a:rPr>
              <a:t> Trotman, Andrew &amp; Zhang,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Jinglan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+mj-lt"/>
              </a:rPr>
              <a:t>. (2013). Future Web Growth and its Consequences for Web Search Architectures.</a:t>
            </a:r>
            <a:endParaRPr lang="en-IN" sz="12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E93826-F677-9C82-F14D-72A83E046D2D}"/>
              </a:ext>
            </a:extLst>
          </p:cNvPr>
          <p:cNvSpPr txBox="1"/>
          <p:nvPr/>
        </p:nvSpPr>
        <p:spPr>
          <a:xfrm>
            <a:off x="222787" y="1298032"/>
            <a:ext cx="4233469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January 2023, 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5.16 billion people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worldwide had internet access.</a:t>
            </a:r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just the past five years, we've seen an additional 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1.2 billion users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join this community.</a:t>
            </a:r>
            <a:endParaRPr lang="en-US" dirty="0">
              <a:effectLst/>
            </a:endParaRPr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With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increase in internet users, consequently the demand for higher data rates will continue to increase.</a:t>
            </a:r>
            <a:endParaRPr lang="en-US" dirty="0">
              <a:effectLst/>
            </a:endParaRPr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DD969F-C7EB-A6FC-87C6-CC918D7014D9}"/>
              </a:ext>
            </a:extLst>
          </p:cNvPr>
          <p:cNvSpPr txBox="1"/>
          <p:nvPr/>
        </p:nvSpPr>
        <p:spPr>
          <a:xfrm>
            <a:off x="1525" y="4841497"/>
            <a:ext cx="76405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Note: Data sourced from the 'Digital 2023: Global Overview Report' by Simon Kemp, dated 26 January 2023.</a:t>
            </a:r>
            <a:endParaRPr lang="en-IN" sz="12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B7B02D-ABDE-B344-1DC4-CA5154182E85}"/>
              </a:ext>
            </a:extLst>
          </p:cNvPr>
          <p:cNvCxnSpPr/>
          <p:nvPr/>
        </p:nvCxnSpPr>
        <p:spPr>
          <a:xfrm flipH="1">
            <a:off x="5292671" y="2138766"/>
            <a:ext cx="1836549" cy="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7E9A03-CEE5-A639-1437-7EFBB1037027}"/>
              </a:ext>
            </a:extLst>
          </p:cNvPr>
          <p:cNvCxnSpPr>
            <a:cxnSpLocks/>
          </p:cNvCxnSpPr>
          <p:nvPr/>
        </p:nvCxnSpPr>
        <p:spPr>
          <a:xfrm flipH="1">
            <a:off x="7123115" y="1593273"/>
            <a:ext cx="6105" cy="1467642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84E5D7E-7168-716E-35C1-59456814C14E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7206712" y="2146515"/>
            <a:ext cx="818820" cy="1486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35FF20B-F1B2-F0EE-A346-BCE5C986CC07}"/>
              </a:ext>
            </a:extLst>
          </p:cNvPr>
          <p:cNvSpPr txBox="1"/>
          <p:nvPr/>
        </p:nvSpPr>
        <p:spPr>
          <a:xfrm>
            <a:off x="8025532" y="1925783"/>
            <a:ext cx="5584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We are here</a:t>
            </a:r>
            <a:endParaRPr lang="en-IN" b="1" dirty="0">
              <a:solidFill>
                <a:schemeClr val="bg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2204AA-2833-15D1-5FFF-43A4A1264B69}"/>
              </a:ext>
            </a:extLst>
          </p:cNvPr>
          <p:cNvSpPr txBox="1"/>
          <p:nvPr/>
        </p:nvSpPr>
        <p:spPr>
          <a:xfrm>
            <a:off x="5327881" y="2146515"/>
            <a:ext cx="1665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~5 Billion</a:t>
            </a:r>
            <a:endParaRPr lang="en-IN" b="1" dirty="0">
              <a:solidFill>
                <a:schemeClr val="bg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D0BFDE-1B6A-AE8B-869A-565668DE049E}"/>
              </a:ext>
            </a:extLst>
          </p:cNvPr>
          <p:cNvSpPr txBox="1"/>
          <p:nvPr/>
        </p:nvSpPr>
        <p:spPr>
          <a:xfrm>
            <a:off x="7085301" y="2567551"/>
            <a:ext cx="1079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2023</a:t>
            </a:r>
            <a:endParaRPr lang="en-IN" b="1" dirty="0">
              <a:solidFill>
                <a:schemeClr val="bg2"/>
              </a:solidFill>
            </a:endParaRP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FA476F10-CC81-97BB-13A3-D6150DE7EF79}"/>
              </a:ext>
            </a:extLst>
          </p:cNvPr>
          <p:cNvSpPr/>
          <p:nvPr/>
        </p:nvSpPr>
        <p:spPr>
          <a:xfrm>
            <a:off x="7038343" y="2047789"/>
            <a:ext cx="197256" cy="158310"/>
          </a:xfrm>
          <a:prstGeom prst="star5">
            <a:avLst/>
          </a:prstGeom>
          <a:solidFill>
            <a:srgbClr val="FFFF00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BA3BA6-F04F-198E-E375-B34C24FD6161}"/>
              </a:ext>
            </a:extLst>
          </p:cNvPr>
          <p:cNvCxnSpPr/>
          <p:nvPr/>
        </p:nvCxnSpPr>
        <p:spPr>
          <a:xfrm flipH="1">
            <a:off x="5306526" y="1577655"/>
            <a:ext cx="1836549" cy="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18593EB4-3398-6569-89EC-7566F49B17E9}"/>
              </a:ext>
            </a:extLst>
          </p:cNvPr>
          <p:cNvSpPr/>
          <p:nvPr/>
        </p:nvSpPr>
        <p:spPr>
          <a:xfrm>
            <a:off x="7038344" y="1479753"/>
            <a:ext cx="197256" cy="158310"/>
          </a:xfrm>
          <a:prstGeom prst="star5">
            <a:avLst/>
          </a:prstGeom>
          <a:solidFill>
            <a:srgbClr val="FFFF00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4286AC8-71CC-C0E0-A8D4-57B108328D28}"/>
              </a:ext>
            </a:extLst>
          </p:cNvPr>
          <p:cNvCxnSpPr>
            <a:cxnSpLocks/>
          </p:cNvCxnSpPr>
          <p:nvPr/>
        </p:nvCxnSpPr>
        <p:spPr>
          <a:xfrm flipH="1" flipV="1">
            <a:off x="7221156" y="1670757"/>
            <a:ext cx="796625" cy="60907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B20013A-EEE7-DFBF-F506-E90B230E2473}"/>
              </a:ext>
            </a:extLst>
          </p:cNvPr>
          <p:cNvSpPr txBox="1"/>
          <p:nvPr/>
        </p:nvSpPr>
        <p:spPr>
          <a:xfrm>
            <a:off x="5268740" y="1516868"/>
            <a:ext cx="1665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~8 Billion</a:t>
            </a:r>
            <a:endParaRPr lang="en-IN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  <p:bldP spid="23" grpId="0"/>
      <p:bldP spid="24" grpId="0"/>
      <p:bldP spid="5" grpId="0" animBg="1"/>
      <p:bldP spid="11" grpId="0" animBg="1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82880C-E82B-D562-AADF-3ABCD903DE49}"/>
              </a:ext>
            </a:extLst>
          </p:cNvPr>
          <p:cNvSpPr txBox="1"/>
          <p:nvPr/>
        </p:nvSpPr>
        <p:spPr>
          <a:xfrm>
            <a:off x="4943688" y="1528863"/>
            <a:ext cx="36309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dirty="0">
                <a:effectLst/>
                <a:latin typeface="+mj-lt"/>
                <a:ea typeface="Calibri" panose="020F0502020204030204" pitchFamily="34" charset="0"/>
              </a:rPr>
              <a:t>SEM image of an asymmetric gate array pattern fabricated on our heterostructure substrate using EBL</a:t>
            </a:r>
          </a:p>
          <a:p>
            <a:endParaRPr lang="en-IN" sz="1800" dirty="0">
              <a:latin typeface="+mj-lt"/>
              <a:ea typeface="Calibri" panose="020F0502020204030204" pitchFamily="34" charset="0"/>
            </a:endParaRPr>
          </a:p>
          <a:p>
            <a:endParaRPr lang="en-IN" sz="1600" dirty="0">
              <a:latin typeface="+mj-lt"/>
            </a:endParaRPr>
          </a:p>
        </p:txBody>
      </p:sp>
      <p:pic>
        <p:nvPicPr>
          <p:cNvPr id="2" name="image1.png">
            <a:extLst>
              <a:ext uri="{FF2B5EF4-FFF2-40B4-BE49-F238E27FC236}">
                <a16:creationId xmlns:a16="http://schemas.microsoft.com/office/drawing/2014/main" id="{533D1488-8CB0-16F3-9BEF-89D64B8C17EE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30946" y="1147790"/>
            <a:ext cx="4812742" cy="3903694"/>
          </a:xfrm>
          <a:prstGeom prst="rect">
            <a:avLst/>
          </a:prstGeom>
          <a:ln/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1D7A51D-B926-F6B2-42BA-7CA2C251A78C}"/>
              </a:ext>
            </a:extLst>
          </p:cNvPr>
          <p:cNvCxnSpPr>
            <a:cxnSpLocks/>
          </p:cNvCxnSpPr>
          <p:nvPr/>
        </p:nvCxnSpPr>
        <p:spPr>
          <a:xfrm>
            <a:off x="392287" y="4527663"/>
            <a:ext cx="85995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7AE01A7-64E3-4B3B-9C92-7E8302201069}"/>
              </a:ext>
            </a:extLst>
          </p:cNvPr>
          <p:cNvCxnSpPr>
            <a:cxnSpLocks/>
          </p:cNvCxnSpPr>
          <p:nvPr/>
        </p:nvCxnSpPr>
        <p:spPr>
          <a:xfrm>
            <a:off x="1248437" y="4422848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32DDC0-8FAB-0D8A-BEF5-21A1B58E2178}"/>
              </a:ext>
            </a:extLst>
          </p:cNvPr>
          <p:cNvCxnSpPr>
            <a:cxnSpLocks/>
          </p:cNvCxnSpPr>
          <p:nvPr/>
        </p:nvCxnSpPr>
        <p:spPr>
          <a:xfrm>
            <a:off x="374625" y="4422693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A85051-F27A-D6D2-0B13-C3C17DB623B9}"/>
              </a:ext>
            </a:extLst>
          </p:cNvPr>
          <p:cNvSpPr txBox="1"/>
          <p:nvPr/>
        </p:nvSpPr>
        <p:spPr>
          <a:xfrm>
            <a:off x="291500" y="4075315"/>
            <a:ext cx="128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b="1" dirty="0">
                <a:solidFill>
                  <a:schemeClr val="bg1"/>
                </a:solidFill>
              </a:rPr>
              <a:t>600 nm</a:t>
            </a:r>
          </a:p>
        </p:txBody>
      </p:sp>
    </p:spTree>
    <p:extLst>
      <p:ext uri="{BB962C8B-B14F-4D97-AF65-F5344CB8AC3E}">
        <p14:creationId xmlns:p14="http://schemas.microsoft.com/office/powerpoint/2010/main" val="2817684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03C380E-123B-D884-1B96-6179330A57EF}"/>
              </a:ext>
            </a:extLst>
          </p:cNvPr>
          <p:cNvSpPr txBox="1"/>
          <p:nvPr/>
        </p:nvSpPr>
        <p:spPr>
          <a:xfrm>
            <a:off x="0" y="664742"/>
            <a:ext cx="9057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5BBB"/>
                </a:solidFill>
                <a:latin typeface="Arial" panose="020B0604020202020204" pitchFamily="34" charset="0"/>
              </a:rPr>
              <a:t>Potential Mis</a:t>
            </a:r>
            <a:r>
              <a:rPr lang="en-US" sz="2000" b="1" i="0" u="none" strike="noStrike" dirty="0">
                <a:solidFill>
                  <a:srgbClr val="005BBB"/>
                </a:solidFill>
                <a:effectLst/>
                <a:latin typeface="Arial" panose="020B0604020202020204" pitchFamily="34" charset="0"/>
              </a:rPr>
              <a:t>alignment Issue</a:t>
            </a:r>
            <a:endParaRPr lang="en-US" sz="2000" dirty="0">
              <a:effectLst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5C2C293A-9DB1-5B46-40AA-70FD844C3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4" y="1545955"/>
            <a:ext cx="2983084" cy="167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F43C91FF-3847-14E1-44CE-23688012C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57" y="1545955"/>
            <a:ext cx="2996341" cy="168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D1C2A2-01DF-86BC-AED6-2F7C47DF7400}"/>
              </a:ext>
            </a:extLst>
          </p:cNvPr>
          <p:cNvSpPr txBox="1"/>
          <p:nvPr/>
        </p:nvSpPr>
        <p:spPr>
          <a:xfrm>
            <a:off x="883383" y="2767542"/>
            <a:ext cx="35215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4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Misalignment</a:t>
            </a:r>
            <a:endParaRPr lang="en-IN" dirty="0"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773750-C310-AFE2-8BAC-7B725D768A3A}"/>
              </a:ext>
            </a:extLst>
          </p:cNvPr>
          <p:cNvSpPr txBox="1"/>
          <p:nvPr/>
        </p:nvSpPr>
        <p:spPr>
          <a:xfrm>
            <a:off x="4262029" y="1608418"/>
            <a:ext cx="35215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4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Misalignment</a:t>
            </a:r>
            <a:endParaRPr lang="en-IN" dirty="0">
              <a:effectLst/>
            </a:endParaRPr>
          </a:p>
        </p:txBody>
      </p:sp>
      <p:pic>
        <p:nvPicPr>
          <p:cNvPr id="14344" name="Picture 8">
            <a:extLst>
              <a:ext uri="{FF2B5EF4-FFF2-40B4-BE49-F238E27FC236}">
                <a16:creationId xmlns:a16="http://schemas.microsoft.com/office/drawing/2014/main" id="{24C5D315-1BD5-E3B6-AB03-FCE1A05FF4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2" t="15518" r="38813" b="18946"/>
          <a:stretch/>
        </p:blipFill>
        <p:spPr bwMode="auto">
          <a:xfrm>
            <a:off x="6718022" y="910197"/>
            <a:ext cx="2131015" cy="337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835B21-9784-54DD-96C4-54A6641651AF}"/>
              </a:ext>
            </a:extLst>
          </p:cNvPr>
          <p:cNvSpPr txBox="1"/>
          <p:nvPr/>
        </p:nvSpPr>
        <p:spPr>
          <a:xfrm>
            <a:off x="209723" y="3497969"/>
            <a:ext cx="54781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Optical microscope images displaying alignment issues with gate array and recess</a:t>
            </a:r>
            <a:endParaRPr lang="en-IN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B0D3D3-19E7-38CF-DC32-5E7CEB62A513}"/>
              </a:ext>
            </a:extLst>
          </p:cNvPr>
          <p:cNvSpPr txBox="1"/>
          <p:nvPr/>
        </p:nvSpPr>
        <p:spPr>
          <a:xfrm>
            <a:off x="6882624" y="3864629"/>
            <a:ext cx="18282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b="1" dirty="0">
                <a:solidFill>
                  <a:srgbClr val="FF0000"/>
                </a:solidFill>
                <a:latin typeface="Arial" panose="020B0604020202020204" pitchFamily="34" charset="0"/>
              </a:rPr>
              <a:t>Device Failure</a:t>
            </a:r>
            <a:endParaRPr lang="en-IN" dirty="0">
              <a:effectLst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2E9F6A-1B4A-3E91-2288-2860248F35E9}"/>
              </a:ext>
            </a:extLst>
          </p:cNvPr>
          <p:cNvCxnSpPr>
            <a:cxnSpLocks/>
          </p:cNvCxnSpPr>
          <p:nvPr/>
        </p:nvCxnSpPr>
        <p:spPr>
          <a:xfrm>
            <a:off x="531681" y="2711240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2099B00-9271-16E6-0F5E-6A38B76BBA79}"/>
              </a:ext>
            </a:extLst>
          </p:cNvPr>
          <p:cNvCxnSpPr>
            <a:cxnSpLocks/>
          </p:cNvCxnSpPr>
          <p:nvPr/>
        </p:nvCxnSpPr>
        <p:spPr>
          <a:xfrm>
            <a:off x="245320" y="2709508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1FA7939-2D8B-1B74-47A7-0A5F86000071}"/>
              </a:ext>
            </a:extLst>
          </p:cNvPr>
          <p:cNvSpPr txBox="1"/>
          <p:nvPr/>
        </p:nvSpPr>
        <p:spPr>
          <a:xfrm>
            <a:off x="71698" y="2360569"/>
            <a:ext cx="128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b="1" dirty="0">
                <a:solidFill>
                  <a:schemeClr val="bg1"/>
                </a:solidFill>
              </a:rPr>
              <a:t>14 µm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944725-9F5F-2B67-BAE5-30E74DC5DD58}"/>
              </a:ext>
            </a:extLst>
          </p:cNvPr>
          <p:cNvCxnSpPr>
            <a:cxnSpLocks/>
          </p:cNvCxnSpPr>
          <p:nvPr/>
        </p:nvCxnSpPr>
        <p:spPr>
          <a:xfrm>
            <a:off x="3914279" y="2924369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E07DCC-E9E7-CF3E-0633-66F832445A91}"/>
              </a:ext>
            </a:extLst>
          </p:cNvPr>
          <p:cNvCxnSpPr>
            <a:cxnSpLocks/>
          </p:cNvCxnSpPr>
          <p:nvPr/>
        </p:nvCxnSpPr>
        <p:spPr>
          <a:xfrm>
            <a:off x="3627918" y="2922637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8CE48FA-0350-8B17-9BAE-3B0FF09F2A8E}"/>
              </a:ext>
            </a:extLst>
          </p:cNvPr>
          <p:cNvSpPr txBox="1"/>
          <p:nvPr/>
        </p:nvSpPr>
        <p:spPr>
          <a:xfrm>
            <a:off x="3454296" y="2580573"/>
            <a:ext cx="128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b="1" dirty="0">
                <a:solidFill>
                  <a:schemeClr val="bg1"/>
                </a:solidFill>
              </a:rPr>
              <a:t>14 µm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2C2C65-A609-C150-FFBB-5A2AC6AD9156}"/>
              </a:ext>
            </a:extLst>
          </p:cNvPr>
          <p:cNvCxnSpPr>
            <a:cxnSpLocks/>
          </p:cNvCxnSpPr>
          <p:nvPr/>
        </p:nvCxnSpPr>
        <p:spPr>
          <a:xfrm>
            <a:off x="6794498" y="1358781"/>
            <a:ext cx="513828" cy="1671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99F044B-074D-B6E5-EF4B-730FDA4B353D}"/>
              </a:ext>
            </a:extLst>
          </p:cNvPr>
          <p:cNvCxnSpPr>
            <a:cxnSpLocks/>
          </p:cNvCxnSpPr>
          <p:nvPr/>
        </p:nvCxnSpPr>
        <p:spPr>
          <a:xfrm>
            <a:off x="7303747" y="1260572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2BDFBF-5F16-D595-D971-105DD0390182}"/>
              </a:ext>
            </a:extLst>
          </p:cNvPr>
          <p:cNvCxnSpPr>
            <a:cxnSpLocks/>
          </p:cNvCxnSpPr>
          <p:nvPr/>
        </p:nvCxnSpPr>
        <p:spPr>
          <a:xfrm>
            <a:off x="6811136" y="1258840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783848D-EB6A-AC34-5B4D-ED3513DB619F}"/>
              </a:ext>
            </a:extLst>
          </p:cNvPr>
          <p:cNvSpPr txBox="1"/>
          <p:nvPr/>
        </p:nvSpPr>
        <p:spPr>
          <a:xfrm>
            <a:off x="6733764" y="882401"/>
            <a:ext cx="128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b="1" dirty="0">
                <a:solidFill>
                  <a:schemeClr val="bg1"/>
                </a:solidFill>
              </a:rPr>
              <a:t>100 µm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B228C49-17AB-83C9-D2C6-AB9A794F76BF}"/>
              </a:ext>
            </a:extLst>
          </p:cNvPr>
          <p:cNvCxnSpPr>
            <a:cxnSpLocks/>
          </p:cNvCxnSpPr>
          <p:nvPr/>
        </p:nvCxnSpPr>
        <p:spPr>
          <a:xfrm>
            <a:off x="269940" y="2823196"/>
            <a:ext cx="26253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F4F3EBB-A7B3-2EB5-E9F8-34303ACD4F55}"/>
              </a:ext>
            </a:extLst>
          </p:cNvPr>
          <p:cNvCxnSpPr>
            <a:cxnSpLocks/>
          </p:cNvCxnSpPr>
          <p:nvPr/>
        </p:nvCxnSpPr>
        <p:spPr>
          <a:xfrm>
            <a:off x="3633059" y="3016847"/>
            <a:ext cx="26253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328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3DCC7C-0E18-468F-5EBA-26F3291D5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" y="1151201"/>
            <a:ext cx="9131855" cy="31706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C10D4B-4DFF-0239-6283-514A05F9C218}"/>
              </a:ext>
            </a:extLst>
          </p:cNvPr>
          <p:cNvSpPr txBox="1"/>
          <p:nvPr/>
        </p:nvSpPr>
        <p:spPr>
          <a:xfrm>
            <a:off x="0" y="664742"/>
            <a:ext cx="9057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5BBB"/>
                </a:solidFill>
                <a:effectLst/>
                <a:latin typeface="Arial" panose="020B0604020202020204" pitchFamily="34" charset="0"/>
              </a:rPr>
              <a:t>Accurate Alignment using Pre-fabricated Markers</a:t>
            </a:r>
            <a:endParaRPr lang="en-US" sz="2000" dirty="0"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DF3C5-2D73-1571-334D-F78A85500663}"/>
              </a:ext>
            </a:extLst>
          </p:cNvPr>
          <p:cNvSpPr txBox="1"/>
          <p:nvPr/>
        </p:nvSpPr>
        <p:spPr>
          <a:xfrm>
            <a:off x="120771" y="4478758"/>
            <a:ext cx="4261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6 X 6 Matrix of Markers (500 um apart)</a:t>
            </a:r>
            <a:endParaRPr lang="en-IN" sz="1800" dirty="0"/>
          </a:p>
        </p:txBody>
      </p:sp>
    </p:spTree>
    <p:extLst>
      <p:ext uri="{BB962C8B-B14F-4D97-AF65-F5344CB8AC3E}">
        <p14:creationId xmlns:p14="http://schemas.microsoft.com/office/powerpoint/2010/main" val="3838332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0C8E6784-EA55-7B0B-E705-8A89F3CFF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927" y="1200152"/>
            <a:ext cx="4165385" cy="31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ADDEE6B-A564-03B5-7307-083B8F215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6" t="16100" r="26038" b="24361"/>
          <a:stretch/>
        </p:blipFill>
        <p:spPr bwMode="auto">
          <a:xfrm>
            <a:off x="284672" y="1200152"/>
            <a:ext cx="3191773" cy="306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E86AF4-7C8F-4B2C-AFBC-23525EE4F225}"/>
              </a:ext>
            </a:extLst>
          </p:cNvPr>
          <p:cNvSpPr txBox="1"/>
          <p:nvPr/>
        </p:nvSpPr>
        <p:spPr>
          <a:xfrm>
            <a:off x="120769" y="4362149"/>
            <a:ext cx="33556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optical microscope image of a marker with 100x magnification</a:t>
            </a:r>
            <a:endParaRPr lang="en-IN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DC9259-A126-00DE-CBF5-35D0FE9E5FF8}"/>
              </a:ext>
            </a:extLst>
          </p:cNvPr>
          <p:cNvSpPr txBox="1"/>
          <p:nvPr/>
        </p:nvSpPr>
        <p:spPr>
          <a:xfrm>
            <a:off x="4280142" y="4362149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6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SEM image of a marker center </a:t>
            </a:r>
            <a:endParaRPr lang="en-US" sz="1600" dirty="0"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3C380E-123B-D884-1B96-6179330A57EF}"/>
              </a:ext>
            </a:extLst>
          </p:cNvPr>
          <p:cNvSpPr txBox="1"/>
          <p:nvPr/>
        </p:nvSpPr>
        <p:spPr>
          <a:xfrm>
            <a:off x="0" y="664742"/>
            <a:ext cx="9057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5BBB"/>
                </a:solidFill>
                <a:effectLst/>
                <a:latin typeface="Arial" panose="020B0604020202020204" pitchFamily="34" charset="0"/>
              </a:rPr>
              <a:t>Step 1 and 2: Results</a:t>
            </a:r>
            <a:endParaRPr lang="en-US" sz="2000" dirty="0"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9DB941-F2D1-191B-9D21-391B0E74ACDF}"/>
              </a:ext>
            </a:extLst>
          </p:cNvPr>
          <p:cNvSpPr txBox="1"/>
          <p:nvPr/>
        </p:nvSpPr>
        <p:spPr>
          <a:xfrm>
            <a:off x="2787409" y="3893197"/>
            <a:ext cx="98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100X</a:t>
            </a:r>
            <a:endParaRPr lang="en-IN" sz="1800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CF97F1-C914-C368-DDB0-24C348AA872F}"/>
              </a:ext>
            </a:extLst>
          </p:cNvPr>
          <p:cNvCxnSpPr>
            <a:cxnSpLocks/>
          </p:cNvCxnSpPr>
          <p:nvPr/>
        </p:nvCxnSpPr>
        <p:spPr>
          <a:xfrm>
            <a:off x="538068" y="4053856"/>
            <a:ext cx="26253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3A8351-B910-50FB-5A12-5735CD811F33}"/>
              </a:ext>
            </a:extLst>
          </p:cNvPr>
          <p:cNvCxnSpPr>
            <a:cxnSpLocks/>
          </p:cNvCxnSpPr>
          <p:nvPr/>
        </p:nvCxnSpPr>
        <p:spPr>
          <a:xfrm>
            <a:off x="813564" y="3928148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02FEAB-77E5-F73A-C9F0-F632589B4C45}"/>
              </a:ext>
            </a:extLst>
          </p:cNvPr>
          <p:cNvCxnSpPr>
            <a:cxnSpLocks/>
          </p:cNvCxnSpPr>
          <p:nvPr/>
        </p:nvCxnSpPr>
        <p:spPr>
          <a:xfrm>
            <a:off x="527203" y="3933291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53D85BC-A9B4-D096-ED77-5189B6E31BE3}"/>
              </a:ext>
            </a:extLst>
          </p:cNvPr>
          <p:cNvSpPr txBox="1"/>
          <p:nvPr/>
        </p:nvSpPr>
        <p:spPr>
          <a:xfrm>
            <a:off x="353581" y="3584352"/>
            <a:ext cx="128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b="1" dirty="0">
                <a:solidFill>
                  <a:schemeClr val="bg1"/>
                </a:solidFill>
              </a:rPr>
              <a:t>5 µm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EC71AD-AB6A-4D4E-1B54-F5424FBBF517}"/>
              </a:ext>
            </a:extLst>
          </p:cNvPr>
          <p:cNvCxnSpPr>
            <a:cxnSpLocks/>
          </p:cNvCxnSpPr>
          <p:nvPr/>
        </p:nvCxnSpPr>
        <p:spPr>
          <a:xfrm>
            <a:off x="4572000" y="3817588"/>
            <a:ext cx="63857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73AAE08-3F10-8B2A-DF34-AED30860CCFB}"/>
              </a:ext>
            </a:extLst>
          </p:cNvPr>
          <p:cNvCxnSpPr>
            <a:cxnSpLocks/>
          </p:cNvCxnSpPr>
          <p:nvPr/>
        </p:nvCxnSpPr>
        <p:spPr>
          <a:xfrm>
            <a:off x="5227256" y="3714428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0F16DE2-0A60-5D03-CC9C-1968E7A5C485}"/>
              </a:ext>
            </a:extLst>
          </p:cNvPr>
          <p:cNvCxnSpPr>
            <a:cxnSpLocks/>
          </p:cNvCxnSpPr>
          <p:nvPr/>
        </p:nvCxnSpPr>
        <p:spPr>
          <a:xfrm>
            <a:off x="4572918" y="3714785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80FB576-7F74-7331-1C4C-20C2C1260472}"/>
              </a:ext>
            </a:extLst>
          </p:cNvPr>
          <p:cNvSpPr txBox="1"/>
          <p:nvPr/>
        </p:nvSpPr>
        <p:spPr>
          <a:xfrm>
            <a:off x="4425638" y="3367488"/>
            <a:ext cx="128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b="1" dirty="0">
                <a:solidFill>
                  <a:schemeClr val="bg1"/>
                </a:solidFill>
              </a:rPr>
              <a:t>500 nm</a:t>
            </a:r>
          </a:p>
        </p:txBody>
      </p:sp>
    </p:spTree>
    <p:extLst>
      <p:ext uri="{BB962C8B-B14F-4D97-AF65-F5344CB8AC3E}">
        <p14:creationId xmlns:p14="http://schemas.microsoft.com/office/powerpoint/2010/main" val="1391694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7B4800-ACC8-DE28-FE51-58DA54D183FF}"/>
              </a:ext>
            </a:extLst>
          </p:cNvPr>
          <p:cNvSpPr txBox="1"/>
          <p:nvPr/>
        </p:nvSpPr>
        <p:spPr>
          <a:xfrm>
            <a:off x="0" y="664742"/>
            <a:ext cx="9057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5BBB"/>
                </a:solidFill>
                <a:effectLst/>
                <a:latin typeface="Arial" panose="020B0604020202020204" pitchFamily="34" charset="0"/>
              </a:rPr>
              <a:t>Step 3: Mesa Isolation Exposure</a:t>
            </a:r>
            <a:endParaRPr lang="en-US" sz="2000" dirty="0">
              <a:effectLst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D9D5567-2C22-66FC-A87E-2B88EFA1E1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353115"/>
              </p:ext>
            </p:extLst>
          </p:nvPr>
        </p:nvGraphicFramePr>
        <p:xfrm>
          <a:off x="163902" y="1224232"/>
          <a:ext cx="3255596" cy="2549656"/>
        </p:xfrm>
        <a:graphic>
          <a:graphicData uri="http://schemas.openxmlformats.org/drawingml/2006/table">
            <a:tbl>
              <a:tblPr/>
              <a:tblGrid>
                <a:gridCol w="1915064">
                  <a:extLst>
                    <a:ext uri="{9D8B030D-6E8A-4147-A177-3AD203B41FA5}">
                      <a16:colId xmlns:a16="http://schemas.microsoft.com/office/drawing/2014/main" val="845461254"/>
                    </a:ext>
                  </a:extLst>
                </a:gridCol>
                <a:gridCol w="1340532">
                  <a:extLst>
                    <a:ext uri="{9D8B030D-6E8A-4147-A177-3AD203B41FA5}">
                      <a16:colId xmlns:a16="http://schemas.microsoft.com/office/drawing/2014/main" val="4047751964"/>
                    </a:ext>
                  </a:extLst>
                </a:gridCol>
              </a:tblGrid>
              <a:tr h="343740">
                <a:tc grid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2"/>
                          </a:solidFill>
                          <a:effectLst/>
                        </a:rPr>
                        <a:t>EBL Parameters</a:t>
                      </a:r>
                      <a:endParaRPr lang="en-IN" sz="1000" b="1" dirty="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000" dirty="0"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3097062"/>
                  </a:ext>
                </a:extLst>
              </a:tr>
              <a:tr h="34374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Field Size</a:t>
                      </a:r>
                      <a:endParaRPr lang="en-IN" sz="1000" dirty="0"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500 um</a:t>
                      </a:r>
                      <a:endParaRPr lang="en-IN" sz="1000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8896698"/>
                  </a:ext>
                </a:extLst>
              </a:tr>
              <a:tr h="43956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Exposure Current</a:t>
                      </a:r>
                      <a:endParaRPr lang="en-IN" sz="1000" dirty="0"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20nA</a:t>
                      </a:r>
                      <a:endParaRPr lang="en-IN" sz="1000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3186295"/>
                  </a:ext>
                </a:extLst>
              </a:tr>
              <a:tr h="40544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Exposure Dose</a:t>
                      </a:r>
                      <a:endParaRPr lang="en-IN" sz="1000" dirty="0"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1000 uC/cm</a:t>
                      </a:r>
                      <a:r>
                        <a:rPr lang="en-IN" sz="1700" b="0" i="0" u="none" strike="noStrike" baseline="3000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IN" sz="1000" b="0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6152486"/>
                  </a:ext>
                </a:extLst>
              </a:tr>
              <a:tr h="37956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Number of Dots</a:t>
                      </a:r>
                      <a:endParaRPr lang="en-IN" sz="1000" dirty="0"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50,000</a:t>
                      </a:r>
                      <a:endParaRPr lang="en-IN" sz="1000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5522781"/>
                  </a:ext>
                </a:extLst>
              </a:tr>
              <a:tr h="58141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Resist Layers/</a:t>
                      </a:r>
                      <a:endParaRPr lang="en-IN" sz="10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Thickness</a:t>
                      </a:r>
                      <a:endParaRPr lang="en-IN" sz="1000" dirty="0"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A4-A5/ </a:t>
                      </a:r>
                      <a:endParaRPr lang="en-IN" sz="1000" dirty="0">
                        <a:solidFill>
                          <a:schemeClr val="accent6"/>
                        </a:solidFill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500 nm</a:t>
                      </a:r>
                      <a:endParaRPr lang="en-IN" sz="1000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887575"/>
                  </a:ext>
                </a:extLst>
              </a:tr>
            </a:tbl>
          </a:graphicData>
        </a:graphic>
      </p:graphicFrame>
      <p:pic>
        <p:nvPicPr>
          <p:cNvPr id="12290" name="Picture 2">
            <a:extLst>
              <a:ext uri="{FF2B5EF4-FFF2-40B4-BE49-F238E27FC236}">
                <a16:creationId xmlns:a16="http://schemas.microsoft.com/office/drawing/2014/main" id="{BE439595-15FD-7135-2DDF-15FCA745C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4" t="18328" r="25943" b="15472"/>
          <a:stretch/>
        </p:blipFill>
        <p:spPr bwMode="auto">
          <a:xfrm>
            <a:off x="4037160" y="953483"/>
            <a:ext cx="4339087" cy="340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2C99AF-8C80-95D3-772A-0C913AD417E4}"/>
              </a:ext>
            </a:extLst>
          </p:cNvPr>
          <p:cNvSpPr txBox="1"/>
          <p:nvPr/>
        </p:nvSpPr>
        <p:spPr>
          <a:xfrm>
            <a:off x="3905607" y="4358490"/>
            <a:ext cx="46021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Optical microscope image of mesa exposure after development with 10x magnification</a:t>
            </a:r>
            <a:endParaRPr lang="en-IN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EB2506-FA83-A983-8B55-5159EA09A16A}"/>
              </a:ext>
            </a:extLst>
          </p:cNvPr>
          <p:cNvSpPr txBox="1"/>
          <p:nvPr/>
        </p:nvSpPr>
        <p:spPr>
          <a:xfrm>
            <a:off x="0" y="3908740"/>
            <a:ext cx="46021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Development : 35 sec MIBK: IPA =1:3</a:t>
            </a:r>
            <a:endParaRPr lang="en-US" sz="1600" dirty="0"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FCA87E-40A4-000C-554D-B9AF800ABBBF}"/>
              </a:ext>
            </a:extLst>
          </p:cNvPr>
          <p:cNvSpPr txBox="1"/>
          <p:nvPr/>
        </p:nvSpPr>
        <p:spPr>
          <a:xfrm>
            <a:off x="7807983" y="3877962"/>
            <a:ext cx="98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10X</a:t>
            </a:r>
            <a:endParaRPr lang="en-IN" sz="1800" b="1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194E5D5-4CF8-C55B-8D8B-A831D7FA1545}"/>
              </a:ext>
            </a:extLst>
          </p:cNvPr>
          <p:cNvCxnSpPr>
            <a:cxnSpLocks/>
          </p:cNvCxnSpPr>
          <p:nvPr/>
        </p:nvCxnSpPr>
        <p:spPr>
          <a:xfrm rot="5400000">
            <a:off x="4761137" y="3577055"/>
            <a:ext cx="0" cy="31804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59A15A-E98C-E070-699A-76E1DD994615}"/>
              </a:ext>
            </a:extLst>
          </p:cNvPr>
          <p:cNvCxnSpPr>
            <a:cxnSpLocks/>
          </p:cNvCxnSpPr>
          <p:nvPr/>
        </p:nvCxnSpPr>
        <p:spPr>
          <a:xfrm>
            <a:off x="4931171" y="3626207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29C793-FADA-1A5C-9A61-B3F685C55E8B}"/>
              </a:ext>
            </a:extLst>
          </p:cNvPr>
          <p:cNvCxnSpPr>
            <a:cxnSpLocks/>
          </p:cNvCxnSpPr>
          <p:nvPr/>
        </p:nvCxnSpPr>
        <p:spPr>
          <a:xfrm>
            <a:off x="4583445" y="3619263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8D97DC8-7A5F-0E45-DD98-95142576F6E0}"/>
              </a:ext>
            </a:extLst>
          </p:cNvPr>
          <p:cNvSpPr txBox="1"/>
          <p:nvPr/>
        </p:nvSpPr>
        <p:spPr>
          <a:xfrm>
            <a:off x="4397842" y="3260524"/>
            <a:ext cx="128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b="1" dirty="0">
                <a:solidFill>
                  <a:schemeClr val="bg1"/>
                </a:solidFill>
              </a:rPr>
              <a:t>60 µm</a:t>
            </a:r>
          </a:p>
        </p:txBody>
      </p:sp>
    </p:spTree>
    <p:extLst>
      <p:ext uri="{BB962C8B-B14F-4D97-AF65-F5344CB8AC3E}">
        <p14:creationId xmlns:p14="http://schemas.microsoft.com/office/powerpoint/2010/main" val="1068052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AA3C59-713E-68EB-7FEE-30A8D171D8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12" r="22453"/>
          <a:stretch/>
        </p:blipFill>
        <p:spPr>
          <a:xfrm>
            <a:off x="5874589" y="915784"/>
            <a:ext cx="3071003" cy="37395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0832B6-BB1D-86E4-0FD2-A89C8AE8A9C4}"/>
              </a:ext>
            </a:extLst>
          </p:cNvPr>
          <p:cNvSpPr txBox="1"/>
          <p:nvPr/>
        </p:nvSpPr>
        <p:spPr>
          <a:xfrm>
            <a:off x="77637" y="76913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5BBB"/>
                </a:solidFill>
                <a:effectLst/>
                <a:latin typeface="Arial" panose="020B0604020202020204" pitchFamily="34" charset="0"/>
              </a:rPr>
              <a:t>Step 4: Wet Chemical Etching</a:t>
            </a:r>
            <a:endParaRPr lang="en-US" sz="2000" dirty="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6DC1AC-77CD-14CE-8B92-FCD0F3CDCD87}"/>
              </a:ext>
            </a:extLst>
          </p:cNvPr>
          <p:cNvSpPr txBox="1"/>
          <p:nvPr/>
        </p:nvSpPr>
        <p:spPr>
          <a:xfrm>
            <a:off x="155274" y="1169247"/>
            <a:ext cx="8350372" cy="4165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Etching Parameters:</a:t>
            </a:r>
            <a:endParaRPr lang="en-IN" sz="1800" dirty="0">
              <a:effectLst/>
            </a:endParaRPr>
          </a:p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•The clean room temperature: 65.7</a:t>
            </a:r>
            <a:r>
              <a:rPr lang="en-IN" sz="18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 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</a:t>
            </a:r>
            <a:endParaRPr lang="en-IN" sz="1800" dirty="0">
              <a:effectLst/>
            </a:endParaRPr>
          </a:p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•The speed of magnetic stirrer: 400 rpm</a:t>
            </a:r>
            <a:endParaRPr lang="en-IN" sz="1800" dirty="0">
              <a:effectLst/>
            </a:endParaRPr>
          </a:p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•Initial mixing time:   10 min</a:t>
            </a:r>
            <a:endParaRPr lang="en-IN" sz="1800" dirty="0">
              <a:effectLst/>
            </a:endParaRPr>
          </a:p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•Chemicals used:	 </a:t>
            </a:r>
          </a:p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Phosphoric acid (H</a:t>
            </a:r>
            <a:r>
              <a:rPr lang="en-IN" sz="1800" b="0" i="0" u="none" strike="noStrike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</a:t>
            </a:r>
            <a:r>
              <a:rPr lang="en-IN" sz="1800" b="0" i="0" u="none" strike="noStrike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85+% solution in water</a:t>
            </a:r>
            <a:endParaRPr lang="en-IN" sz="1800" dirty="0">
              <a:effectLst/>
            </a:endParaRPr>
          </a:p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Hydrogen peroxide (H</a:t>
            </a:r>
            <a:r>
              <a:rPr lang="en-IN" sz="1800" b="0" i="0" u="none" strike="noStrike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2­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en-IN" sz="1800" b="0" i="0" u="none" strike="noStrike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30%</a:t>
            </a:r>
            <a:endParaRPr lang="en-IN" sz="1800" dirty="0"/>
          </a:p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Deionized Water (H</a:t>
            </a:r>
            <a:r>
              <a:rPr lang="en-IN" sz="1800" b="0" i="0" u="none" strike="noStrike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O)</a:t>
            </a:r>
            <a:endParaRPr lang="en-IN" sz="1800" dirty="0">
              <a:effectLst/>
            </a:endParaRPr>
          </a:p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•Ratio used:  1:1:40</a:t>
            </a:r>
            <a:endParaRPr lang="en-IN" sz="1800" dirty="0">
              <a:effectLst/>
            </a:endParaRPr>
          </a:p>
          <a:p>
            <a:pPr>
              <a:spcAft>
                <a:spcPts val="800"/>
              </a:spcAft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•Amount used: 3 ml : 3 ml : 120 ml       •Etching time:  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125 seconds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    </a:t>
            </a:r>
            <a:endParaRPr lang="en-IN" sz="1800" dirty="0">
              <a:effectLst/>
            </a:endParaRPr>
          </a:p>
          <a:p>
            <a:pPr rtl="0">
              <a:spcBef>
                <a:spcPts val="0"/>
              </a:spcBef>
              <a:spcAft>
                <a:spcPts val="800"/>
              </a:spcAft>
            </a:pPr>
            <a:endParaRPr lang="en-IN" sz="1800" dirty="0"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A459C8-8C43-2FA9-EFD9-FD6F606C9D0E}"/>
              </a:ext>
            </a:extLst>
          </p:cNvPr>
          <p:cNvSpPr txBox="1"/>
          <p:nvPr/>
        </p:nvSpPr>
        <p:spPr>
          <a:xfrm>
            <a:off x="4442604" y="661415"/>
            <a:ext cx="50119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InP based InGaAs Heterostructure used in this work 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3429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C21F71-E6A0-5CF6-2010-91BBB85751D6}"/>
              </a:ext>
            </a:extLst>
          </p:cNvPr>
          <p:cNvSpPr txBox="1"/>
          <p:nvPr/>
        </p:nvSpPr>
        <p:spPr>
          <a:xfrm>
            <a:off x="0" y="682874"/>
            <a:ext cx="457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5BBB"/>
                </a:solidFill>
                <a:effectLst/>
                <a:latin typeface="Arial" panose="020B0604020202020204" pitchFamily="34" charset="0"/>
              </a:rPr>
              <a:t>Step 4: Mesa Etching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5BBB"/>
                </a:solidFill>
                <a:latin typeface="Arial" panose="020B0604020202020204" pitchFamily="34" charset="0"/>
              </a:rPr>
              <a:t>Step 5</a:t>
            </a:r>
            <a:r>
              <a:rPr lang="en-US" sz="2000" b="1" i="0" u="none" strike="noStrike" dirty="0">
                <a:solidFill>
                  <a:srgbClr val="005BBB"/>
                </a:solidFill>
                <a:effectLst/>
                <a:latin typeface="Arial" panose="020B0604020202020204" pitchFamily="34" charset="0"/>
              </a:rPr>
              <a:t>: Citric Acid Etching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srgbClr val="005BBB"/>
              </a:solidFill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5BBB"/>
                </a:solidFill>
                <a:effectLst/>
                <a:latin typeface="Arial" panose="020B0604020202020204" pitchFamily="34" charset="0"/>
              </a:rPr>
              <a:t>Result</a:t>
            </a:r>
            <a:endParaRPr lang="en-US" sz="2000" dirty="0">
              <a:effectLst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CEB32CCD-85F9-BC93-042B-FAF1C2D016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3276" r="27736" b="16311"/>
          <a:stretch/>
        </p:blipFill>
        <p:spPr bwMode="auto">
          <a:xfrm>
            <a:off x="4111296" y="689749"/>
            <a:ext cx="4347714" cy="362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024DA6-3A0F-7854-D082-7752D59A9DDB}"/>
              </a:ext>
            </a:extLst>
          </p:cNvPr>
          <p:cNvSpPr txBox="1"/>
          <p:nvPr/>
        </p:nvSpPr>
        <p:spPr>
          <a:xfrm>
            <a:off x="526211" y="2050394"/>
            <a:ext cx="30451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Optical microscope image after mesa etch and citric acid etching with 10x magnification</a:t>
            </a:r>
            <a:endParaRPr lang="en-IN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C92378-59D4-AEE3-1DA3-771B050FA955}"/>
              </a:ext>
            </a:extLst>
          </p:cNvPr>
          <p:cNvSpPr txBox="1"/>
          <p:nvPr/>
        </p:nvSpPr>
        <p:spPr>
          <a:xfrm>
            <a:off x="7954633" y="3707082"/>
            <a:ext cx="98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10X</a:t>
            </a:r>
            <a:endParaRPr lang="en-IN" sz="1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61C41E-00D7-425F-2F3D-D4169EBFB81B}"/>
              </a:ext>
            </a:extLst>
          </p:cNvPr>
          <p:cNvSpPr txBox="1"/>
          <p:nvPr/>
        </p:nvSpPr>
        <p:spPr>
          <a:xfrm>
            <a:off x="106750" y="4235458"/>
            <a:ext cx="7981591" cy="917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IN" sz="1600" b="1" dirty="0">
                <a:latin typeface="+mj-lt"/>
                <a:ea typeface="Calibri" panose="020F0502020204030204" pitchFamily="34" charset="0"/>
              </a:rPr>
              <a:t>Note: </a:t>
            </a:r>
            <a:r>
              <a:rPr lang="en-IN" sz="1600" dirty="0">
                <a:effectLst/>
                <a:latin typeface="+mj-lt"/>
                <a:ea typeface="Calibri" panose="020F0502020204030204" pitchFamily="34" charset="0"/>
              </a:rPr>
              <a:t>It can be seen that the bottom surface after the etching process is not uniform at some regions. However, the isolation still holds true, as evident after etch depth measurement.           </a:t>
            </a:r>
            <a:endParaRPr lang="en-IN" sz="1600" dirty="0">
              <a:effectLst/>
              <a:latin typeface="+mj-lt"/>
              <a:ea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CDF3891-6885-382C-861E-E5699CB197B2}"/>
              </a:ext>
            </a:extLst>
          </p:cNvPr>
          <p:cNvCxnSpPr>
            <a:cxnSpLocks/>
          </p:cNvCxnSpPr>
          <p:nvPr/>
        </p:nvCxnSpPr>
        <p:spPr>
          <a:xfrm rot="5400000">
            <a:off x="4507140" y="3780255"/>
            <a:ext cx="0" cy="31804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490B8B5-5939-C463-36F0-BE42B19DC0B0}"/>
              </a:ext>
            </a:extLst>
          </p:cNvPr>
          <p:cNvCxnSpPr>
            <a:cxnSpLocks/>
          </p:cNvCxnSpPr>
          <p:nvPr/>
        </p:nvCxnSpPr>
        <p:spPr>
          <a:xfrm>
            <a:off x="4677174" y="3829407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8E26C8-E406-7AC3-A090-D30E306CF087}"/>
              </a:ext>
            </a:extLst>
          </p:cNvPr>
          <p:cNvCxnSpPr>
            <a:cxnSpLocks/>
          </p:cNvCxnSpPr>
          <p:nvPr/>
        </p:nvCxnSpPr>
        <p:spPr>
          <a:xfrm>
            <a:off x="4329448" y="3822463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B80125E-AE2E-EDE2-B4C0-5ED9370693A7}"/>
              </a:ext>
            </a:extLst>
          </p:cNvPr>
          <p:cNvSpPr txBox="1"/>
          <p:nvPr/>
        </p:nvSpPr>
        <p:spPr>
          <a:xfrm>
            <a:off x="4143845" y="3463724"/>
            <a:ext cx="128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b="1" dirty="0">
                <a:solidFill>
                  <a:schemeClr val="bg1"/>
                </a:solidFill>
              </a:rPr>
              <a:t>60 µm</a:t>
            </a:r>
          </a:p>
        </p:txBody>
      </p:sp>
    </p:spTree>
    <p:extLst>
      <p:ext uri="{BB962C8B-B14F-4D97-AF65-F5344CB8AC3E}">
        <p14:creationId xmlns:p14="http://schemas.microsoft.com/office/powerpoint/2010/main" val="7719297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BB2CF2-9BD2-2042-B5BE-539BB00198F1}"/>
              </a:ext>
            </a:extLst>
          </p:cNvPr>
          <p:cNvSpPr txBox="1"/>
          <p:nvPr/>
        </p:nvSpPr>
        <p:spPr>
          <a:xfrm>
            <a:off x="0" y="665621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5BBB"/>
                </a:solidFill>
                <a:effectLst/>
                <a:latin typeface="Arial" panose="020B0604020202020204" pitchFamily="34" charset="0"/>
              </a:rPr>
              <a:t>Step 6: Gate Recess Exposure</a:t>
            </a:r>
            <a:endParaRPr lang="en-US" sz="2000" dirty="0"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94590E-9A30-7640-1CBC-1978FADA1A82}"/>
              </a:ext>
            </a:extLst>
          </p:cNvPr>
          <p:cNvSpPr txBox="1"/>
          <p:nvPr/>
        </p:nvSpPr>
        <p:spPr>
          <a:xfrm>
            <a:off x="4332511" y="324840"/>
            <a:ext cx="49329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Optical microscope image after recess exposure</a:t>
            </a:r>
            <a:endParaRPr lang="en-IN" sz="1600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A6895AB-F561-47AF-4E76-1358775E70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3276" r="27736" b="16311"/>
          <a:stretch/>
        </p:blipFill>
        <p:spPr bwMode="auto">
          <a:xfrm>
            <a:off x="17463" y="1186714"/>
            <a:ext cx="4347714" cy="362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ECC58B-9199-AB2B-A9A5-89EFEB7BF8F4}"/>
              </a:ext>
            </a:extLst>
          </p:cNvPr>
          <p:cNvCxnSpPr>
            <a:cxnSpLocks/>
          </p:cNvCxnSpPr>
          <p:nvPr/>
        </p:nvCxnSpPr>
        <p:spPr>
          <a:xfrm rot="5400000">
            <a:off x="413307" y="4277220"/>
            <a:ext cx="0" cy="31804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8A225F-0816-0076-A049-BA0541FFFF12}"/>
              </a:ext>
            </a:extLst>
          </p:cNvPr>
          <p:cNvCxnSpPr>
            <a:cxnSpLocks/>
          </p:cNvCxnSpPr>
          <p:nvPr/>
        </p:nvCxnSpPr>
        <p:spPr>
          <a:xfrm>
            <a:off x="583341" y="4326372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66AB9A3-4ABE-459D-E97E-FCFF56298EE1}"/>
              </a:ext>
            </a:extLst>
          </p:cNvPr>
          <p:cNvCxnSpPr>
            <a:cxnSpLocks/>
          </p:cNvCxnSpPr>
          <p:nvPr/>
        </p:nvCxnSpPr>
        <p:spPr>
          <a:xfrm>
            <a:off x="235615" y="4319428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19D2BB1-689A-0606-9F3E-A6A8693BFA31}"/>
              </a:ext>
            </a:extLst>
          </p:cNvPr>
          <p:cNvSpPr txBox="1"/>
          <p:nvPr/>
        </p:nvSpPr>
        <p:spPr>
          <a:xfrm>
            <a:off x="50012" y="3960689"/>
            <a:ext cx="128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b="1" dirty="0">
                <a:solidFill>
                  <a:schemeClr val="bg1"/>
                </a:solidFill>
              </a:rPr>
              <a:t>60 µm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42F581-C9E4-E5F3-E78B-5E70F4978ABD}"/>
              </a:ext>
            </a:extLst>
          </p:cNvPr>
          <p:cNvSpPr/>
          <p:nvPr/>
        </p:nvSpPr>
        <p:spPr>
          <a:xfrm>
            <a:off x="1960536" y="2766447"/>
            <a:ext cx="286718" cy="4107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724C474-4C99-CB09-F695-7BC4CED286B1}"/>
              </a:ext>
            </a:extLst>
          </p:cNvPr>
          <p:cNvCxnSpPr/>
          <p:nvPr/>
        </p:nvCxnSpPr>
        <p:spPr>
          <a:xfrm>
            <a:off x="1960536" y="1065731"/>
            <a:ext cx="123986" cy="16464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2B63378-1DC8-0A9A-07C8-73DB693D321A}"/>
              </a:ext>
            </a:extLst>
          </p:cNvPr>
          <p:cNvSpPr txBox="1"/>
          <p:nvPr/>
        </p:nvSpPr>
        <p:spPr>
          <a:xfrm>
            <a:off x="3790089" y="4355775"/>
            <a:ext cx="98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10X</a:t>
            </a:r>
            <a:endParaRPr lang="en-IN" sz="1800" b="1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407D3E3-1B7C-9C33-7BEC-F3DDB4CB3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905" y="1415418"/>
            <a:ext cx="4486480" cy="295585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881726D-1039-93D6-933E-A2367F6F865D}"/>
              </a:ext>
            </a:extLst>
          </p:cNvPr>
          <p:cNvSpPr txBox="1"/>
          <p:nvPr/>
        </p:nvSpPr>
        <p:spPr>
          <a:xfrm>
            <a:off x="5114441" y="1511085"/>
            <a:ext cx="1211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Conducting</a:t>
            </a:r>
            <a:endParaRPr lang="en-I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517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BB2CF2-9BD2-2042-B5BE-539BB00198F1}"/>
              </a:ext>
            </a:extLst>
          </p:cNvPr>
          <p:cNvSpPr txBox="1"/>
          <p:nvPr/>
        </p:nvSpPr>
        <p:spPr>
          <a:xfrm>
            <a:off x="0" y="665621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5BBB"/>
                </a:solidFill>
                <a:effectLst/>
                <a:latin typeface="Arial" panose="020B0604020202020204" pitchFamily="34" charset="0"/>
              </a:rPr>
              <a:t>Step 7: Gate Recess Etch</a:t>
            </a:r>
            <a:endParaRPr lang="en-US" sz="2000" dirty="0">
              <a:effectLst/>
            </a:endParaRPr>
          </a:p>
        </p:txBody>
      </p:sp>
      <p:pic>
        <p:nvPicPr>
          <p:cNvPr id="2" name="image6.jpg">
            <a:extLst>
              <a:ext uri="{FF2B5EF4-FFF2-40B4-BE49-F238E27FC236}">
                <a16:creationId xmlns:a16="http://schemas.microsoft.com/office/drawing/2014/main" id="{27FABD42-A385-7F44-7508-4A28E86A2A3A}"/>
              </a:ext>
            </a:extLst>
          </p:cNvPr>
          <p:cNvPicPr/>
          <p:nvPr/>
        </p:nvPicPr>
        <p:blipFill rotWithShape="1">
          <a:blip r:embed="rId3"/>
          <a:srcRect l="40515" t="3981" r="21396" b="5798"/>
          <a:stretch/>
        </p:blipFill>
        <p:spPr>
          <a:xfrm>
            <a:off x="4320352" y="766609"/>
            <a:ext cx="3199259" cy="4264153"/>
          </a:xfrm>
          <a:prstGeom prst="rect">
            <a:avLst/>
          </a:prstGeom>
          <a:ln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AA4FCD-0570-7124-D24D-EA7DBCEAF0AA}"/>
              </a:ext>
            </a:extLst>
          </p:cNvPr>
          <p:cNvSpPr txBox="1"/>
          <p:nvPr/>
        </p:nvSpPr>
        <p:spPr>
          <a:xfrm>
            <a:off x="78910" y="1124224"/>
            <a:ext cx="41898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Similar etching recipe used from step 4 except for the etching time.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Etching Time = 15s </a:t>
            </a:r>
            <a:endParaRPr lang="en-US" sz="1800" dirty="0"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11C1F3-9E49-69D1-1E5F-629F0F8AC85A}"/>
              </a:ext>
            </a:extLst>
          </p:cNvPr>
          <p:cNvSpPr txBox="1"/>
          <p:nvPr/>
        </p:nvSpPr>
        <p:spPr>
          <a:xfrm>
            <a:off x="7427343" y="1944010"/>
            <a:ext cx="17166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Optical microscope image after gate recess etching</a:t>
            </a:r>
            <a:endParaRPr lang="en-IN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2E356D-622A-0B06-5468-864A480BC178}"/>
              </a:ext>
            </a:extLst>
          </p:cNvPr>
          <p:cNvSpPr txBox="1"/>
          <p:nvPr/>
        </p:nvSpPr>
        <p:spPr>
          <a:xfrm>
            <a:off x="6703802" y="4577751"/>
            <a:ext cx="98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100X</a:t>
            </a:r>
            <a:endParaRPr lang="en-IN" sz="18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DEC473-83DC-33D4-6055-55E5B6ABA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24553"/>
            <a:ext cx="4189893" cy="276045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D823D1D-3A12-E86D-2A8E-0469CEFD4471}"/>
              </a:ext>
            </a:extLst>
          </p:cNvPr>
          <p:cNvCxnSpPr>
            <a:cxnSpLocks/>
          </p:cNvCxnSpPr>
          <p:nvPr/>
        </p:nvCxnSpPr>
        <p:spPr>
          <a:xfrm rot="5400000" flipV="1">
            <a:off x="4621207" y="4686498"/>
            <a:ext cx="0" cy="23888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827E63C-0EA0-4D7F-98C6-47251CFB00CE}"/>
              </a:ext>
            </a:extLst>
          </p:cNvPr>
          <p:cNvCxnSpPr>
            <a:cxnSpLocks/>
          </p:cNvCxnSpPr>
          <p:nvPr/>
        </p:nvCxnSpPr>
        <p:spPr>
          <a:xfrm>
            <a:off x="4760539" y="4701124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E5E390A-AA72-F8B2-7BA1-A30957340060}"/>
              </a:ext>
            </a:extLst>
          </p:cNvPr>
          <p:cNvCxnSpPr>
            <a:cxnSpLocks/>
          </p:cNvCxnSpPr>
          <p:nvPr/>
        </p:nvCxnSpPr>
        <p:spPr>
          <a:xfrm>
            <a:off x="4484103" y="4694180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B8D4A38-38DB-9916-0346-97107A037E49}"/>
              </a:ext>
            </a:extLst>
          </p:cNvPr>
          <p:cNvSpPr txBox="1"/>
          <p:nvPr/>
        </p:nvSpPr>
        <p:spPr>
          <a:xfrm>
            <a:off x="4289356" y="4335441"/>
            <a:ext cx="128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b="1" dirty="0">
                <a:solidFill>
                  <a:schemeClr val="bg1"/>
                </a:solidFill>
              </a:rPr>
              <a:t>4 µm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A5F916-914B-54F8-4664-03ADC81DC675}"/>
              </a:ext>
            </a:extLst>
          </p:cNvPr>
          <p:cNvSpPr/>
          <p:nvPr/>
        </p:nvSpPr>
        <p:spPr>
          <a:xfrm>
            <a:off x="1929540" y="2464231"/>
            <a:ext cx="2225368" cy="759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3BF545-EDB7-550F-0B89-0AFE58992823}"/>
              </a:ext>
            </a:extLst>
          </p:cNvPr>
          <p:cNvSpPr txBox="1"/>
          <p:nvPr/>
        </p:nvSpPr>
        <p:spPr>
          <a:xfrm>
            <a:off x="1850631" y="2674706"/>
            <a:ext cx="1154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Etched</a:t>
            </a:r>
            <a:endParaRPr lang="en-I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058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0B16BD-03BF-3124-F004-CEBD321223C5}"/>
              </a:ext>
            </a:extLst>
          </p:cNvPr>
          <p:cNvSpPr txBox="1"/>
          <p:nvPr/>
        </p:nvSpPr>
        <p:spPr>
          <a:xfrm>
            <a:off x="0" y="682874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5BBB"/>
                </a:solidFill>
                <a:effectLst/>
                <a:latin typeface="Arial" panose="020B0604020202020204" pitchFamily="34" charset="0"/>
              </a:rPr>
              <a:t>Step 8 and 9: Asymmetric Gate Array Exposure, Metal Deposition, and Liftoff</a:t>
            </a:r>
            <a:endParaRPr lang="en-US" sz="2000" dirty="0">
              <a:effectLst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58D877F-A3BB-4048-75C9-43BDEF0436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280800"/>
              </p:ext>
            </p:extLst>
          </p:nvPr>
        </p:nvGraphicFramePr>
        <p:xfrm>
          <a:off x="163902" y="1776118"/>
          <a:ext cx="3255596" cy="2549656"/>
        </p:xfrm>
        <a:graphic>
          <a:graphicData uri="http://schemas.openxmlformats.org/drawingml/2006/table">
            <a:tbl>
              <a:tblPr/>
              <a:tblGrid>
                <a:gridCol w="1915064">
                  <a:extLst>
                    <a:ext uri="{9D8B030D-6E8A-4147-A177-3AD203B41FA5}">
                      <a16:colId xmlns:a16="http://schemas.microsoft.com/office/drawing/2014/main" val="845461254"/>
                    </a:ext>
                  </a:extLst>
                </a:gridCol>
                <a:gridCol w="1340532">
                  <a:extLst>
                    <a:ext uri="{9D8B030D-6E8A-4147-A177-3AD203B41FA5}">
                      <a16:colId xmlns:a16="http://schemas.microsoft.com/office/drawing/2014/main" val="4047751964"/>
                    </a:ext>
                  </a:extLst>
                </a:gridCol>
              </a:tblGrid>
              <a:tr h="343740">
                <a:tc grid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2"/>
                          </a:solidFill>
                          <a:effectLst/>
                        </a:rPr>
                        <a:t>EBL Parameters</a:t>
                      </a:r>
                      <a:endParaRPr lang="en-IN" sz="1000" b="1" dirty="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000" dirty="0"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3097062"/>
                  </a:ext>
                </a:extLst>
              </a:tr>
              <a:tr h="34374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Field Size</a:t>
                      </a:r>
                      <a:endParaRPr lang="en-IN" sz="1000" dirty="0"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500 um</a:t>
                      </a:r>
                      <a:endParaRPr lang="en-IN" sz="1000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8896698"/>
                  </a:ext>
                </a:extLst>
              </a:tr>
              <a:tr h="43956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Exposure Current</a:t>
                      </a:r>
                      <a:endParaRPr lang="en-IN" sz="1000" dirty="0"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100pA</a:t>
                      </a:r>
                      <a:endParaRPr lang="en-IN" sz="1000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3186295"/>
                  </a:ext>
                </a:extLst>
              </a:tr>
              <a:tr h="40544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Exposure Dose</a:t>
                      </a:r>
                      <a:endParaRPr lang="en-IN" sz="1000" dirty="0"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820 uC/cm</a:t>
                      </a:r>
                      <a:r>
                        <a:rPr lang="en-IN" sz="1700" b="0" i="0" u="none" strike="noStrike" baseline="3000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IN" sz="1000" b="0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6152486"/>
                  </a:ext>
                </a:extLst>
              </a:tr>
              <a:tr h="37956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Number of Dots</a:t>
                      </a:r>
                      <a:endParaRPr lang="en-IN" sz="1000" dirty="0"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1,000,000</a:t>
                      </a:r>
                      <a:endParaRPr lang="en-IN" sz="1000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5522781"/>
                  </a:ext>
                </a:extLst>
              </a:tr>
              <a:tr h="58141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Resist Layers/</a:t>
                      </a:r>
                      <a:endParaRPr lang="en-IN" sz="10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Thickness</a:t>
                      </a:r>
                      <a:endParaRPr lang="en-IN" sz="1000" dirty="0"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A4-A2/ </a:t>
                      </a:r>
                      <a:endParaRPr lang="en-IN" sz="1000" dirty="0">
                        <a:solidFill>
                          <a:schemeClr val="accent6"/>
                        </a:solidFill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250 nm</a:t>
                      </a:r>
                      <a:endParaRPr lang="en-IN" sz="1000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88757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CDDCBA4-B513-F0F1-0EA4-B2A9E105E3B1}"/>
              </a:ext>
            </a:extLst>
          </p:cNvPr>
          <p:cNvSpPr txBox="1"/>
          <p:nvPr/>
        </p:nvSpPr>
        <p:spPr>
          <a:xfrm>
            <a:off x="0" y="4460626"/>
            <a:ext cx="46021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Development : 35 sec MIBK: IPA =1:3</a:t>
            </a:r>
            <a:endParaRPr lang="en-US" sz="1600" dirty="0"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AE5ED0-06C6-7D91-4F09-543C75DC2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169" y="1126964"/>
            <a:ext cx="3499495" cy="359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01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22BD70-1016-625D-AF9C-BE80B975B10B}"/>
              </a:ext>
            </a:extLst>
          </p:cNvPr>
          <p:cNvSpPr txBox="1"/>
          <p:nvPr/>
        </p:nvSpPr>
        <p:spPr>
          <a:xfrm>
            <a:off x="7750" y="617315"/>
            <a:ext cx="91362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</a:rPr>
              <a:t>Evolution of Communication Networks</a:t>
            </a:r>
            <a:endParaRPr lang="en-IN" sz="2000" b="1" dirty="0">
              <a:solidFill>
                <a:schemeClr val="bg2"/>
              </a:solidFill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2836B35-11A0-693F-0087-194213CBEF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3039277"/>
              </p:ext>
            </p:extLst>
          </p:nvPr>
        </p:nvGraphicFramePr>
        <p:xfrm>
          <a:off x="494950" y="1076148"/>
          <a:ext cx="6975161" cy="2447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D7505E0D-5593-642B-1C01-FF11CB6BE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27" y="3227556"/>
            <a:ext cx="6434561" cy="167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992986-6E70-3B51-E769-3445EF2AF2B1}"/>
              </a:ext>
            </a:extLst>
          </p:cNvPr>
          <p:cNvSpPr txBox="1"/>
          <p:nvPr/>
        </p:nvSpPr>
        <p:spPr>
          <a:xfrm>
            <a:off x="2197914" y="2417861"/>
            <a:ext cx="1098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2.4 Kbit/s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27BCC2-AF86-774F-D99E-9CF9F7B3FADF}"/>
              </a:ext>
            </a:extLst>
          </p:cNvPr>
          <p:cNvSpPr txBox="1"/>
          <p:nvPr/>
        </p:nvSpPr>
        <p:spPr>
          <a:xfrm>
            <a:off x="3172435" y="2063918"/>
            <a:ext cx="1098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64 Kbit/s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D79D48-9076-1677-DFA9-93BF02ABF76B}"/>
              </a:ext>
            </a:extLst>
          </p:cNvPr>
          <p:cNvSpPr txBox="1"/>
          <p:nvPr/>
        </p:nvSpPr>
        <p:spPr>
          <a:xfrm>
            <a:off x="4271394" y="1574199"/>
            <a:ext cx="1098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2 Mbit/s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07BDB2-0F7E-0B91-D0A7-3903DA07FA8D}"/>
              </a:ext>
            </a:extLst>
          </p:cNvPr>
          <p:cNvSpPr txBox="1"/>
          <p:nvPr/>
        </p:nvSpPr>
        <p:spPr>
          <a:xfrm>
            <a:off x="5295408" y="1183526"/>
            <a:ext cx="1098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100 Mbit/s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82882C-A114-7ABD-A89F-322CCA682F09}"/>
              </a:ext>
            </a:extLst>
          </p:cNvPr>
          <p:cNvSpPr txBox="1"/>
          <p:nvPr/>
        </p:nvSpPr>
        <p:spPr>
          <a:xfrm>
            <a:off x="6332087" y="963708"/>
            <a:ext cx="1098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1 Gbit/s</a:t>
            </a:r>
          </a:p>
        </p:txBody>
      </p:sp>
    </p:spTree>
    <p:extLst>
      <p:ext uri="{BB962C8B-B14F-4D97-AF65-F5344CB8AC3E}">
        <p14:creationId xmlns:p14="http://schemas.microsoft.com/office/powerpoint/2010/main" val="4081131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AC655B-0353-4E69-06DD-02C459F9D4A0}"/>
              </a:ext>
            </a:extLst>
          </p:cNvPr>
          <p:cNvSpPr txBox="1"/>
          <p:nvPr/>
        </p:nvSpPr>
        <p:spPr>
          <a:xfrm>
            <a:off x="0" y="652789"/>
            <a:ext cx="88507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5BBB"/>
                </a:solidFill>
                <a:effectLst/>
                <a:latin typeface="Arial" panose="020B0604020202020204" pitchFamily="34" charset="0"/>
              </a:rPr>
              <a:t>Step 8 and 9: Results</a:t>
            </a:r>
            <a:endParaRPr lang="en-US" sz="2000" dirty="0">
              <a:effectLst/>
            </a:endParaRPr>
          </a:p>
        </p:txBody>
      </p:sp>
      <p:pic>
        <p:nvPicPr>
          <p:cNvPr id="4" name="image8.jpg">
            <a:extLst>
              <a:ext uri="{FF2B5EF4-FFF2-40B4-BE49-F238E27FC236}">
                <a16:creationId xmlns:a16="http://schemas.microsoft.com/office/drawing/2014/main" id="{99AE04ED-6244-C0A4-1764-DCD9AC3D706B}"/>
              </a:ext>
            </a:extLst>
          </p:cNvPr>
          <p:cNvPicPr/>
          <p:nvPr/>
        </p:nvPicPr>
        <p:blipFill rotWithShape="1">
          <a:blip r:embed="rId3"/>
          <a:srcRect l="35256" t="12178" r="25460" b="1466"/>
          <a:stretch/>
        </p:blipFill>
        <p:spPr>
          <a:xfrm>
            <a:off x="439033" y="1052899"/>
            <a:ext cx="3221214" cy="3984050"/>
          </a:xfrm>
          <a:prstGeom prst="rect">
            <a:avLst/>
          </a:prstGeom>
          <a:ln/>
        </p:spPr>
      </p:pic>
      <p:pic>
        <p:nvPicPr>
          <p:cNvPr id="5" name="image11.jpg">
            <a:extLst>
              <a:ext uri="{FF2B5EF4-FFF2-40B4-BE49-F238E27FC236}">
                <a16:creationId xmlns:a16="http://schemas.microsoft.com/office/drawing/2014/main" id="{7C3739BA-D134-3CBE-3088-1F01A60F5D44}"/>
              </a:ext>
            </a:extLst>
          </p:cNvPr>
          <p:cNvPicPr/>
          <p:nvPr/>
        </p:nvPicPr>
        <p:blipFill rotWithShape="1">
          <a:blip r:embed="rId4"/>
          <a:srcRect l="41018" t="10773" r="19975" b="3886"/>
          <a:stretch/>
        </p:blipFill>
        <p:spPr>
          <a:xfrm>
            <a:off x="3911669" y="1064964"/>
            <a:ext cx="3221214" cy="3971985"/>
          </a:xfrm>
          <a:prstGeom prst="rect">
            <a:avLst/>
          </a:prstGeom>
          <a:ln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82880C-E82B-D562-AADF-3ABCD903DE49}"/>
              </a:ext>
            </a:extLst>
          </p:cNvPr>
          <p:cNvSpPr txBox="1"/>
          <p:nvPr/>
        </p:nvSpPr>
        <p:spPr>
          <a:xfrm>
            <a:off x="7144560" y="1848041"/>
            <a:ext cx="186849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Optical microscope images after gate array exposure (Left) and after metal liftoff (Right)</a:t>
            </a:r>
          </a:p>
          <a:p>
            <a:endParaRPr lang="en-US" sz="1600" dirty="0">
              <a:latin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</a:rPr>
              <a:t>(Metal deposited</a:t>
            </a:r>
          </a:p>
          <a:p>
            <a:r>
              <a:rPr lang="en-US" sz="1600" dirty="0">
                <a:latin typeface="Arial" panose="020B0604020202020204" pitchFamily="34" charset="0"/>
              </a:rPr>
              <a:t>Cr/Au:5/25 nm)</a:t>
            </a:r>
            <a:endParaRPr lang="en-IN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E01862-BB49-2963-DDEE-22A1A5FB1584}"/>
              </a:ext>
            </a:extLst>
          </p:cNvPr>
          <p:cNvSpPr txBox="1"/>
          <p:nvPr/>
        </p:nvSpPr>
        <p:spPr>
          <a:xfrm>
            <a:off x="6281108" y="4568578"/>
            <a:ext cx="98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100X</a:t>
            </a:r>
            <a:endParaRPr lang="en-IN" sz="1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749DB9-6D28-2139-195C-74C75FAEA16C}"/>
              </a:ext>
            </a:extLst>
          </p:cNvPr>
          <p:cNvSpPr txBox="1"/>
          <p:nvPr/>
        </p:nvSpPr>
        <p:spPr>
          <a:xfrm>
            <a:off x="2907642" y="4615543"/>
            <a:ext cx="98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100X</a:t>
            </a:r>
            <a:endParaRPr lang="en-IN" sz="1800" b="1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86E33BB-5E2A-31E1-613E-ACA0074B5B07}"/>
              </a:ext>
            </a:extLst>
          </p:cNvPr>
          <p:cNvCxnSpPr>
            <a:cxnSpLocks/>
          </p:cNvCxnSpPr>
          <p:nvPr/>
        </p:nvCxnSpPr>
        <p:spPr>
          <a:xfrm rot="5400000" flipV="1">
            <a:off x="692372" y="4748486"/>
            <a:ext cx="0" cy="23888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80B58E-F699-E3FC-E480-04A026243F15}"/>
              </a:ext>
            </a:extLst>
          </p:cNvPr>
          <p:cNvCxnSpPr>
            <a:cxnSpLocks/>
          </p:cNvCxnSpPr>
          <p:nvPr/>
        </p:nvCxnSpPr>
        <p:spPr>
          <a:xfrm>
            <a:off x="831704" y="4763112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641D04F-0085-107B-86F8-74B51BF7F6BD}"/>
              </a:ext>
            </a:extLst>
          </p:cNvPr>
          <p:cNvCxnSpPr>
            <a:cxnSpLocks/>
          </p:cNvCxnSpPr>
          <p:nvPr/>
        </p:nvCxnSpPr>
        <p:spPr>
          <a:xfrm>
            <a:off x="555268" y="4756168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0F95C8F-8322-11ED-3F01-13EA42671DF4}"/>
              </a:ext>
            </a:extLst>
          </p:cNvPr>
          <p:cNvSpPr txBox="1"/>
          <p:nvPr/>
        </p:nvSpPr>
        <p:spPr>
          <a:xfrm>
            <a:off x="360521" y="4397429"/>
            <a:ext cx="128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b="1" dirty="0">
                <a:solidFill>
                  <a:schemeClr val="bg1"/>
                </a:solidFill>
              </a:rPr>
              <a:t>4 µm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87199D-67D9-9082-DC48-D17ADE2B75A5}"/>
              </a:ext>
            </a:extLst>
          </p:cNvPr>
          <p:cNvCxnSpPr>
            <a:cxnSpLocks/>
          </p:cNvCxnSpPr>
          <p:nvPr/>
        </p:nvCxnSpPr>
        <p:spPr>
          <a:xfrm rot="5400000" flipV="1">
            <a:off x="4171758" y="4771736"/>
            <a:ext cx="0" cy="23888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07C517-5830-D21E-7D91-40B7530FE86A}"/>
              </a:ext>
            </a:extLst>
          </p:cNvPr>
          <p:cNvCxnSpPr>
            <a:cxnSpLocks/>
          </p:cNvCxnSpPr>
          <p:nvPr/>
        </p:nvCxnSpPr>
        <p:spPr>
          <a:xfrm>
            <a:off x="4311090" y="4786362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BC5530D-E8E9-63A3-E8F2-1CF6825D6AF3}"/>
              </a:ext>
            </a:extLst>
          </p:cNvPr>
          <p:cNvCxnSpPr>
            <a:cxnSpLocks/>
          </p:cNvCxnSpPr>
          <p:nvPr/>
        </p:nvCxnSpPr>
        <p:spPr>
          <a:xfrm>
            <a:off x="4034654" y="4779418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A1F5A99-CFAF-5A5C-159C-DE201F85D3B0}"/>
              </a:ext>
            </a:extLst>
          </p:cNvPr>
          <p:cNvSpPr txBox="1"/>
          <p:nvPr/>
        </p:nvSpPr>
        <p:spPr>
          <a:xfrm>
            <a:off x="3839907" y="4420679"/>
            <a:ext cx="128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b="1" dirty="0">
                <a:solidFill>
                  <a:schemeClr val="bg1"/>
                </a:solidFill>
              </a:rPr>
              <a:t>4 µm</a:t>
            </a:r>
          </a:p>
        </p:txBody>
      </p:sp>
    </p:spTree>
    <p:extLst>
      <p:ext uri="{BB962C8B-B14F-4D97-AF65-F5344CB8AC3E}">
        <p14:creationId xmlns:p14="http://schemas.microsoft.com/office/powerpoint/2010/main" val="1177488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F47187-ED28-C55F-6B0A-AF9E2AC91521}"/>
              </a:ext>
            </a:extLst>
          </p:cNvPr>
          <p:cNvSpPr txBox="1"/>
          <p:nvPr/>
        </p:nvSpPr>
        <p:spPr>
          <a:xfrm>
            <a:off x="0" y="674247"/>
            <a:ext cx="86522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5BBB"/>
                </a:solidFill>
                <a:effectLst/>
                <a:latin typeface="Arial" panose="020B0604020202020204" pitchFamily="34" charset="0"/>
              </a:rPr>
              <a:t>Step 10 and 11: Results</a:t>
            </a:r>
            <a:endParaRPr lang="en-US" sz="2000" dirty="0">
              <a:effectLst/>
            </a:endParaRPr>
          </a:p>
        </p:txBody>
      </p:sp>
      <p:pic>
        <p:nvPicPr>
          <p:cNvPr id="4" name="image3.jpg">
            <a:extLst>
              <a:ext uri="{FF2B5EF4-FFF2-40B4-BE49-F238E27FC236}">
                <a16:creationId xmlns:a16="http://schemas.microsoft.com/office/drawing/2014/main" id="{5535F317-83F9-7533-9E5B-203465ED3736}"/>
              </a:ext>
            </a:extLst>
          </p:cNvPr>
          <p:cNvPicPr/>
          <p:nvPr/>
        </p:nvPicPr>
        <p:blipFill>
          <a:blip r:embed="rId3"/>
          <a:srcRect l="32526" t="14432" r="23387" b="14175"/>
          <a:stretch>
            <a:fillRect/>
          </a:stretch>
        </p:blipFill>
        <p:spPr>
          <a:xfrm>
            <a:off x="500500" y="1356378"/>
            <a:ext cx="2898140" cy="2638425"/>
          </a:xfrm>
          <a:prstGeom prst="rect">
            <a:avLst/>
          </a:prstGeom>
          <a:ln/>
        </p:spPr>
      </p:pic>
      <p:pic>
        <p:nvPicPr>
          <p:cNvPr id="5" name="image2.jpg">
            <a:extLst>
              <a:ext uri="{FF2B5EF4-FFF2-40B4-BE49-F238E27FC236}">
                <a16:creationId xmlns:a16="http://schemas.microsoft.com/office/drawing/2014/main" id="{0DECDE63-AC7F-7ABC-CAAF-F06ABFF84FCD}"/>
              </a:ext>
            </a:extLst>
          </p:cNvPr>
          <p:cNvPicPr/>
          <p:nvPr/>
        </p:nvPicPr>
        <p:blipFill>
          <a:blip r:embed="rId4"/>
          <a:srcRect l="25435" t="16279" r="22213" b="12403"/>
          <a:stretch>
            <a:fillRect/>
          </a:stretch>
        </p:blipFill>
        <p:spPr>
          <a:xfrm>
            <a:off x="4251804" y="1331897"/>
            <a:ext cx="3435350" cy="2628900"/>
          </a:xfrm>
          <a:prstGeom prst="rect">
            <a:avLst/>
          </a:prstGeom>
          <a:ln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F66DC3-02DC-CD23-AF50-7665DA4B57A6}"/>
              </a:ext>
            </a:extLst>
          </p:cNvPr>
          <p:cNvSpPr txBox="1"/>
          <p:nvPr/>
        </p:nvSpPr>
        <p:spPr>
          <a:xfrm>
            <a:off x="2464998" y="3687026"/>
            <a:ext cx="11149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10X</a:t>
            </a:r>
            <a:endParaRPr lang="en-IN" sz="1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C2B6D8-AB4A-BD46-BA30-1C5E4EC62664}"/>
              </a:ext>
            </a:extLst>
          </p:cNvPr>
          <p:cNvSpPr txBox="1"/>
          <p:nvPr/>
        </p:nvSpPr>
        <p:spPr>
          <a:xfrm>
            <a:off x="7016870" y="3687026"/>
            <a:ext cx="11149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50X</a:t>
            </a:r>
            <a:endParaRPr lang="en-IN" sz="1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CD4A1A-4218-3621-0609-DAD362549510}"/>
              </a:ext>
            </a:extLst>
          </p:cNvPr>
          <p:cNvSpPr txBox="1"/>
          <p:nvPr/>
        </p:nvSpPr>
        <p:spPr>
          <a:xfrm>
            <a:off x="403164" y="4242818"/>
            <a:ext cx="776305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 the left is a 10X optical-microscope image of our plasmonic gate array device, after the last step in the process flow i.e., after the contact pad metal deposition (Cr/ Au: 10/ 150 nm) and lift-off. The figure on the right is a 50X optical-microscope image of the center part of our plasmonic gate array device. </a:t>
            </a:r>
            <a:endParaRPr lang="en-IN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3FDF43F-7FAF-BA58-79D0-CB10B9CD3AA0}"/>
              </a:ext>
            </a:extLst>
          </p:cNvPr>
          <p:cNvCxnSpPr>
            <a:cxnSpLocks/>
          </p:cNvCxnSpPr>
          <p:nvPr/>
        </p:nvCxnSpPr>
        <p:spPr>
          <a:xfrm rot="5400000">
            <a:off x="4852923" y="3291842"/>
            <a:ext cx="0" cy="51572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40F98FE-ED16-329E-8F65-55C8B16CCB84}"/>
              </a:ext>
            </a:extLst>
          </p:cNvPr>
          <p:cNvCxnSpPr>
            <a:cxnSpLocks/>
          </p:cNvCxnSpPr>
          <p:nvPr/>
        </p:nvCxnSpPr>
        <p:spPr>
          <a:xfrm>
            <a:off x="5128711" y="3459292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1EB86B-A6D3-9A65-F0A3-CF46E1606CD3}"/>
              </a:ext>
            </a:extLst>
          </p:cNvPr>
          <p:cNvCxnSpPr>
            <a:cxnSpLocks/>
          </p:cNvCxnSpPr>
          <p:nvPr/>
        </p:nvCxnSpPr>
        <p:spPr>
          <a:xfrm>
            <a:off x="4574299" y="3452348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4D5488-425B-6126-45E7-9139848855B8}"/>
              </a:ext>
            </a:extLst>
          </p:cNvPr>
          <p:cNvSpPr txBox="1"/>
          <p:nvPr/>
        </p:nvSpPr>
        <p:spPr>
          <a:xfrm>
            <a:off x="4469026" y="3147526"/>
            <a:ext cx="128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b="1" dirty="0">
                <a:solidFill>
                  <a:schemeClr val="bg1"/>
                </a:solidFill>
              </a:rPr>
              <a:t>25 µm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4F37A7-C7B7-965A-D47C-0F85676566B6}"/>
              </a:ext>
            </a:extLst>
          </p:cNvPr>
          <p:cNvCxnSpPr>
            <a:cxnSpLocks/>
          </p:cNvCxnSpPr>
          <p:nvPr/>
        </p:nvCxnSpPr>
        <p:spPr>
          <a:xfrm>
            <a:off x="671809" y="3520421"/>
            <a:ext cx="588034" cy="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E11F4D-DD71-14EC-BAB8-200D9E624F5E}"/>
              </a:ext>
            </a:extLst>
          </p:cNvPr>
          <p:cNvCxnSpPr>
            <a:cxnSpLocks/>
          </p:cNvCxnSpPr>
          <p:nvPr/>
        </p:nvCxnSpPr>
        <p:spPr>
          <a:xfrm>
            <a:off x="1275599" y="3422513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31A61E-EA2D-2C4D-4E03-04B77A5BDADD}"/>
              </a:ext>
            </a:extLst>
          </p:cNvPr>
          <p:cNvCxnSpPr>
            <a:cxnSpLocks/>
          </p:cNvCxnSpPr>
          <p:nvPr/>
        </p:nvCxnSpPr>
        <p:spPr>
          <a:xfrm>
            <a:off x="671503" y="3423189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38860D4-5E00-A787-B344-C052DC825C6E}"/>
              </a:ext>
            </a:extLst>
          </p:cNvPr>
          <p:cNvSpPr txBox="1"/>
          <p:nvPr/>
        </p:nvSpPr>
        <p:spPr>
          <a:xfrm>
            <a:off x="545336" y="3093609"/>
            <a:ext cx="128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b="1" dirty="0">
                <a:solidFill>
                  <a:schemeClr val="bg1"/>
                </a:solidFill>
              </a:rPr>
              <a:t>150 µm</a:t>
            </a:r>
          </a:p>
        </p:txBody>
      </p:sp>
    </p:spTree>
    <p:extLst>
      <p:ext uri="{BB962C8B-B14F-4D97-AF65-F5344CB8AC3E}">
        <p14:creationId xmlns:p14="http://schemas.microsoft.com/office/powerpoint/2010/main" val="26828145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1F46E17A-66B8-D632-ECEA-012D34B13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788" y="698091"/>
            <a:ext cx="5927212" cy="444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8C6224-880A-384B-F274-890FAEC9E848}"/>
              </a:ext>
            </a:extLst>
          </p:cNvPr>
          <p:cNvCxnSpPr>
            <a:cxnSpLocks/>
          </p:cNvCxnSpPr>
          <p:nvPr/>
        </p:nvCxnSpPr>
        <p:spPr>
          <a:xfrm>
            <a:off x="3438306" y="4445406"/>
            <a:ext cx="667870" cy="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1A9F604-2AC3-EB14-27B7-BE03602F7957}"/>
              </a:ext>
            </a:extLst>
          </p:cNvPr>
          <p:cNvCxnSpPr>
            <a:cxnSpLocks/>
          </p:cNvCxnSpPr>
          <p:nvPr/>
        </p:nvCxnSpPr>
        <p:spPr>
          <a:xfrm>
            <a:off x="4123151" y="4356552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A10359-46E9-93EE-0536-CEDC9510FD38}"/>
              </a:ext>
            </a:extLst>
          </p:cNvPr>
          <p:cNvCxnSpPr>
            <a:cxnSpLocks/>
          </p:cNvCxnSpPr>
          <p:nvPr/>
        </p:nvCxnSpPr>
        <p:spPr>
          <a:xfrm>
            <a:off x="3438306" y="4356553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30A1986-05CC-10EF-C662-AF349F2C43FC}"/>
              </a:ext>
            </a:extLst>
          </p:cNvPr>
          <p:cNvSpPr txBox="1"/>
          <p:nvPr/>
        </p:nvSpPr>
        <p:spPr>
          <a:xfrm>
            <a:off x="3243559" y="3997814"/>
            <a:ext cx="128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b="1" dirty="0">
                <a:solidFill>
                  <a:schemeClr val="bg1"/>
                </a:solidFill>
              </a:rPr>
              <a:t>100 µm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01DEEC-BE12-DD9E-6CD9-E79ED91DBDAD}"/>
              </a:ext>
            </a:extLst>
          </p:cNvPr>
          <p:cNvSpPr txBox="1"/>
          <p:nvPr/>
        </p:nvSpPr>
        <p:spPr>
          <a:xfrm>
            <a:off x="116236" y="1730811"/>
            <a:ext cx="30299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Practice device 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inspection using SEM</a:t>
            </a:r>
            <a:endParaRPr lang="en-IN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754870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A4B14921-4CA0-575D-42B0-6B0991687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005" y="852754"/>
            <a:ext cx="5720994" cy="429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7BA6C6-C4D5-B98A-5C42-09B4395EE308}"/>
              </a:ext>
            </a:extLst>
          </p:cNvPr>
          <p:cNvSpPr txBox="1"/>
          <p:nvPr/>
        </p:nvSpPr>
        <p:spPr>
          <a:xfrm>
            <a:off x="116236" y="1730811"/>
            <a:ext cx="30299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Practice device 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inspection using SEM</a:t>
            </a:r>
            <a:endParaRPr lang="en-IN" sz="1800" dirty="0">
              <a:effectLst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FF36D1-71EF-AED6-F643-59F1A6ABDA09}"/>
              </a:ext>
            </a:extLst>
          </p:cNvPr>
          <p:cNvCxnSpPr>
            <a:cxnSpLocks/>
          </p:cNvCxnSpPr>
          <p:nvPr/>
        </p:nvCxnSpPr>
        <p:spPr>
          <a:xfrm>
            <a:off x="4215203" y="4459159"/>
            <a:ext cx="21733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279B24-4B7A-8CD4-926F-F2222070E28D}"/>
              </a:ext>
            </a:extLst>
          </p:cNvPr>
          <p:cNvCxnSpPr>
            <a:cxnSpLocks/>
          </p:cNvCxnSpPr>
          <p:nvPr/>
        </p:nvCxnSpPr>
        <p:spPr>
          <a:xfrm>
            <a:off x="4432535" y="4363433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750BCE-1840-C828-2F93-972BC9AD516B}"/>
              </a:ext>
            </a:extLst>
          </p:cNvPr>
          <p:cNvCxnSpPr>
            <a:cxnSpLocks/>
          </p:cNvCxnSpPr>
          <p:nvPr/>
        </p:nvCxnSpPr>
        <p:spPr>
          <a:xfrm>
            <a:off x="4215203" y="4363431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8E214D2-B9CC-EF8B-FB9E-C8C22C616742}"/>
              </a:ext>
            </a:extLst>
          </p:cNvPr>
          <p:cNvSpPr txBox="1"/>
          <p:nvPr/>
        </p:nvSpPr>
        <p:spPr>
          <a:xfrm>
            <a:off x="4020456" y="4011567"/>
            <a:ext cx="128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b="1" dirty="0">
                <a:solidFill>
                  <a:schemeClr val="bg1"/>
                </a:solidFill>
              </a:rPr>
              <a:t>2 µm</a:t>
            </a:r>
          </a:p>
        </p:txBody>
      </p:sp>
    </p:spTree>
    <p:extLst>
      <p:ext uri="{BB962C8B-B14F-4D97-AF65-F5344CB8AC3E}">
        <p14:creationId xmlns:p14="http://schemas.microsoft.com/office/powerpoint/2010/main" val="31083191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0466354E-998D-8732-6E69-754E2091D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492" y="766119"/>
            <a:ext cx="5836508" cy="437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BEDFED-21A2-A881-BE69-242B9A9F05D5}"/>
              </a:ext>
            </a:extLst>
          </p:cNvPr>
          <p:cNvSpPr txBox="1"/>
          <p:nvPr/>
        </p:nvSpPr>
        <p:spPr>
          <a:xfrm>
            <a:off x="116236" y="1730811"/>
            <a:ext cx="30299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Practice device 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inspection using SEM</a:t>
            </a:r>
            <a:endParaRPr lang="en-IN" sz="1800" dirty="0">
              <a:effectLst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ABDFB3D-721C-5D46-9934-52B6B69EC69E}"/>
              </a:ext>
            </a:extLst>
          </p:cNvPr>
          <p:cNvCxnSpPr>
            <a:cxnSpLocks/>
          </p:cNvCxnSpPr>
          <p:nvPr/>
        </p:nvCxnSpPr>
        <p:spPr>
          <a:xfrm>
            <a:off x="4125828" y="4459159"/>
            <a:ext cx="3067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8840C02-2810-FA49-29DA-A7E7747931B2}"/>
              </a:ext>
            </a:extLst>
          </p:cNvPr>
          <p:cNvCxnSpPr>
            <a:cxnSpLocks/>
          </p:cNvCxnSpPr>
          <p:nvPr/>
        </p:nvCxnSpPr>
        <p:spPr>
          <a:xfrm>
            <a:off x="4425660" y="4356562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01B38A6-1989-0E14-62C6-FE7DBFEB23D7}"/>
              </a:ext>
            </a:extLst>
          </p:cNvPr>
          <p:cNvCxnSpPr>
            <a:cxnSpLocks/>
          </p:cNvCxnSpPr>
          <p:nvPr/>
        </p:nvCxnSpPr>
        <p:spPr>
          <a:xfrm>
            <a:off x="4125828" y="4349679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3F6AB84-DB8C-F9AD-F076-CC672A0685FC}"/>
              </a:ext>
            </a:extLst>
          </p:cNvPr>
          <p:cNvSpPr txBox="1"/>
          <p:nvPr/>
        </p:nvSpPr>
        <p:spPr>
          <a:xfrm>
            <a:off x="4020456" y="4011567"/>
            <a:ext cx="128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b="1" dirty="0">
                <a:solidFill>
                  <a:schemeClr val="bg1"/>
                </a:solidFill>
              </a:rPr>
              <a:t>1 µm</a:t>
            </a:r>
          </a:p>
        </p:txBody>
      </p:sp>
    </p:spTree>
    <p:extLst>
      <p:ext uri="{BB962C8B-B14F-4D97-AF65-F5344CB8AC3E}">
        <p14:creationId xmlns:p14="http://schemas.microsoft.com/office/powerpoint/2010/main" val="41697392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85AB9640-7344-FB3A-6CE6-B628C321F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389" y="803188"/>
            <a:ext cx="5787081" cy="434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FCAD6B-853F-12CD-81A5-5EBAF019ACFA}"/>
              </a:ext>
            </a:extLst>
          </p:cNvPr>
          <p:cNvSpPr txBox="1"/>
          <p:nvPr/>
        </p:nvSpPr>
        <p:spPr>
          <a:xfrm>
            <a:off x="116236" y="1730811"/>
            <a:ext cx="30299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Practice device 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inspection using SEM</a:t>
            </a:r>
            <a:endParaRPr lang="en-IN" sz="1800" dirty="0">
              <a:effectLst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50E4ACA-80B5-1BA9-1EDA-395C73D21DB3}"/>
              </a:ext>
            </a:extLst>
          </p:cNvPr>
          <p:cNvCxnSpPr>
            <a:cxnSpLocks/>
          </p:cNvCxnSpPr>
          <p:nvPr/>
        </p:nvCxnSpPr>
        <p:spPr>
          <a:xfrm>
            <a:off x="4125828" y="4459159"/>
            <a:ext cx="39608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4A3AA3-07BD-8D6F-3E8D-9E57188A6AF3}"/>
              </a:ext>
            </a:extLst>
          </p:cNvPr>
          <p:cNvCxnSpPr>
            <a:cxnSpLocks/>
          </p:cNvCxnSpPr>
          <p:nvPr/>
        </p:nvCxnSpPr>
        <p:spPr>
          <a:xfrm>
            <a:off x="4521911" y="4370315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63E104-423C-0C88-DB41-E981D86E6404}"/>
              </a:ext>
            </a:extLst>
          </p:cNvPr>
          <p:cNvCxnSpPr>
            <a:cxnSpLocks/>
          </p:cNvCxnSpPr>
          <p:nvPr/>
        </p:nvCxnSpPr>
        <p:spPr>
          <a:xfrm>
            <a:off x="4146453" y="4363434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E4A4D27-5CD7-EF96-B74B-5F1EDCB099EE}"/>
              </a:ext>
            </a:extLst>
          </p:cNvPr>
          <p:cNvSpPr txBox="1"/>
          <p:nvPr/>
        </p:nvSpPr>
        <p:spPr>
          <a:xfrm>
            <a:off x="4020456" y="4011567"/>
            <a:ext cx="128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b="1" dirty="0">
                <a:solidFill>
                  <a:schemeClr val="bg1"/>
                </a:solidFill>
              </a:rPr>
              <a:t>1 µm</a:t>
            </a:r>
          </a:p>
        </p:txBody>
      </p:sp>
    </p:spTree>
    <p:extLst>
      <p:ext uri="{BB962C8B-B14F-4D97-AF65-F5344CB8AC3E}">
        <p14:creationId xmlns:p14="http://schemas.microsoft.com/office/powerpoint/2010/main" val="19537992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82A6C60-A00D-6FF6-0C1D-EDCE249C7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857250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F389FE-B82B-63E3-384E-9102041F5BD2}"/>
              </a:ext>
            </a:extLst>
          </p:cNvPr>
          <p:cNvSpPr txBox="1"/>
          <p:nvPr/>
        </p:nvSpPr>
        <p:spPr>
          <a:xfrm>
            <a:off x="116236" y="1730811"/>
            <a:ext cx="30299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Practice device 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inspection using SEM</a:t>
            </a:r>
            <a:endParaRPr lang="en-IN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340460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C98BEBF6-FDD4-3803-FA8D-381D56AD1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968" y="778476"/>
            <a:ext cx="5820032" cy="436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BF99BB-BB70-B3AB-EA8C-20316BE901BA}"/>
              </a:ext>
            </a:extLst>
          </p:cNvPr>
          <p:cNvSpPr txBox="1"/>
          <p:nvPr/>
        </p:nvSpPr>
        <p:spPr>
          <a:xfrm>
            <a:off x="379791" y="1730811"/>
            <a:ext cx="22909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Practice Device  Inspection </a:t>
            </a:r>
            <a:endParaRPr lang="en-IN" sz="180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using SEM</a:t>
            </a:r>
            <a:endParaRPr lang="en-IN" sz="1800" dirty="0">
              <a:effectLst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4829084-EB64-BEFD-C5A5-1BEB048FC826}"/>
              </a:ext>
            </a:extLst>
          </p:cNvPr>
          <p:cNvCxnSpPr>
            <a:cxnSpLocks/>
          </p:cNvCxnSpPr>
          <p:nvPr/>
        </p:nvCxnSpPr>
        <p:spPr>
          <a:xfrm>
            <a:off x="4373330" y="4459159"/>
            <a:ext cx="39608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A1A74C-29B8-DA55-7D50-B815B6017765}"/>
              </a:ext>
            </a:extLst>
          </p:cNvPr>
          <p:cNvCxnSpPr>
            <a:cxnSpLocks/>
          </p:cNvCxnSpPr>
          <p:nvPr/>
        </p:nvCxnSpPr>
        <p:spPr>
          <a:xfrm>
            <a:off x="4769412" y="4370316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B865A19-38ED-2291-7CAB-176D680D4B18}"/>
              </a:ext>
            </a:extLst>
          </p:cNvPr>
          <p:cNvCxnSpPr>
            <a:cxnSpLocks/>
          </p:cNvCxnSpPr>
          <p:nvPr/>
        </p:nvCxnSpPr>
        <p:spPr>
          <a:xfrm>
            <a:off x="4380205" y="4349679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4AAA276-06B5-F09C-FDD7-112872B55E3D}"/>
              </a:ext>
            </a:extLst>
          </p:cNvPr>
          <p:cNvSpPr txBox="1"/>
          <p:nvPr/>
        </p:nvSpPr>
        <p:spPr>
          <a:xfrm>
            <a:off x="4034201" y="4011567"/>
            <a:ext cx="128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b="1" dirty="0">
                <a:solidFill>
                  <a:schemeClr val="bg1"/>
                </a:solidFill>
              </a:rPr>
              <a:t>200 nm</a:t>
            </a:r>
          </a:p>
        </p:txBody>
      </p:sp>
    </p:spTree>
    <p:extLst>
      <p:ext uri="{BB962C8B-B14F-4D97-AF65-F5344CB8AC3E}">
        <p14:creationId xmlns:p14="http://schemas.microsoft.com/office/powerpoint/2010/main" val="11742475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29492E-823A-D993-9772-98D658EA023A}"/>
              </a:ext>
            </a:extLst>
          </p:cNvPr>
          <p:cNvSpPr txBox="1"/>
          <p:nvPr/>
        </p:nvSpPr>
        <p:spPr>
          <a:xfrm>
            <a:off x="129951" y="675367"/>
            <a:ext cx="86522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5BBB"/>
                </a:solidFill>
                <a:latin typeface="Arial" panose="020B0604020202020204" pitchFamily="34" charset="0"/>
              </a:rPr>
              <a:t>Wire Bonding</a:t>
            </a:r>
            <a:endParaRPr lang="en-US" sz="2000" dirty="0">
              <a:effectLst/>
            </a:endParaRPr>
          </a:p>
        </p:txBody>
      </p:sp>
      <p:pic>
        <p:nvPicPr>
          <p:cNvPr id="4" name="Picture 3" descr="A rectangular object with a rectangular window&#10;&#10;Description automatically generated">
            <a:extLst>
              <a:ext uri="{FF2B5EF4-FFF2-40B4-BE49-F238E27FC236}">
                <a16:creationId xmlns:a16="http://schemas.microsoft.com/office/drawing/2014/main" id="{392852D8-8883-02B8-1F00-08DFBE3C5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87" t="27134" r="26569" b="29424"/>
          <a:stretch/>
        </p:blipFill>
        <p:spPr>
          <a:xfrm rot="16200000" flipH="1" flipV="1">
            <a:off x="927805" y="398201"/>
            <a:ext cx="1452002" cy="2895099"/>
          </a:xfrm>
          <a:prstGeom prst="rect">
            <a:avLst/>
          </a:prstGeom>
        </p:spPr>
      </p:pic>
      <p:pic>
        <p:nvPicPr>
          <p:cNvPr id="7" name="Picture 6" descr="A close-up of a blue square&#10;&#10;Description automatically generated">
            <a:extLst>
              <a:ext uri="{FF2B5EF4-FFF2-40B4-BE49-F238E27FC236}">
                <a16:creationId xmlns:a16="http://schemas.microsoft.com/office/drawing/2014/main" id="{7AFAFDD7-FE34-EF05-3417-EE7307C282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30" r="40362" b="6437"/>
          <a:stretch/>
        </p:blipFill>
        <p:spPr>
          <a:xfrm>
            <a:off x="5713290" y="1128732"/>
            <a:ext cx="3045708" cy="3855775"/>
          </a:xfrm>
          <a:prstGeom prst="rect">
            <a:avLst/>
          </a:prstGeom>
        </p:spPr>
      </p:pic>
      <p:pic>
        <p:nvPicPr>
          <p:cNvPr id="9" name="Picture 8" descr="A broken device with a hole in it&#10;&#10;Description automatically generated">
            <a:extLst>
              <a:ext uri="{FF2B5EF4-FFF2-40B4-BE49-F238E27FC236}">
                <a16:creationId xmlns:a16="http://schemas.microsoft.com/office/drawing/2014/main" id="{A3C9CF0B-3A22-29BF-C94C-5186D2C97D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9" t="16498" r="-899" b="28564"/>
          <a:stretch/>
        </p:blipFill>
        <p:spPr>
          <a:xfrm rot="16200000">
            <a:off x="463684" y="2413258"/>
            <a:ext cx="2375025" cy="2895101"/>
          </a:xfrm>
          <a:prstGeom prst="rect">
            <a:avLst/>
          </a:prstGeom>
        </p:spPr>
      </p:pic>
      <p:pic>
        <p:nvPicPr>
          <p:cNvPr id="11" name="Picture 10" descr="A small chip on a circular object&#10;&#10;Description automatically generated with medium confidence">
            <a:extLst>
              <a:ext uri="{FF2B5EF4-FFF2-40B4-BE49-F238E27FC236}">
                <a16:creationId xmlns:a16="http://schemas.microsoft.com/office/drawing/2014/main" id="{BE7A94CD-A7DE-137B-F375-0A1C5E4387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6009"/>
          <a:stretch/>
        </p:blipFill>
        <p:spPr>
          <a:xfrm>
            <a:off x="3185672" y="1126249"/>
            <a:ext cx="2369480" cy="38901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A9B058-738E-74B7-7E6D-A7520096069A}"/>
              </a:ext>
            </a:extLst>
          </p:cNvPr>
          <p:cNvSpPr txBox="1"/>
          <p:nvPr/>
        </p:nvSpPr>
        <p:spPr>
          <a:xfrm>
            <a:off x="1139743" y="1722130"/>
            <a:ext cx="128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b="1" dirty="0">
                <a:solidFill>
                  <a:schemeClr val="bg1"/>
                </a:solidFill>
              </a:rPr>
              <a:t>8 x 5 mm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B39CBE-FF9F-987E-661D-EA2F12B2019D}"/>
              </a:ext>
            </a:extLst>
          </p:cNvPr>
          <p:cNvSpPr/>
          <p:nvPr/>
        </p:nvSpPr>
        <p:spPr>
          <a:xfrm>
            <a:off x="6408549" y="3921071"/>
            <a:ext cx="472698" cy="45720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1249F01-BE94-EBA5-9AE4-3B6FE46A3616}"/>
              </a:ext>
            </a:extLst>
          </p:cNvPr>
          <p:cNvSpPr/>
          <p:nvPr/>
        </p:nvSpPr>
        <p:spPr>
          <a:xfrm>
            <a:off x="6041757" y="2926596"/>
            <a:ext cx="472698" cy="45720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F147C48-D96C-85F4-06E5-DD38E0C213CC}"/>
              </a:ext>
            </a:extLst>
          </p:cNvPr>
          <p:cNvSpPr/>
          <p:nvPr/>
        </p:nvSpPr>
        <p:spPr>
          <a:xfrm>
            <a:off x="6046926" y="1304441"/>
            <a:ext cx="472698" cy="45720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DF7C23B-15D3-8C7A-1DB6-520DAAA7487D}"/>
              </a:ext>
            </a:extLst>
          </p:cNvPr>
          <p:cNvSpPr/>
          <p:nvPr/>
        </p:nvSpPr>
        <p:spPr>
          <a:xfrm>
            <a:off x="8035877" y="1046142"/>
            <a:ext cx="472698" cy="45720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455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29492E-823A-D993-9772-98D658EA023A}"/>
              </a:ext>
            </a:extLst>
          </p:cNvPr>
          <p:cNvSpPr txBox="1"/>
          <p:nvPr/>
        </p:nvSpPr>
        <p:spPr>
          <a:xfrm>
            <a:off x="0" y="674247"/>
            <a:ext cx="86522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5BBB"/>
                </a:solidFill>
                <a:effectLst/>
                <a:latin typeface="Arial" panose="020B0604020202020204" pitchFamily="34" charset="0"/>
              </a:rPr>
              <a:t>Next Steps</a:t>
            </a:r>
            <a:endParaRPr lang="en-US" sz="2000" dirty="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2979E5-1C70-9080-9512-A558191FADA4}"/>
              </a:ext>
            </a:extLst>
          </p:cNvPr>
          <p:cNvSpPr txBox="1"/>
          <p:nvPr/>
        </p:nvSpPr>
        <p:spPr>
          <a:xfrm>
            <a:off x="526210" y="1304409"/>
            <a:ext cx="757165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sz="1800" dirty="0">
              <a:latin typeface="+mj-lt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800" dirty="0">
                <a:latin typeface="+mj-lt"/>
                <a:ea typeface="Calibri" panose="020F0502020204030204" pitchFamily="34" charset="0"/>
              </a:rPr>
              <a:t>Perform e</a:t>
            </a:r>
            <a:r>
              <a:rPr lang="en-IN" sz="1800" dirty="0">
                <a:effectLst/>
                <a:latin typeface="+mj-lt"/>
                <a:ea typeface="Calibri" panose="020F0502020204030204" pitchFamily="34" charset="0"/>
              </a:rPr>
              <a:t>lectrical testing on the fabricated devices, and measure transistor performance.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1800" dirty="0">
              <a:latin typeface="+mj-lt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800" dirty="0">
                <a:effectLst/>
                <a:latin typeface="+mj-lt"/>
                <a:ea typeface="Calibri" panose="020F0502020204030204" pitchFamily="34" charset="0"/>
              </a:rPr>
              <a:t>Systematic analysis of gate array design on plasma wave growth.</a:t>
            </a:r>
          </a:p>
          <a:p>
            <a:endParaRPr lang="en-US" sz="18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Comprehensive device characterization</a:t>
            </a:r>
            <a:r>
              <a:rPr lang="en-IN" sz="1800" dirty="0">
                <a:latin typeface="+mj-lt"/>
              </a:rPr>
              <a:t>, involving measurements for contact resistance (TLM measurements), mobility, mean free path, electron density (Hall bar measurements)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18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359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2D8B50-12B8-844A-EFF9-EAF65A10D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715" y="1364809"/>
            <a:ext cx="3035456" cy="37593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22BD70-1016-625D-AF9C-BE80B975B10B}"/>
              </a:ext>
            </a:extLst>
          </p:cNvPr>
          <p:cNvSpPr txBox="1"/>
          <p:nvPr/>
        </p:nvSpPr>
        <p:spPr>
          <a:xfrm>
            <a:off x="0" y="668288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</a:rPr>
              <a:t>Exploring Terahertz Spectrum for Next Generation Communication Schemes</a:t>
            </a:r>
            <a:endParaRPr lang="en-IN" sz="2000" b="1" dirty="0">
              <a:solidFill>
                <a:schemeClr val="bg2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8B5B406-3434-DD0A-A00C-1DD428444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" y="1376174"/>
            <a:ext cx="5724862" cy="187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CA7C8E5-E3D9-B603-3E8E-420D6003E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058429"/>
              </p:ext>
            </p:extLst>
          </p:nvPr>
        </p:nvGraphicFramePr>
        <p:xfrm>
          <a:off x="11843" y="3337905"/>
          <a:ext cx="6075872" cy="131572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503872">
                  <a:extLst>
                    <a:ext uri="{9D8B030D-6E8A-4147-A177-3AD203B41FA5}">
                      <a16:colId xmlns:a16="http://schemas.microsoft.com/office/drawing/2014/main" val="328104205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999854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73327677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556125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Wavelength</a:t>
                      </a:r>
                      <a:endParaRPr lang="en-IN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Absorption</a:t>
                      </a:r>
                      <a:endParaRPr lang="en-IN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Energy</a:t>
                      </a:r>
                      <a:endParaRPr lang="en-IN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Penetration</a:t>
                      </a:r>
                      <a:endParaRPr lang="en-IN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5711426"/>
                  </a:ext>
                </a:extLst>
              </a:tr>
              <a:tr h="123790">
                <a:tc>
                  <a:txBody>
                    <a:bodyPr/>
                    <a:lstStyle/>
                    <a:p>
                      <a:r>
                        <a:rPr lang="en-US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j-lt"/>
                        </a:rPr>
                        <a:t>3 mm to 30 um </a:t>
                      </a:r>
                      <a:endParaRPr lang="en-IN" dirty="0">
                        <a:solidFill>
                          <a:schemeClr val="accent6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/>
                          </a:solidFill>
                          <a:latin typeface="+mj-lt"/>
                        </a:rPr>
                        <a:t>S</a:t>
                      </a:r>
                      <a:r>
                        <a:rPr lang="en-US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j-lt"/>
                        </a:rPr>
                        <a:t>trongly absorbed by water &amp; organic substances</a:t>
                      </a:r>
                      <a:endParaRPr lang="en-IN" dirty="0">
                        <a:solidFill>
                          <a:schemeClr val="accent6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  <a:latin typeface="+mj-lt"/>
                        </a:rPr>
                        <a:t>Low energy,</a:t>
                      </a:r>
                    </a:p>
                    <a:p>
                      <a:r>
                        <a:rPr lang="en-US" dirty="0">
                          <a:solidFill>
                            <a:schemeClr val="accent6"/>
                          </a:solidFill>
                          <a:latin typeface="+mj-lt"/>
                        </a:rPr>
                        <a:t>Non-ionizing radiation</a:t>
                      </a:r>
                      <a:endParaRPr lang="en-IN" dirty="0">
                        <a:solidFill>
                          <a:schemeClr val="accent6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  <a:latin typeface="+mj-lt"/>
                        </a:rPr>
                        <a:t>High penetration compared to visible light</a:t>
                      </a:r>
                      <a:endParaRPr lang="en-IN" dirty="0">
                        <a:solidFill>
                          <a:schemeClr val="accent6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658865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252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29492E-823A-D993-9772-98D658EA023A}"/>
              </a:ext>
            </a:extLst>
          </p:cNvPr>
          <p:cNvSpPr txBox="1"/>
          <p:nvPr/>
        </p:nvSpPr>
        <p:spPr>
          <a:xfrm>
            <a:off x="0" y="674247"/>
            <a:ext cx="86522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5BBB"/>
                </a:solidFill>
                <a:effectLst/>
                <a:latin typeface="Arial" panose="020B0604020202020204" pitchFamily="34" charset="0"/>
              </a:rPr>
              <a:t>Paper and Conference Presentations</a:t>
            </a:r>
            <a:endParaRPr lang="en-US" sz="2000" dirty="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2979E5-1C70-9080-9512-A558191FADA4}"/>
              </a:ext>
            </a:extLst>
          </p:cNvPr>
          <p:cNvSpPr txBox="1"/>
          <p:nvPr/>
        </p:nvSpPr>
        <p:spPr>
          <a:xfrm>
            <a:off x="526210" y="1304409"/>
            <a:ext cx="7571654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B. Barut, X. Cantos-Roman, J. Crabb, A. Mundaganur, S. Mundaganur, T. </a:t>
            </a:r>
            <a:r>
              <a:rPr lang="en-IN" dirty="0" err="1"/>
              <a:t>Sugaya</a:t>
            </a:r>
            <a:r>
              <a:rPr lang="en-IN" dirty="0"/>
              <a:t>, E. Einarsson, J.M. </a:t>
            </a:r>
            <a:r>
              <a:rPr lang="en-IN" dirty="0" err="1"/>
              <a:t>Jornet</a:t>
            </a:r>
            <a:r>
              <a:rPr lang="en-IN" dirty="0"/>
              <a:t>, J.P. Bird, and G.R. </a:t>
            </a:r>
            <a:r>
              <a:rPr lang="en-IN" dirty="0" err="1"/>
              <a:t>Aizin</a:t>
            </a:r>
            <a:r>
              <a:rPr lang="en-IN" dirty="0"/>
              <a:t>, “</a:t>
            </a:r>
            <a:r>
              <a:rPr lang="en-IN" i="1" dirty="0"/>
              <a:t>Asymmetrically engineered nanoscale transistors for on-demand sourcing of terahertz plasmons</a:t>
            </a:r>
            <a:r>
              <a:rPr lang="en-IN" dirty="0"/>
              <a:t>”, contributed talk, the 22</a:t>
            </a:r>
            <a:r>
              <a:rPr lang="en-IN" baseline="30000" dirty="0"/>
              <a:t>nd</a:t>
            </a:r>
            <a:r>
              <a:rPr lang="en-IN" dirty="0"/>
              <a:t> International Conference on Electron Dynamics in Semiconductors, Optoelectronics and Nanostructures (EDISON22), Munster, Germany, August 14</a:t>
            </a:r>
            <a:r>
              <a:rPr lang="en-IN" baseline="30000" dirty="0"/>
              <a:t>th</a:t>
            </a:r>
            <a:r>
              <a:rPr lang="en-IN" dirty="0"/>
              <a:t> – 18</a:t>
            </a:r>
            <a:r>
              <a:rPr lang="en-IN" baseline="30000" dirty="0"/>
              <a:t>th</a:t>
            </a:r>
            <a:r>
              <a:rPr lang="en-IN" dirty="0"/>
              <a:t>, 2023.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G. </a:t>
            </a:r>
            <a:r>
              <a:rPr lang="en-IN" dirty="0" err="1"/>
              <a:t>Aizin</a:t>
            </a:r>
            <a:r>
              <a:rPr lang="en-IN" dirty="0"/>
              <a:t>, S. Mundaganur, A. Mundaganur, and J. P. Bird, “</a:t>
            </a:r>
            <a:r>
              <a:rPr lang="en-IN" i="1" dirty="0"/>
              <a:t>Terahertz-frequency plasmonic-crystal instability in field-effect transistors with asymmetric gate arrays</a:t>
            </a:r>
            <a:r>
              <a:rPr lang="en-IN" dirty="0"/>
              <a:t>”, submitted for publication.</a:t>
            </a:r>
          </a:p>
          <a:p>
            <a:endParaRPr lang="en-IN" sz="18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A. Mundaganur and S. Mundaganur, and J.P. Bird, “</a:t>
            </a:r>
            <a:r>
              <a:rPr lang="en-IN" i="1" dirty="0"/>
              <a:t>Asymmetrically engineered nanoscale transistors for on-demand sourcing of terahertz plasmons</a:t>
            </a:r>
            <a:r>
              <a:rPr lang="en-IN" dirty="0"/>
              <a:t>”, poster presentation, Workshop on Innovative Nanoscale Devices and Systems (WINDS 2023), Hawaii, USA, December 3</a:t>
            </a:r>
            <a:r>
              <a:rPr lang="en-IN" baseline="30000" dirty="0"/>
              <a:t>rd</a:t>
            </a:r>
            <a:r>
              <a:rPr lang="en-IN" dirty="0"/>
              <a:t>–8</a:t>
            </a:r>
            <a:r>
              <a:rPr lang="en-IN" baseline="30000" dirty="0"/>
              <a:t>th</a:t>
            </a:r>
            <a:r>
              <a:rPr lang="en-IN" dirty="0"/>
              <a:t>, 2023.</a:t>
            </a:r>
            <a:endParaRPr lang="en-IN" sz="18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91836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5"/>
          <p:cNvSpPr txBox="1">
            <a:spLocks noGrp="1"/>
          </p:cNvSpPr>
          <p:nvPr>
            <p:ph type="ctrTitle"/>
          </p:nvPr>
        </p:nvSpPr>
        <p:spPr>
          <a:xfrm>
            <a:off x="493776" y="1117997"/>
            <a:ext cx="4978800" cy="1790700"/>
          </a:xfrm>
          <a:prstGeom prst="rect">
            <a:avLst/>
          </a:prstGeom>
        </p:spPr>
        <p:txBody>
          <a:bodyPr spcFirstLastPara="1" wrap="square" lIns="0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</a:pPr>
            <a:r>
              <a:rPr lang="en" dirty="0"/>
              <a:t>THANK YOU!</a:t>
            </a:r>
            <a:endParaRPr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353860-8439-3376-101A-7966522D19E7}"/>
              </a:ext>
            </a:extLst>
          </p:cNvPr>
          <p:cNvSpPr txBox="1"/>
          <p:nvPr/>
        </p:nvSpPr>
        <p:spPr>
          <a:xfrm>
            <a:off x="968644" y="1627322"/>
            <a:ext cx="5509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/>
                </a:solidFill>
              </a:rPr>
              <a:t>Supplementary Slides</a:t>
            </a:r>
            <a:endParaRPr lang="en-IN" sz="4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3979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D64ED1-C623-A3FE-8CBF-C1D7FF46EA55}"/>
              </a:ext>
            </a:extLst>
          </p:cNvPr>
          <p:cNvSpPr/>
          <p:nvPr/>
        </p:nvSpPr>
        <p:spPr>
          <a:xfrm>
            <a:off x="203962" y="4694085"/>
            <a:ext cx="6692783" cy="276999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r>
              <a:rPr lang="en-US" sz="1200" dirty="0"/>
              <a:t>T. Otsuji, M. Shur, IEEE Microwave Magazine, Volume:15, Issue:7, Nov.-Dec. 2014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9DA6DA-63E5-8074-3FFF-536715CB9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92" y="1331162"/>
            <a:ext cx="4654566" cy="33629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4BEF42-7078-7A10-BB26-E5E0B8831CB3}"/>
              </a:ext>
            </a:extLst>
          </p:cNvPr>
          <p:cNvSpPr txBox="1"/>
          <p:nvPr/>
        </p:nvSpPr>
        <p:spPr>
          <a:xfrm>
            <a:off x="226917" y="721730"/>
            <a:ext cx="431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THz Devices 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26891637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6F7BBB7-8577-A0D7-429F-3609C8BB62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026857"/>
              </p:ext>
            </p:extLst>
          </p:nvPr>
        </p:nvGraphicFramePr>
        <p:xfrm>
          <a:off x="362309" y="1245703"/>
          <a:ext cx="8410754" cy="2957310"/>
        </p:xfrm>
        <a:graphic>
          <a:graphicData uri="http://schemas.openxmlformats.org/drawingml/2006/table">
            <a:tbl>
              <a:tblPr/>
              <a:tblGrid>
                <a:gridCol w="2238346">
                  <a:extLst>
                    <a:ext uri="{9D8B030D-6E8A-4147-A177-3AD203B41FA5}">
                      <a16:colId xmlns:a16="http://schemas.microsoft.com/office/drawing/2014/main" val="1684588705"/>
                    </a:ext>
                  </a:extLst>
                </a:gridCol>
                <a:gridCol w="1778618">
                  <a:extLst>
                    <a:ext uri="{9D8B030D-6E8A-4147-A177-3AD203B41FA5}">
                      <a16:colId xmlns:a16="http://schemas.microsoft.com/office/drawing/2014/main" val="1072168303"/>
                    </a:ext>
                  </a:extLst>
                </a:gridCol>
                <a:gridCol w="4393790">
                  <a:extLst>
                    <a:ext uri="{9D8B030D-6E8A-4147-A177-3AD203B41FA5}">
                      <a16:colId xmlns:a16="http://schemas.microsoft.com/office/drawing/2014/main" val="1932689477"/>
                    </a:ext>
                  </a:extLst>
                </a:gridCol>
              </a:tblGrid>
              <a:tr h="379512">
                <a:tc>
                  <a:txBody>
                    <a:bodyPr/>
                    <a:lstStyle/>
                    <a:p>
                      <a:r>
                        <a:rPr lang="en-IN" sz="1800" b="1" dirty="0"/>
                        <a:t>Frequency Type</a:t>
                      </a:r>
                    </a:p>
                  </a:txBody>
                  <a:tcPr marL="37037" marR="37037" marT="18518" marB="185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Frequency Range</a:t>
                      </a:r>
                      <a:endParaRPr lang="pl-PL" sz="1800" b="1" dirty="0"/>
                    </a:p>
                  </a:txBody>
                  <a:tcPr marL="37037" marR="37037" marT="18518" marB="185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1" dirty="0"/>
                        <a:t>Common Uses</a:t>
                      </a:r>
                    </a:p>
                  </a:txBody>
                  <a:tcPr marL="37037" marR="37037" marT="18518" marB="185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2281554"/>
                  </a:ext>
                </a:extLst>
              </a:tr>
              <a:tr h="600141">
                <a:tc>
                  <a:txBody>
                    <a:bodyPr/>
                    <a:lstStyle/>
                    <a:p>
                      <a:r>
                        <a:rPr lang="en-IN" sz="1800" dirty="0"/>
                        <a:t>Very High Frequency</a:t>
                      </a:r>
                    </a:p>
                  </a:txBody>
                  <a:tcPr marL="37037" marR="37037" marT="18518" marB="185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/>
                        <a:t>30 MHz to 300 MHz</a:t>
                      </a:r>
                    </a:p>
                  </a:txBody>
                  <a:tcPr marL="37037" marR="37037" marT="18518" marB="185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dirty="0"/>
                        <a:t>FM radio, television broadcasting, mobile radio, air traffic control</a:t>
                      </a:r>
                    </a:p>
                  </a:txBody>
                  <a:tcPr marL="37037" marR="37037" marT="18518" marB="185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797921"/>
                  </a:ext>
                </a:extLst>
              </a:tr>
              <a:tr h="379512">
                <a:tc>
                  <a:txBody>
                    <a:bodyPr/>
                    <a:lstStyle/>
                    <a:p>
                      <a:r>
                        <a:rPr lang="en-IN" sz="1800" dirty="0"/>
                        <a:t>Ultra-high Frequency</a:t>
                      </a:r>
                    </a:p>
                  </a:txBody>
                  <a:tcPr marL="37037" marR="37037" marT="18518" marB="185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dirty="0"/>
                        <a:t>300 MHz to 3 GHz</a:t>
                      </a:r>
                    </a:p>
                  </a:txBody>
                  <a:tcPr marL="37037" marR="37037" marT="18518" marB="185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Mobile networks (4G), </a:t>
                      </a:r>
                      <a:r>
                        <a:rPr lang="en-US" sz="1800" dirty="0"/>
                        <a:t>Wi-Fi, Bluetooth, GPS</a:t>
                      </a:r>
                    </a:p>
                  </a:txBody>
                  <a:tcPr marL="37037" marR="37037" marT="18518" marB="185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6210028"/>
                  </a:ext>
                </a:extLst>
              </a:tr>
              <a:tr h="379512">
                <a:tc>
                  <a:txBody>
                    <a:bodyPr/>
                    <a:lstStyle/>
                    <a:p>
                      <a:r>
                        <a:rPr lang="en-IN" sz="1800"/>
                        <a:t>Super High Frequency</a:t>
                      </a:r>
                    </a:p>
                  </a:txBody>
                  <a:tcPr marL="37037" marR="37037" marT="18518" marB="185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dirty="0"/>
                        <a:t>3 GHz to 30 GHz</a:t>
                      </a:r>
                    </a:p>
                  </a:txBody>
                  <a:tcPr marL="37037" marR="37037" marT="18518" marB="185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Satellite communications,</a:t>
                      </a:r>
                      <a:r>
                        <a:rPr lang="en-US" sz="1800" dirty="0"/>
                        <a:t> </a:t>
                      </a:r>
                      <a:r>
                        <a:rPr lang="en-US" sz="1800" b="1" dirty="0"/>
                        <a:t>Mobile networks (5G)</a:t>
                      </a:r>
                      <a:endParaRPr lang="fr-FR" sz="1800" b="1" dirty="0"/>
                    </a:p>
                  </a:txBody>
                  <a:tcPr marL="37037" marR="37037" marT="18518" marB="185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9729402"/>
                  </a:ext>
                </a:extLst>
              </a:tr>
              <a:tr h="600141">
                <a:tc>
                  <a:txBody>
                    <a:bodyPr/>
                    <a:lstStyle/>
                    <a:p>
                      <a:r>
                        <a:rPr lang="en-IN" sz="1800"/>
                        <a:t>Extremely High Frequency</a:t>
                      </a:r>
                    </a:p>
                  </a:txBody>
                  <a:tcPr marL="37037" marR="37037" marT="18518" marB="185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dirty="0"/>
                        <a:t>30 GHz to 300 GHz</a:t>
                      </a:r>
                    </a:p>
                  </a:txBody>
                  <a:tcPr marL="37037" marR="37037" marT="18518" marB="185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Radio astronomy, remote sensing, research and development</a:t>
                      </a:r>
                    </a:p>
                  </a:txBody>
                  <a:tcPr marL="37037" marR="37037" marT="18518" marB="185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757096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DABFB81-4801-8CE5-085B-969E2F4A279B}"/>
              </a:ext>
            </a:extLst>
          </p:cNvPr>
          <p:cNvSpPr txBox="1"/>
          <p:nvPr/>
        </p:nvSpPr>
        <p:spPr>
          <a:xfrm>
            <a:off x="226917" y="721730"/>
            <a:ext cx="431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Communication Bands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30506659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22BD70-1016-625D-AF9C-BE80B975B10B}"/>
              </a:ext>
            </a:extLst>
          </p:cNvPr>
          <p:cNvSpPr txBox="1"/>
          <p:nvPr/>
        </p:nvSpPr>
        <p:spPr>
          <a:xfrm>
            <a:off x="0" y="663463"/>
            <a:ext cx="85550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5BBB"/>
                </a:solidFill>
                <a:effectLst/>
                <a:latin typeface="Arial" panose="020B0604020202020204" pitchFamily="34" charset="0"/>
              </a:rPr>
              <a:t>Dyakonov- Shur Instability experiments and their limitations</a:t>
            </a:r>
            <a:endParaRPr lang="en-US" sz="3200" dirty="0"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3927E3-C50B-F72E-C869-4296D6CA8F8B}"/>
              </a:ext>
            </a:extLst>
          </p:cNvPr>
          <p:cNvSpPr txBox="1"/>
          <p:nvPr/>
        </p:nvSpPr>
        <p:spPr>
          <a:xfrm>
            <a:off x="241540" y="1293836"/>
            <a:ext cx="647412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3" indent="-285750" algn="just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Physically shorting the source to the gate and driving the transistor into saturation.</a:t>
            </a: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285750" indent="-285750"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Customized HEMT designs in which the gate was positioned closer to the source than the drain were fabricated.</a:t>
            </a: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285750" lvl="3" indent="-285750" algn="just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Precise placement of nanoscale gate near etched trench at the drain side of the plasmonic device. (Research done in our lab) 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sz="1800" dirty="0"/>
            </a:br>
            <a:endParaRPr lang="en-US" sz="1800" dirty="0"/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Boundary conditions satisfied for </a:t>
            </a:r>
            <a:r>
              <a:rPr lang="en-US" sz="1800" b="1" i="0" u="none" strike="noStrike" dirty="0"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DS instability.</a:t>
            </a:r>
            <a:endParaRPr lang="en-US" sz="1800" b="1" dirty="0">
              <a:solidFill>
                <a:srgbClr val="00B050"/>
              </a:solidFill>
              <a:effectLst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Still, the radiated power was expected to be </a:t>
            </a:r>
            <a:r>
              <a:rPr lang="en-US" sz="18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very weak (~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n</a:t>
            </a:r>
            <a:r>
              <a:rPr lang="en-US" sz="18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W)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 practical applications.</a:t>
            </a:r>
            <a:endParaRPr lang="en-US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691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03C380E-123B-D884-1B96-6179330A57EF}"/>
              </a:ext>
            </a:extLst>
          </p:cNvPr>
          <p:cNvSpPr txBox="1"/>
          <p:nvPr/>
        </p:nvSpPr>
        <p:spPr>
          <a:xfrm>
            <a:off x="0" y="664742"/>
            <a:ext cx="9057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5BBB"/>
                </a:solidFill>
                <a:effectLst/>
                <a:latin typeface="Arial" panose="020B0604020202020204" pitchFamily="34" charset="0"/>
              </a:rPr>
              <a:t>Alignment Achievement Using Marker Design</a:t>
            </a:r>
            <a:endParaRPr lang="en-US" sz="2000" dirty="0">
              <a:effectLst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C51EDC-37F8-9FC8-1234-0BFE81500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" b="37040"/>
          <a:stretch/>
        </p:blipFill>
        <p:spPr bwMode="auto">
          <a:xfrm>
            <a:off x="0" y="2487476"/>
            <a:ext cx="9129555" cy="197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FFE055-BDC6-476E-1D23-92C62A99905B}"/>
              </a:ext>
            </a:extLst>
          </p:cNvPr>
          <p:cNvSpPr txBox="1"/>
          <p:nvPr/>
        </p:nvSpPr>
        <p:spPr>
          <a:xfrm>
            <a:off x="66525" y="1324481"/>
            <a:ext cx="74579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Total marker alignment process count =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 </a:t>
            </a:r>
            <a:r>
              <a:rPr lang="en-US" sz="18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(Step 3,6,8, and 10)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r>
              <a:rPr lang="en-US" sz="1800" dirty="0">
                <a:latin typeface="Arial" panose="020B0604020202020204" pitchFamily="34" charset="0"/>
              </a:rPr>
              <a:t>Alignment tolerance threshold achieved </a:t>
            </a:r>
            <a:r>
              <a:rPr lang="en-US" sz="1800" b="1" dirty="0">
                <a:latin typeface="Arial" panose="020B0604020202020204" pitchFamily="34" charset="0"/>
              </a:rPr>
              <a:t>~ 20nm</a:t>
            </a:r>
            <a:endParaRPr lang="en-US" sz="18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sz="1800" b="1" dirty="0">
              <a:latin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</a:rPr>
              <a:t>Example:</a:t>
            </a:r>
            <a:endParaRPr lang="en-IN" sz="1800" dirty="0"/>
          </a:p>
        </p:txBody>
      </p:sp>
    </p:spTree>
    <p:extLst>
      <p:ext uri="{BB962C8B-B14F-4D97-AF65-F5344CB8AC3E}">
        <p14:creationId xmlns:p14="http://schemas.microsoft.com/office/powerpoint/2010/main" val="18316978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6BC8AD-CACA-2162-22CF-00E4AD409794}"/>
              </a:ext>
            </a:extLst>
          </p:cNvPr>
          <p:cNvSpPr txBox="1"/>
          <p:nvPr/>
        </p:nvSpPr>
        <p:spPr>
          <a:xfrm>
            <a:off x="77637" y="76913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5BBB"/>
                </a:solidFill>
                <a:effectLst/>
                <a:latin typeface="Arial" panose="020B0604020202020204" pitchFamily="34" charset="0"/>
              </a:rPr>
              <a:t>Step </a:t>
            </a:r>
            <a:r>
              <a:rPr lang="en-US" sz="2000" b="1" dirty="0">
                <a:solidFill>
                  <a:srgbClr val="005BBB"/>
                </a:solidFill>
                <a:latin typeface="Arial" panose="020B0604020202020204" pitchFamily="34" charset="0"/>
              </a:rPr>
              <a:t>5</a:t>
            </a:r>
            <a:r>
              <a:rPr lang="en-US" sz="2000" b="1" i="0" u="none" strike="noStrike" dirty="0">
                <a:solidFill>
                  <a:srgbClr val="005BBB"/>
                </a:solidFill>
                <a:effectLst/>
                <a:latin typeface="Arial" panose="020B0604020202020204" pitchFamily="34" charset="0"/>
              </a:rPr>
              <a:t>: Citric Acid Etching</a:t>
            </a:r>
            <a:endParaRPr lang="en-US" sz="2000" dirty="0"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FB4F6-758E-E5DC-0F72-625B64FA1B9B}"/>
              </a:ext>
            </a:extLst>
          </p:cNvPr>
          <p:cNvSpPr txBox="1"/>
          <p:nvPr/>
        </p:nvSpPr>
        <p:spPr>
          <a:xfrm>
            <a:off x="163901" y="1169247"/>
            <a:ext cx="9144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Etching Parameters:</a:t>
            </a:r>
            <a:endParaRPr lang="en-IN" sz="1800" dirty="0">
              <a:effectLst/>
            </a:endParaRPr>
          </a:p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•The clean room temperature: 65.7</a:t>
            </a:r>
            <a:r>
              <a:rPr lang="en-IN" sz="18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 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</a:t>
            </a:r>
            <a:endParaRPr lang="en-IN" sz="1800" dirty="0">
              <a:effectLst/>
            </a:endParaRPr>
          </a:p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•The speed of magnetic stirrer:  400 rpm</a:t>
            </a:r>
            <a:endParaRPr lang="en-IN" sz="1800" dirty="0">
              <a:effectLst/>
            </a:endParaRPr>
          </a:p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•Initial mixing time:   Until Citric Acid dissolves completely</a:t>
            </a:r>
            <a:endParaRPr lang="en-IN" sz="1800" dirty="0">
              <a:effectLst/>
            </a:endParaRPr>
          </a:p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•Chemicals used:	  1. Citric acid (C</a:t>
            </a:r>
            <a:r>
              <a:rPr lang="en-IN" sz="1800" b="0" i="0" u="none" strike="noStrike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</a:t>
            </a:r>
            <a:r>
              <a:rPr lang="en-IN" sz="1800" b="0" i="0" u="none" strike="noStrike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en-IN" sz="1800" b="0" i="0" u="none" strike="noStrike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 </a:t>
            </a:r>
            <a:endParaRPr lang="en-IN" sz="1800" dirty="0">
              <a:effectLst/>
            </a:endParaRPr>
          </a:p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		  2. Hydrogen peroxide (H</a:t>
            </a:r>
            <a:r>
              <a:rPr lang="en-IN" sz="1800" b="0" i="0" u="none" strike="noStrike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2­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en-IN" sz="1800" b="0" i="0" u="none" strike="noStrike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30%</a:t>
            </a:r>
            <a:endParaRPr lang="en-IN" sz="1800" dirty="0">
              <a:effectLst/>
            </a:endParaRPr>
          </a:p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		  3. Deionized Water (H</a:t>
            </a:r>
            <a:r>
              <a:rPr lang="en-IN" sz="1800" b="0" i="0" u="none" strike="noStrike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O)</a:t>
            </a:r>
            <a:endParaRPr lang="en-IN" sz="1800" dirty="0">
              <a:effectLst/>
            </a:endParaRPr>
          </a:p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•Ratio used: -  2gr : 1ml : 2ml</a:t>
            </a:r>
            <a:endParaRPr lang="en-IN" sz="1800" dirty="0">
              <a:effectLst/>
            </a:endParaRPr>
          </a:p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•Amount used: -   20 gr : 10 ml : 20 ml</a:t>
            </a:r>
            <a:endParaRPr lang="en-IN" sz="1800" dirty="0">
              <a:effectLst/>
            </a:endParaRPr>
          </a:p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•Etching time:  60 seconds.   </a:t>
            </a:r>
            <a:endParaRPr lang="en-IN" sz="1800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87ABD-7BE0-6357-69AA-B470E2CF4B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14"/>
          <a:stretch/>
        </p:blipFill>
        <p:spPr>
          <a:xfrm>
            <a:off x="5621910" y="3012010"/>
            <a:ext cx="3217653" cy="1568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15C365-0319-F227-4574-CB33612456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619"/>
          <a:stretch/>
        </p:blipFill>
        <p:spPr>
          <a:xfrm>
            <a:off x="5395111" y="712951"/>
            <a:ext cx="3671252" cy="156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950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242156-FE6E-26B3-6792-5E24903C582F}"/>
              </a:ext>
            </a:extLst>
          </p:cNvPr>
          <p:cNvSpPr txBox="1"/>
          <p:nvPr/>
        </p:nvSpPr>
        <p:spPr>
          <a:xfrm>
            <a:off x="0" y="674247"/>
            <a:ext cx="86522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5BBB"/>
                </a:solidFill>
                <a:effectLst/>
                <a:latin typeface="Arial" panose="020B0604020202020204" pitchFamily="34" charset="0"/>
              </a:rPr>
              <a:t>Step 10 and 11: Contact Pads Pattern Exposure, Metal Deposition, and Liftoff</a:t>
            </a:r>
            <a:endParaRPr lang="en-US" sz="2000" dirty="0">
              <a:effectLst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33D1AE2-7706-D5B8-51B7-17291E1DE9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928398"/>
              </p:ext>
            </p:extLst>
          </p:nvPr>
        </p:nvGraphicFramePr>
        <p:xfrm>
          <a:off x="163902" y="1446191"/>
          <a:ext cx="3255596" cy="2549656"/>
        </p:xfrm>
        <a:graphic>
          <a:graphicData uri="http://schemas.openxmlformats.org/drawingml/2006/table">
            <a:tbl>
              <a:tblPr/>
              <a:tblGrid>
                <a:gridCol w="1915064">
                  <a:extLst>
                    <a:ext uri="{9D8B030D-6E8A-4147-A177-3AD203B41FA5}">
                      <a16:colId xmlns:a16="http://schemas.microsoft.com/office/drawing/2014/main" val="845461254"/>
                    </a:ext>
                  </a:extLst>
                </a:gridCol>
                <a:gridCol w="1340532">
                  <a:extLst>
                    <a:ext uri="{9D8B030D-6E8A-4147-A177-3AD203B41FA5}">
                      <a16:colId xmlns:a16="http://schemas.microsoft.com/office/drawing/2014/main" val="4047751964"/>
                    </a:ext>
                  </a:extLst>
                </a:gridCol>
              </a:tblGrid>
              <a:tr h="343740">
                <a:tc grid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2"/>
                          </a:solidFill>
                          <a:effectLst/>
                        </a:rPr>
                        <a:t>EBL Parameters</a:t>
                      </a:r>
                      <a:endParaRPr lang="en-IN" sz="1000" b="1" dirty="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000" dirty="0"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3097062"/>
                  </a:ext>
                </a:extLst>
              </a:tr>
              <a:tr h="34374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Field Size</a:t>
                      </a:r>
                      <a:endParaRPr lang="en-IN" sz="1000" dirty="0"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500 um</a:t>
                      </a:r>
                      <a:endParaRPr lang="en-IN" sz="1000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8896698"/>
                  </a:ext>
                </a:extLst>
              </a:tr>
              <a:tr h="43956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Exposure Current</a:t>
                      </a:r>
                      <a:endParaRPr lang="en-IN" sz="1000" dirty="0"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20nA</a:t>
                      </a:r>
                      <a:endParaRPr lang="en-IN" sz="1000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3186295"/>
                  </a:ext>
                </a:extLst>
              </a:tr>
              <a:tr h="40544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Exposure Dose</a:t>
                      </a:r>
                      <a:endParaRPr lang="en-IN" sz="1000" dirty="0"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1000 uC/cm</a:t>
                      </a:r>
                      <a:r>
                        <a:rPr lang="en-IN" sz="1700" b="0" i="0" u="none" strike="noStrike" baseline="3000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IN" sz="1000" b="0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6152486"/>
                  </a:ext>
                </a:extLst>
              </a:tr>
              <a:tr h="37956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Number of Dots</a:t>
                      </a:r>
                      <a:endParaRPr lang="en-IN" sz="1000" dirty="0"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50,000</a:t>
                      </a:r>
                      <a:endParaRPr lang="en-IN" sz="1000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5522781"/>
                  </a:ext>
                </a:extLst>
              </a:tr>
              <a:tr h="58141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Resist Layers/</a:t>
                      </a:r>
                      <a:endParaRPr lang="en-IN" sz="10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Thickness</a:t>
                      </a:r>
                      <a:endParaRPr lang="en-IN" sz="1000" dirty="0"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A4-A5/ </a:t>
                      </a:r>
                      <a:endParaRPr lang="en-IN" sz="1000" dirty="0">
                        <a:solidFill>
                          <a:schemeClr val="accent6"/>
                        </a:solidFill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500 nm</a:t>
                      </a:r>
                      <a:endParaRPr lang="en-IN" sz="1000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88757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1BCC2DD-374B-04CE-2F94-393B67DB536D}"/>
              </a:ext>
            </a:extLst>
          </p:cNvPr>
          <p:cNvSpPr txBox="1"/>
          <p:nvPr/>
        </p:nvSpPr>
        <p:spPr>
          <a:xfrm>
            <a:off x="0" y="4130699"/>
            <a:ext cx="46021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Development : 35 sec MIBK: IPA =1:3</a:t>
            </a:r>
            <a:endParaRPr lang="en-US" sz="1600" dirty="0">
              <a:effectLst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AE0F729-92A2-9627-A06F-286FE08932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37387"/>
              </p:ext>
            </p:extLst>
          </p:nvPr>
        </p:nvGraphicFramePr>
        <p:xfrm>
          <a:off x="3994030" y="1446191"/>
          <a:ext cx="4149306" cy="2894757"/>
        </p:xfrm>
        <a:graphic>
          <a:graphicData uri="http://schemas.openxmlformats.org/drawingml/2006/table">
            <a:tbl>
              <a:tblPr/>
              <a:tblGrid>
                <a:gridCol w="2434527">
                  <a:extLst>
                    <a:ext uri="{9D8B030D-6E8A-4147-A177-3AD203B41FA5}">
                      <a16:colId xmlns:a16="http://schemas.microsoft.com/office/drawing/2014/main" val="2162109288"/>
                    </a:ext>
                  </a:extLst>
                </a:gridCol>
                <a:gridCol w="1714779">
                  <a:extLst>
                    <a:ext uri="{9D8B030D-6E8A-4147-A177-3AD203B41FA5}">
                      <a16:colId xmlns:a16="http://schemas.microsoft.com/office/drawing/2014/main" val="2321916900"/>
                    </a:ext>
                  </a:extLst>
                </a:gridCol>
              </a:tblGrid>
              <a:tr h="343740">
                <a:tc grid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2"/>
                          </a:solidFill>
                          <a:effectLst/>
                        </a:rPr>
                        <a:t>E beam Evaporator   Parameters</a:t>
                      </a:r>
                      <a:endParaRPr lang="en-IN" sz="1000" b="1" dirty="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000" dirty="0"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613534"/>
                  </a:ext>
                </a:extLst>
              </a:tr>
              <a:tr h="34374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Vacuum Pressure</a:t>
                      </a:r>
                      <a:endParaRPr lang="en-IN" sz="1000" dirty="0"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5E-7 Torr</a:t>
                      </a:r>
                      <a:endParaRPr lang="en-IN" sz="1000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6209199"/>
                  </a:ext>
                </a:extLst>
              </a:tr>
              <a:tr h="43956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Bottom Layer Deposition Rate</a:t>
                      </a:r>
                      <a:endParaRPr lang="en-IN" sz="1000" dirty="0"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0.5 Angstrom/s</a:t>
                      </a:r>
                      <a:endParaRPr lang="en-IN" sz="1000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9322014"/>
                  </a:ext>
                </a:extLst>
              </a:tr>
              <a:tr h="43956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Top Layer Deposition Rate</a:t>
                      </a:r>
                      <a:endParaRPr lang="en-IN" sz="1000" dirty="0"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0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0.8 Angstrom/s</a:t>
                      </a:r>
                      <a:endParaRPr lang="en-IN" sz="1000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0825947"/>
                  </a:ext>
                </a:extLst>
              </a:tr>
              <a:tr h="40544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Bottom Layer Metal Film</a:t>
                      </a:r>
                      <a:endParaRPr lang="en-IN" sz="1000" dirty="0"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accent6"/>
                          </a:solidFill>
                          <a:effectLst/>
                        </a:rPr>
                        <a:t>Cr (10 nm )</a:t>
                      </a:r>
                      <a:endParaRPr lang="en-IN" sz="1000" b="0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072499"/>
                  </a:ext>
                </a:extLst>
              </a:tr>
              <a:tr h="40544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Top Layer Metal Film</a:t>
                      </a:r>
                      <a:endParaRPr lang="en-IN" sz="1000" dirty="0"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accent6"/>
                          </a:solidFill>
                          <a:effectLst/>
                        </a:rPr>
                        <a:t>Au(150 nm)</a:t>
                      </a:r>
                      <a:endParaRPr lang="en-IN" sz="1000" b="0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47217" marR="47217" marT="47217" marB="47217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907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4273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5B742DB4-2392-9262-BC40-BCC6304E0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483" y="753762"/>
            <a:ext cx="5852984" cy="438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72EA0A-95F8-2B25-D576-AB793E415CD8}"/>
              </a:ext>
            </a:extLst>
          </p:cNvPr>
          <p:cNvSpPr txBox="1"/>
          <p:nvPr/>
        </p:nvSpPr>
        <p:spPr>
          <a:xfrm>
            <a:off x="116236" y="1730811"/>
            <a:ext cx="30299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Practice device 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inspection using SEM</a:t>
            </a:r>
            <a:endParaRPr lang="en-IN" sz="1800" dirty="0">
              <a:effectLst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848B2EE-1465-6E91-5D21-20132587605F}"/>
              </a:ext>
            </a:extLst>
          </p:cNvPr>
          <p:cNvCxnSpPr>
            <a:cxnSpLocks/>
          </p:cNvCxnSpPr>
          <p:nvPr/>
        </p:nvCxnSpPr>
        <p:spPr>
          <a:xfrm>
            <a:off x="4091449" y="4459159"/>
            <a:ext cx="54734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F06626C-61F3-BDF9-1FDC-127BD7BE5928}"/>
              </a:ext>
            </a:extLst>
          </p:cNvPr>
          <p:cNvCxnSpPr>
            <a:cxnSpLocks/>
          </p:cNvCxnSpPr>
          <p:nvPr/>
        </p:nvCxnSpPr>
        <p:spPr>
          <a:xfrm>
            <a:off x="4638793" y="4349683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E05B86-0F9B-DE3C-B58F-66CC2CF7E3BB}"/>
              </a:ext>
            </a:extLst>
          </p:cNvPr>
          <p:cNvCxnSpPr>
            <a:cxnSpLocks/>
          </p:cNvCxnSpPr>
          <p:nvPr/>
        </p:nvCxnSpPr>
        <p:spPr>
          <a:xfrm>
            <a:off x="4091449" y="4349683"/>
            <a:ext cx="0" cy="2140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581DB50-A559-C837-6C5A-71EE00FFD567}"/>
              </a:ext>
            </a:extLst>
          </p:cNvPr>
          <p:cNvSpPr txBox="1"/>
          <p:nvPr/>
        </p:nvSpPr>
        <p:spPr>
          <a:xfrm>
            <a:off x="4020456" y="4011567"/>
            <a:ext cx="128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b="1" dirty="0">
                <a:solidFill>
                  <a:schemeClr val="bg1"/>
                </a:solidFill>
              </a:rPr>
              <a:t>2 µm</a:t>
            </a:r>
          </a:p>
        </p:txBody>
      </p:sp>
    </p:spTree>
    <p:extLst>
      <p:ext uri="{BB962C8B-B14F-4D97-AF65-F5344CB8AC3E}">
        <p14:creationId xmlns:p14="http://schemas.microsoft.com/office/powerpoint/2010/main" val="103495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45695FC-3EEB-F3B3-998D-E393CDDC5A4A}"/>
              </a:ext>
            </a:extLst>
          </p:cNvPr>
          <p:cNvSpPr/>
          <p:nvPr/>
        </p:nvSpPr>
        <p:spPr>
          <a:xfrm>
            <a:off x="160387" y="1363677"/>
            <a:ext cx="8262942" cy="21544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5EF799-B134-A35D-9FF6-DE9CF1959A28}"/>
              </a:ext>
            </a:extLst>
          </p:cNvPr>
          <p:cNvSpPr txBox="1"/>
          <p:nvPr/>
        </p:nvSpPr>
        <p:spPr>
          <a:xfrm>
            <a:off x="160387" y="1494532"/>
            <a:ext cx="816931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chemeClr val="bg2"/>
                </a:solidFill>
              </a:rPr>
              <a:t>Our Primary Objective</a:t>
            </a:r>
          </a:p>
          <a:p>
            <a:endParaRPr lang="en-IN" dirty="0"/>
          </a:p>
          <a:p>
            <a:r>
              <a:rPr lang="en-IN" sz="1800" dirty="0"/>
              <a:t>To develop high speed, compound semiconductor based plasmonic transistors suitable for next generation of communication schemes.</a:t>
            </a:r>
          </a:p>
          <a:p>
            <a:endParaRPr lang="en-IN" sz="1800" dirty="0"/>
          </a:p>
          <a:p>
            <a:r>
              <a:rPr lang="en-IN" sz="1800" dirty="0"/>
              <a:t>These devices will operate at </a:t>
            </a:r>
            <a:r>
              <a:rPr lang="en-IN" sz="1800" b="1" dirty="0">
                <a:solidFill>
                  <a:srgbClr val="00B050"/>
                </a:solidFill>
              </a:rPr>
              <a:t>THz</a:t>
            </a:r>
            <a:r>
              <a:rPr lang="en-IN" sz="1800" dirty="0"/>
              <a:t> frequencies. </a:t>
            </a:r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86529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22BD70-1016-625D-AF9C-BE80B975B10B}"/>
              </a:ext>
            </a:extLst>
          </p:cNvPr>
          <p:cNvSpPr txBox="1"/>
          <p:nvPr/>
        </p:nvSpPr>
        <p:spPr>
          <a:xfrm>
            <a:off x="0" y="672090"/>
            <a:ext cx="85550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</a:rPr>
              <a:t>Dyakonov and Shur Instability For Plasma Wave Oscillations</a:t>
            </a:r>
            <a:endParaRPr lang="en-IN" sz="2000" b="1" dirty="0">
              <a:solidFill>
                <a:schemeClr val="bg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DB6F03-DF2A-A850-6887-A9D02BF3E75B}"/>
              </a:ext>
            </a:extLst>
          </p:cNvPr>
          <p:cNvSpPr txBox="1"/>
          <p:nvPr/>
        </p:nvSpPr>
        <p:spPr>
          <a:xfrm>
            <a:off x="109986" y="1215006"/>
            <a:ext cx="5117621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1600" b="0" i="0" u="none" strike="noStrike" dirty="0">
                <a:solidFill>
                  <a:srgbClr val="000000"/>
                </a:solidFill>
                <a:effectLst/>
                <a:latin typeface="+mn-lt"/>
              </a:rPr>
              <a:t>Pioneering work done by Dyakonov and Shur in 21 June 1993.</a:t>
            </a:r>
          </a:p>
          <a:p>
            <a:pPr marL="28575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IN" sz="1600" dirty="0">
              <a:effectLst/>
              <a:latin typeface="+mn-lt"/>
            </a:endParaRPr>
          </a:p>
          <a:p>
            <a:pPr marL="28575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IN" sz="1600" dirty="0">
              <a:effectLst/>
              <a:latin typeface="+mn-lt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IN" sz="1600" dirty="0">
                <a:latin typeface="+mn-lt"/>
              </a:rPr>
            </a:br>
            <a:r>
              <a:rPr lang="en-IN" sz="1600" b="0" i="0" u="none" strike="noStrike" dirty="0">
                <a:solidFill>
                  <a:srgbClr val="000000"/>
                </a:solidFill>
                <a:effectLst/>
                <a:latin typeface="+mn-lt"/>
              </a:rPr>
              <a:t> 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IN" sz="1600" dirty="0">
              <a:latin typeface="+mn-lt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IN" sz="1600" dirty="0">
              <a:latin typeface="+mn-lt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IN" sz="1600" dirty="0">
              <a:latin typeface="+mn-lt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IN" sz="1600" dirty="0">
              <a:latin typeface="+mn-lt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IN" sz="1600" dirty="0">
              <a:latin typeface="+mn-lt"/>
            </a:endParaRPr>
          </a:p>
          <a:p>
            <a:pPr marL="28575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1600" b="0" i="0" u="none" strike="noStrike" dirty="0">
                <a:solidFill>
                  <a:srgbClr val="000000"/>
                </a:solidFill>
                <a:effectLst/>
                <a:latin typeface="+mn-lt"/>
              </a:rPr>
              <a:t>Asymmetric boundary conditions required for the plasma waves growth under DC drain bias.</a:t>
            </a:r>
            <a:endParaRPr lang="en-IN" sz="1600" dirty="0">
              <a:effectLst/>
              <a:latin typeface="+mn-lt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en-IN" dirty="0">
                <a:latin typeface="+mn-lt"/>
              </a:rPr>
            </a:br>
            <a:endParaRPr lang="en-IN" dirty="0">
              <a:effectLst/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56E762-B75B-BE4F-0DA4-DC63D4001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67" y="2001216"/>
            <a:ext cx="4373257" cy="14403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625802-3173-43AA-56F0-6F55E0A320AE}"/>
              </a:ext>
            </a:extLst>
          </p:cNvPr>
          <p:cNvSpPr txBox="1"/>
          <p:nvPr/>
        </p:nvSpPr>
        <p:spPr>
          <a:xfrm>
            <a:off x="2932981" y="4866501"/>
            <a:ext cx="52987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200" b="1" i="0" u="none" strike="noStrike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Adapted from M Dyakonov, M Shur Phys. Rev. Lett. 71, 2465 (1993) </a:t>
            </a:r>
            <a:endParaRPr lang="en-IN" sz="1200" dirty="0">
              <a:effectLst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D9C3E47-A86F-DA3A-C4DB-FF7CBEE93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501" y="3848228"/>
            <a:ext cx="2552255" cy="96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A4D9CC-E89E-5D0D-6A03-3C6F127AE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1985" y="1130451"/>
            <a:ext cx="3193401" cy="26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6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22BD70-1016-625D-AF9C-BE80B975B10B}"/>
              </a:ext>
            </a:extLst>
          </p:cNvPr>
          <p:cNvSpPr txBox="1"/>
          <p:nvPr/>
        </p:nvSpPr>
        <p:spPr>
          <a:xfrm>
            <a:off x="0" y="672090"/>
            <a:ext cx="85550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5BBB"/>
                </a:solidFill>
                <a:effectLst/>
                <a:latin typeface="Arial" panose="020B0604020202020204" pitchFamily="34" charset="0"/>
              </a:rPr>
              <a:t>Our Plasmonic Device Design</a:t>
            </a:r>
            <a:endParaRPr lang="en-US" sz="3200" dirty="0"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4F7215-5D80-EC29-14C4-4A13456D05E3}"/>
              </a:ext>
            </a:extLst>
          </p:cNvPr>
          <p:cNvSpPr txBox="1"/>
          <p:nvPr/>
        </p:nvSpPr>
        <p:spPr>
          <a:xfrm>
            <a:off x="176843" y="1266133"/>
            <a:ext cx="459787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Theoretical study of a semiconductor field-effect transistor designed with a dual grating gate. </a:t>
            </a: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Plasma oscillations in the individual elementary cells are coupled to one another via EM interaction.</a:t>
            </a: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drastic enhancement of the radiated EM power should occur due to coherent addition of the EM waves generated in different cells. </a:t>
            </a:r>
          </a:p>
        </p:txBody>
      </p:sp>
      <p:pic>
        <p:nvPicPr>
          <p:cNvPr id="6149" name="Picture 5">
            <a:extLst>
              <a:ext uri="{FF2B5EF4-FFF2-40B4-BE49-F238E27FC236}">
                <a16:creationId xmlns:a16="http://schemas.microsoft.com/office/drawing/2014/main" id="{365FA2BB-D0F9-256A-947C-DBA2DD794F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6" r="49989" b="40294"/>
          <a:stretch/>
        </p:blipFill>
        <p:spPr bwMode="auto">
          <a:xfrm>
            <a:off x="5430606" y="7953"/>
            <a:ext cx="3738562" cy="239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61AB7410-BED0-0165-1E88-87247AD2F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1" t="6147" r="-425" b="38379"/>
          <a:stretch/>
        </p:blipFill>
        <p:spPr bwMode="auto">
          <a:xfrm>
            <a:off x="6014231" y="2259339"/>
            <a:ext cx="3112317" cy="285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4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6B60690-F7BC-3EEA-F68B-5D86FABD0F6D}"/>
              </a:ext>
            </a:extLst>
          </p:cNvPr>
          <p:cNvSpPr/>
          <p:nvPr/>
        </p:nvSpPr>
        <p:spPr>
          <a:xfrm>
            <a:off x="4270075" y="1122900"/>
            <a:ext cx="3847382" cy="21982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CA627C-E020-D7CF-A4DB-D012FEC5ABB7}"/>
              </a:ext>
            </a:extLst>
          </p:cNvPr>
          <p:cNvSpPr txBox="1"/>
          <p:nvPr/>
        </p:nvSpPr>
        <p:spPr>
          <a:xfrm>
            <a:off x="0" y="665620"/>
            <a:ext cx="83503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5BBB"/>
                </a:solidFill>
                <a:effectLst/>
                <a:latin typeface="Arial" panose="020B0604020202020204" pitchFamily="34" charset="0"/>
              </a:rPr>
              <a:t>DS Instability in Plasmonic Asymmetric Gate Array Device </a:t>
            </a:r>
            <a:endParaRPr lang="en-US" sz="2000" dirty="0">
              <a:effectLst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4D7936B-1D65-C232-AA42-6F1A893CA3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6" t="72453"/>
          <a:stretch/>
        </p:blipFill>
        <p:spPr bwMode="auto">
          <a:xfrm>
            <a:off x="4300268" y="1495608"/>
            <a:ext cx="3786996" cy="174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52AB1599-7F4D-D542-0DAA-595E4E403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6" r="49989" b="40294"/>
          <a:stretch/>
        </p:blipFill>
        <p:spPr bwMode="auto">
          <a:xfrm>
            <a:off x="195083" y="1122901"/>
            <a:ext cx="3738562" cy="239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FCADC0-5CF7-7A73-A9EF-F1E73EB01ACD}"/>
              </a:ext>
            </a:extLst>
          </p:cNvPr>
          <p:cNvSpPr txBox="1"/>
          <p:nvPr/>
        </p:nvSpPr>
        <p:spPr>
          <a:xfrm>
            <a:off x="11316" y="3816552"/>
            <a:ext cx="79988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 fringing capacitance is formed between the 2D electron layer and the gate edge.</a:t>
            </a:r>
            <a:endParaRPr lang="en-US" sz="1800" dirty="0"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13BDEE-0666-0099-2281-F44493B7EB33}"/>
              </a:ext>
            </a:extLst>
          </p:cNvPr>
          <p:cNvSpPr txBox="1"/>
          <p:nvPr/>
        </p:nvSpPr>
        <p:spPr>
          <a:xfrm>
            <a:off x="11316" y="4185884"/>
            <a:ext cx="8680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fringing capacitances will be different at the opposite edges of this gate.</a:t>
            </a:r>
            <a:endParaRPr lang="en-US" sz="1800" dirty="0"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9FDF7-880D-FEB2-6A19-CD2778993A3C}"/>
              </a:ext>
            </a:extLst>
          </p:cNvPr>
          <p:cNvSpPr txBox="1"/>
          <p:nvPr/>
        </p:nvSpPr>
        <p:spPr>
          <a:xfrm>
            <a:off x="4380055" y="3374317"/>
            <a:ext cx="1252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</a:t>
            </a:r>
            <a:r>
              <a:rPr lang="en-IN" sz="1800" b="1" i="0" u="none" strike="noStrike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= </a:t>
            </a:r>
            <a:r>
              <a:rPr lang="el-GR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αεε</a:t>
            </a:r>
            <a:r>
              <a:rPr lang="el-GR" sz="1800" b="1" i="0" u="none" strike="noStrike" baseline="-25000" dirty="0">
                <a:solidFill>
                  <a:srgbClr val="836967"/>
                </a:solidFill>
                <a:effectLst/>
                <a:latin typeface="Times New Roman" panose="02020603050405020304" pitchFamily="18" charset="0"/>
              </a:rPr>
              <a:t>0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</a:t>
            </a:r>
            <a:endParaRPr lang="en-IN" sz="1800" dirty="0">
              <a:effectLst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425C75-B632-1317-9434-3CA77DC77AE0}"/>
              </a:ext>
            </a:extLst>
          </p:cNvPr>
          <p:cNvSpPr txBox="1"/>
          <p:nvPr/>
        </p:nvSpPr>
        <p:spPr>
          <a:xfrm>
            <a:off x="118613" y="4623608"/>
            <a:ext cx="4602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Asymmetric Factor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=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γ = C</a:t>
            </a:r>
            <a:r>
              <a:rPr lang="en-US" sz="1800" b="1" i="0" u="none" strike="noStrike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b2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/ C</a:t>
            </a:r>
            <a:r>
              <a:rPr lang="en-US" sz="1800" b="1" i="0" u="none" strike="noStrike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b1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&gt; 1</a:t>
            </a:r>
            <a:endParaRPr lang="en-US" sz="1800" dirty="0">
              <a:effectLst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6E4E7F-CCAB-088B-2BC2-79D045DE8F4D}"/>
              </a:ext>
            </a:extLst>
          </p:cNvPr>
          <p:cNvSpPr txBox="1"/>
          <p:nvPr/>
        </p:nvSpPr>
        <p:spPr>
          <a:xfrm>
            <a:off x="7094682" y="4185884"/>
            <a:ext cx="1596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(C</a:t>
            </a:r>
            <a:r>
              <a:rPr lang="en-IN" sz="1800" b="1" i="0" u="none" strike="noStrike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b2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≠ C</a:t>
            </a:r>
            <a:r>
              <a:rPr lang="en-IN" sz="1800" b="1" i="0" u="none" strike="noStrike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b1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</a:t>
            </a:r>
            <a:endParaRPr lang="en-IN" sz="1800" dirty="0">
              <a:effectLst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D2DB0B-FDA5-8DE4-01D6-B852DDB6601B}"/>
              </a:ext>
            </a:extLst>
          </p:cNvPr>
          <p:cNvSpPr txBox="1"/>
          <p:nvPr/>
        </p:nvSpPr>
        <p:spPr>
          <a:xfrm>
            <a:off x="4270075" y="1175857"/>
            <a:ext cx="46021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Equivalent electric circuit diagram of the gate array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9577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/>
      <p:bldP spid="8" grpId="0"/>
      <p:bldP spid="10" grpId="0"/>
      <p:bldP spid="14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547D45-6660-19B2-DE43-36770B383003}"/>
              </a:ext>
            </a:extLst>
          </p:cNvPr>
          <p:cNvSpPr txBox="1"/>
          <p:nvPr/>
        </p:nvSpPr>
        <p:spPr>
          <a:xfrm>
            <a:off x="-1" y="665837"/>
            <a:ext cx="60126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2000" b="1" i="0" u="none" strike="noStrike" dirty="0">
                <a:solidFill>
                  <a:srgbClr val="005BBB"/>
                </a:solidFill>
                <a:effectLst/>
                <a:latin typeface="Arial" panose="020B0604020202020204" pitchFamily="34" charset="0"/>
              </a:rPr>
              <a:t>Theoretical Model  </a:t>
            </a:r>
            <a:endParaRPr lang="en-IN" sz="2000" dirty="0">
              <a:effectLst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15AD42A5-CA5A-16D6-A278-3C573C426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4" y="2501472"/>
            <a:ext cx="4692330" cy="167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0DC66D-4816-E066-D3EE-79AFC86EB74F}"/>
              </a:ext>
            </a:extLst>
          </p:cNvPr>
          <p:cNvSpPr txBox="1"/>
          <p:nvPr/>
        </p:nvSpPr>
        <p:spPr>
          <a:xfrm>
            <a:off x="5537029" y="2441449"/>
            <a:ext cx="31562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l-G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α = 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Geometric factor </a:t>
            </a:r>
            <a:endParaRPr lang="en-IN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l-G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β = 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Ratio of e</a:t>
            </a:r>
            <a:r>
              <a:rPr lang="en-IN" sz="18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density (n</a:t>
            </a:r>
            <a:r>
              <a:rPr lang="en-IN" sz="1800" b="0" i="0" u="none" strike="noStrike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01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/n</a:t>
            </a:r>
            <a:r>
              <a:rPr lang="en-IN" sz="1800" b="0" i="0" u="none" strike="noStrike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02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</a:t>
            </a:r>
            <a:endParaRPr lang="en-IN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l-G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γ = 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Asymmetric factor </a:t>
            </a:r>
            <a:endParaRPr lang="en-IN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 = Mach number = v</a:t>
            </a:r>
            <a:r>
              <a:rPr lang="en-IN" sz="1800" b="0" i="0" u="none" strike="noStrike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0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/</a:t>
            </a:r>
            <a:r>
              <a:rPr lang="en-IN" sz="1800" dirty="0">
                <a:latin typeface="Times New Roman" panose="02020603050405020304" pitchFamily="18" charset="0"/>
              </a:rPr>
              <a:t>v</a:t>
            </a:r>
            <a:r>
              <a:rPr lang="en-IN" sz="1800" b="0" i="0" u="none" strike="noStrike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</a:t>
            </a:r>
            <a:endParaRPr lang="en-IN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l-G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ω = 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Plasma frequency </a:t>
            </a:r>
            <a:endParaRPr lang="en-IN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7984B6-4AAD-DFE8-77BA-56EAE9D60164}"/>
                  </a:ext>
                </a:extLst>
              </p:cNvPr>
              <p:cNvSpPr txBox="1"/>
              <p:nvPr/>
            </p:nvSpPr>
            <p:spPr>
              <a:xfrm>
                <a:off x="392289" y="1798709"/>
                <a:ext cx="4605556" cy="6427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IN" sz="24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IN" sz="2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𝜕</m:t>
                        </m:r>
                        <m:d>
                          <m:dPr>
                            <m:ctrlPr>
                              <a:rPr lang="en-IN" sz="24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𝑛𝑣</m:t>
                            </m:r>
                          </m:e>
                        </m:d>
                      </m:num>
                      <m:den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=0 ,  </m:t>
                    </m:r>
                    <m:f>
                      <m:fPr>
                        <m:ctrlPr>
                          <a:rPr lang="en-IN" sz="2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𝑣</m:t>
                    </m:r>
                    <m:f>
                      <m:fPr>
                        <m:ctrlPr>
                          <a:rPr lang="en-IN" sz="2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IN" sz="2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𝑒</m:t>
                        </m:r>
                      </m:num>
                      <m:den>
                        <m:sSup>
                          <m:sSupPr>
                            <m:ctrlPr>
                              <a:rPr lang="en-IN" sz="24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en-IN" sz="2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𝜕𝜑</m:t>
                        </m:r>
                      </m:num>
                      <m:den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400" dirty="0"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.</a:t>
                </a:r>
                <a:endParaRPr lang="en-IN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7984B6-4AAD-DFE8-77BA-56EAE9D60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89" y="1798709"/>
                <a:ext cx="4605556" cy="642740"/>
              </a:xfrm>
              <a:prstGeom prst="rect">
                <a:avLst/>
              </a:prstGeom>
              <a:blipFill>
                <a:blip r:embed="rId4"/>
                <a:stretch>
                  <a:fillRect r="-1058" b="-754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C809796D-B97A-18D7-3807-4353052C44F0}"/>
              </a:ext>
            </a:extLst>
          </p:cNvPr>
          <p:cNvSpPr txBox="1"/>
          <p:nvPr/>
        </p:nvSpPr>
        <p:spPr>
          <a:xfrm>
            <a:off x="308400" y="1157681"/>
            <a:ext cx="883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/>
              <a:t>Hydrodynamic equations based on Dyakonov and Shur shallow water analogy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55F7FA5-891F-5D66-A143-DB4EEF1033C5}"/>
                  </a:ext>
                </a:extLst>
              </p:cNvPr>
              <p:cNvSpPr txBox="1"/>
              <p:nvPr/>
            </p:nvSpPr>
            <p:spPr>
              <a:xfrm>
                <a:off x="5406382" y="1693797"/>
                <a:ext cx="341754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electron-fluid density (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) and</a:t>
                </a:r>
              </a:p>
              <a:p>
                <a:r>
                  <a:rPr lang="en-US" sz="1800" dirty="0"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velocity (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)</a:t>
                </a:r>
                <a:endParaRPr lang="en-IN" sz="1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55F7FA5-891F-5D66-A143-DB4EEF103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6382" y="1693797"/>
                <a:ext cx="3417548" cy="646331"/>
              </a:xfrm>
              <a:prstGeom prst="rect">
                <a:avLst/>
              </a:prstGeom>
              <a:blipFill>
                <a:blip r:embed="rId5"/>
                <a:stretch>
                  <a:fillRect l="-1607" t="-5660" r="-714" b="-1415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D0D7-DBBD-0D90-3A56-BFC551A41420}"/>
                  </a:ext>
                </a:extLst>
              </p:cNvPr>
              <p:cNvSpPr txBox="1"/>
              <p:nvPr/>
            </p:nvSpPr>
            <p:spPr>
              <a:xfrm>
                <a:off x="265614" y="4525037"/>
                <a:ext cx="460299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𝝎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IN" sz="2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𝝎</m:t>
                        </m:r>
                      </m:e>
                      <m:sup>
                        <m:r>
                          <a:rPr lang="en-US" sz="2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𝒊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𝝎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′′</m:t>
                    </m:r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</a:t>
                </a:r>
                <a:endParaRPr lang="en-IN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D0D7-DBBD-0D90-3A56-BFC551A41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614" y="4525037"/>
                <a:ext cx="4602996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9E531D5-0DFA-10F3-4A7D-DF51B65578F7}"/>
                  </a:ext>
                </a:extLst>
              </p:cNvPr>
              <p:cNvSpPr txBox="1"/>
              <p:nvPr/>
            </p:nvSpPr>
            <p:spPr>
              <a:xfrm>
                <a:off x="265615" y="4263427"/>
                <a:ext cx="550750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We solve this dispersion equation for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𝝎</m:t>
                    </m:r>
                    <m:r>
                      <a:rPr lang="en-US" sz="1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IN" sz="1600" dirty="0">
                    <a:solidFill>
                      <a:srgbClr val="FF0000"/>
                    </a:solidFill>
                  </a:rPr>
                  <a:t>as a function of k.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9E531D5-0DFA-10F3-4A7D-DF51B65578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615" y="4263427"/>
                <a:ext cx="5507504" cy="338554"/>
              </a:xfrm>
              <a:prstGeom prst="rect">
                <a:avLst/>
              </a:prstGeom>
              <a:blipFill>
                <a:blip r:embed="rId7"/>
                <a:stretch>
                  <a:fillRect l="-664" t="-5357" b="-2142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791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2" grpId="0"/>
      <p:bldP spid="10" grpId="0"/>
      <p:bldP spid="14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UB Brand Colors">
      <a:dk1>
        <a:srgbClr val="666666"/>
      </a:dk1>
      <a:lt1>
        <a:srgbClr val="FFFFFF"/>
      </a:lt1>
      <a:dk2>
        <a:srgbClr val="005BBB"/>
      </a:dk2>
      <a:lt2>
        <a:srgbClr val="FFFFFF"/>
      </a:lt2>
      <a:accent1>
        <a:srgbClr val="005BBB"/>
      </a:accent1>
      <a:accent2>
        <a:srgbClr val="41B6E6"/>
      </a:accent2>
      <a:accent3>
        <a:srgbClr val="E56D54"/>
      </a:accent3>
      <a:accent4>
        <a:srgbClr val="666666"/>
      </a:accent4>
      <a:accent5>
        <a:srgbClr val="007681"/>
      </a:accent5>
      <a:accent6>
        <a:srgbClr val="003E51"/>
      </a:accent6>
      <a:hlink>
        <a:srgbClr val="005BBB"/>
      </a:hlink>
      <a:folHlink>
        <a:srgbClr val="D86A4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13203</TotalTime>
  <Words>2143</Words>
  <Application>Microsoft Office PowerPoint</Application>
  <PresentationFormat>On-screen Show (16:9)</PresentationFormat>
  <Paragraphs>463</Paragraphs>
  <Slides>49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Cambria Math</vt:lpstr>
      <vt:lpstr>NTR</vt:lpstr>
      <vt:lpstr>Times New Roman</vt:lpstr>
      <vt:lpstr>Simple Light</vt:lpstr>
      <vt:lpstr>Office Theme</vt:lpstr>
      <vt:lpstr>Plasmonic Transistors For Terahertz-band Communication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Plasmonic Transistors For Terahertz-band Communication</dc:title>
  <dc:creator>Susan Zuk</dc:creator>
  <cp:lastModifiedBy>Susan Zuk</cp:lastModifiedBy>
  <cp:revision>111</cp:revision>
  <dcterms:modified xsi:type="dcterms:W3CDTF">2023-11-13T21:25:41Z</dcterms:modified>
</cp:coreProperties>
</file>