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1" r:id="rId3"/>
  </p:sldMasterIdLst>
  <p:notesMasterIdLst>
    <p:notesMasterId r:id="rId25"/>
  </p:notesMasterIdLst>
  <p:sldIdLst>
    <p:sldId id="1368" r:id="rId4"/>
    <p:sldId id="20740" r:id="rId5"/>
    <p:sldId id="1419" r:id="rId6"/>
    <p:sldId id="1414" r:id="rId7"/>
    <p:sldId id="1428" r:id="rId8"/>
    <p:sldId id="1427" r:id="rId9"/>
    <p:sldId id="1422" r:id="rId10"/>
    <p:sldId id="1420" r:id="rId11"/>
    <p:sldId id="5940" r:id="rId12"/>
    <p:sldId id="5941" r:id="rId13"/>
    <p:sldId id="5942" r:id="rId14"/>
    <p:sldId id="5943" r:id="rId15"/>
    <p:sldId id="5944" r:id="rId16"/>
    <p:sldId id="5946" r:id="rId17"/>
    <p:sldId id="5951" r:id="rId18"/>
    <p:sldId id="5947" r:id="rId19"/>
    <p:sldId id="5948" r:id="rId20"/>
    <p:sldId id="5945" r:id="rId21"/>
    <p:sldId id="5950" r:id="rId22"/>
    <p:sldId id="2116" r:id="rId23"/>
    <p:sldId id="210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BFFE"/>
    <a:srgbClr val="9FB86A"/>
    <a:srgbClr val="404040"/>
    <a:srgbClr val="688727"/>
    <a:srgbClr val="2386CD"/>
    <a:srgbClr val="6894C3"/>
    <a:srgbClr val="D1D1FF"/>
    <a:srgbClr val="057ACD"/>
    <a:srgbClr val="009AFF"/>
    <a:srgbClr val="009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58009E-2AD5-4488-8D8A-4BFA9716E4BC}" v="16" dt="2024-05-09T17:41:41.5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스타일 없음, 표 눈금">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스타일 없음, 눈금 없음">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73" autoAdjust="0"/>
    <p:restoredTop sz="95056" autoAdjust="0"/>
  </p:normalViewPr>
  <p:slideViewPr>
    <p:cSldViewPr snapToGrid="0">
      <p:cViewPr varScale="1">
        <p:scale>
          <a:sx n="80" d="100"/>
          <a:sy n="80" d="100"/>
        </p:scale>
        <p:origin x="946" y="67"/>
      </p:cViewPr>
      <p:guideLst/>
    </p:cSldViewPr>
  </p:slideViewPr>
  <p:outlineViewPr>
    <p:cViewPr>
      <p:scale>
        <a:sx n="33" d="100"/>
        <a:sy n="33" d="100"/>
      </p:scale>
      <p:origin x="-64" y="0"/>
    </p:cViewPr>
  </p:outlineViewPr>
  <p:notesTextViewPr>
    <p:cViewPr>
      <p:scale>
        <a:sx n="98" d="100"/>
        <a:sy n="98"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 Id="rId3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4CD9A7-9425-4B41-AB81-B948BE49D0A8}" type="doc">
      <dgm:prSet loTypeId="urn:microsoft.com/office/officeart/2011/layout/CircleProcess" loCatId="process" qsTypeId="urn:microsoft.com/office/officeart/2005/8/quickstyle/simple1" qsCatId="simple" csTypeId="urn:microsoft.com/office/officeart/2005/8/colors/accent6_3" csCatId="accent6" phldr="1"/>
      <dgm:spPr/>
      <dgm:t>
        <a:bodyPr/>
        <a:lstStyle/>
        <a:p>
          <a:endParaRPr lang="en-US"/>
        </a:p>
      </dgm:t>
    </dgm:pt>
    <dgm:pt modelId="{EED39234-BC96-42FB-A9DE-23DCFF1AB565}">
      <dgm:prSet phldrT="[Text]"/>
      <dgm:spPr/>
      <dgm:t>
        <a:bodyPr/>
        <a:lstStyle/>
        <a:p>
          <a:r>
            <a:rPr lang="en-US" dirty="0"/>
            <a:t>System Overview &amp; </a:t>
          </a:r>
          <a:r>
            <a:rPr lang="en-US" altLang="zh-CN" dirty="0"/>
            <a:t>Synthesis Procedure</a:t>
          </a:r>
          <a:endParaRPr lang="en-US" dirty="0"/>
        </a:p>
      </dgm:t>
    </dgm:pt>
    <dgm:pt modelId="{6A8FD4DA-6813-43A3-8112-9DA5DFBD7B81}" type="parTrans" cxnId="{0DADD3F1-EB34-4A9F-97C3-A79925B4F546}">
      <dgm:prSet/>
      <dgm:spPr/>
      <dgm:t>
        <a:bodyPr/>
        <a:lstStyle/>
        <a:p>
          <a:endParaRPr lang="en-US"/>
        </a:p>
      </dgm:t>
    </dgm:pt>
    <dgm:pt modelId="{86C092E3-AA76-458F-94FC-97916CFFF944}" type="sibTrans" cxnId="{0DADD3F1-EB34-4A9F-97C3-A79925B4F546}">
      <dgm:prSet/>
      <dgm:spPr/>
      <dgm:t>
        <a:bodyPr/>
        <a:lstStyle/>
        <a:p>
          <a:endParaRPr lang="en-US"/>
        </a:p>
      </dgm:t>
    </dgm:pt>
    <dgm:pt modelId="{81C1CF5F-0D9C-487F-A21D-5AD3781224DE}">
      <dgm:prSet phldrT="[Text]"/>
      <dgm:spPr/>
      <dgm:t>
        <a:bodyPr/>
        <a:lstStyle/>
        <a:p>
          <a:r>
            <a:rPr lang="en-US" dirty="0"/>
            <a:t>Material Qualification &amp; Characterization</a:t>
          </a:r>
        </a:p>
      </dgm:t>
    </dgm:pt>
    <dgm:pt modelId="{84F89D03-C563-4B7E-8459-CD96488FCC2B}" type="parTrans" cxnId="{C9A7AE5D-690E-4C8F-B845-3D4964C2D18C}">
      <dgm:prSet/>
      <dgm:spPr/>
      <dgm:t>
        <a:bodyPr/>
        <a:lstStyle/>
        <a:p>
          <a:endParaRPr lang="en-US"/>
        </a:p>
      </dgm:t>
    </dgm:pt>
    <dgm:pt modelId="{4A9CC73E-0A74-48AE-821D-31E8D4AFADC7}" type="sibTrans" cxnId="{C9A7AE5D-690E-4C8F-B845-3D4964C2D18C}">
      <dgm:prSet/>
      <dgm:spPr/>
      <dgm:t>
        <a:bodyPr/>
        <a:lstStyle/>
        <a:p>
          <a:endParaRPr lang="en-US"/>
        </a:p>
      </dgm:t>
    </dgm:pt>
    <dgm:pt modelId="{4A03BE97-2FAC-4D85-86EF-525ADA0ACA1E}">
      <dgm:prSet phldrT="[Text]"/>
      <dgm:spPr/>
      <dgm:t>
        <a:bodyPr/>
        <a:lstStyle/>
        <a:p>
          <a:r>
            <a:rPr lang="en-US" dirty="0"/>
            <a:t>Cycling Data</a:t>
          </a:r>
        </a:p>
      </dgm:t>
    </dgm:pt>
    <dgm:pt modelId="{F60048AC-CA4C-490E-A36C-A9672354B438}" type="parTrans" cxnId="{C0BC5A7C-938E-4F21-9273-2DEC7CC60D6E}">
      <dgm:prSet/>
      <dgm:spPr/>
      <dgm:t>
        <a:bodyPr/>
        <a:lstStyle/>
        <a:p>
          <a:endParaRPr lang="en-US"/>
        </a:p>
      </dgm:t>
    </dgm:pt>
    <dgm:pt modelId="{B98A67D8-2258-4580-B7CD-3C4C913D0BAE}" type="sibTrans" cxnId="{C0BC5A7C-938E-4F21-9273-2DEC7CC60D6E}">
      <dgm:prSet/>
      <dgm:spPr/>
      <dgm:t>
        <a:bodyPr/>
        <a:lstStyle/>
        <a:p>
          <a:endParaRPr lang="en-US"/>
        </a:p>
      </dgm:t>
    </dgm:pt>
    <dgm:pt modelId="{A49AFE2A-88D0-434D-95AD-5FD7F57BE48E}" type="pres">
      <dgm:prSet presAssocID="{134CD9A7-9425-4B41-AB81-B948BE49D0A8}" presName="Name0" presStyleCnt="0">
        <dgm:presLayoutVars>
          <dgm:chMax val="11"/>
          <dgm:chPref val="11"/>
          <dgm:dir/>
          <dgm:resizeHandles/>
        </dgm:presLayoutVars>
      </dgm:prSet>
      <dgm:spPr/>
    </dgm:pt>
    <dgm:pt modelId="{74CA2B9A-DF78-42BB-8C45-43338AF77366}" type="pres">
      <dgm:prSet presAssocID="{4A03BE97-2FAC-4D85-86EF-525ADA0ACA1E}" presName="Accent3" presStyleCnt="0"/>
      <dgm:spPr/>
    </dgm:pt>
    <dgm:pt modelId="{E375CB5D-C518-40CC-8535-3F885CBA8F8B}" type="pres">
      <dgm:prSet presAssocID="{4A03BE97-2FAC-4D85-86EF-525ADA0ACA1E}" presName="Accent" presStyleLbl="node1" presStyleIdx="0" presStyleCnt="3"/>
      <dgm:spPr/>
    </dgm:pt>
    <dgm:pt modelId="{BBD75F4F-9A7E-48EF-AB55-4F9054141106}" type="pres">
      <dgm:prSet presAssocID="{4A03BE97-2FAC-4D85-86EF-525ADA0ACA1E}" presName="ParentBackground3" presStyleCnt="0"/>
      <dgm:spPr/>
    </dgm:pt>
    <dgm:pt modelId="{8A49D9E0-4CE8-454F-B8F0-0C4E761BAF6E}" type="pres">
      <dgm:prSet presAssocID="{4A03BE97-2FAC-4D85-86EF-525ADA0ACA1E}" presName="ParentBackground" presStyleLbl="fgAcc1" presStyleIdx="0" presStyleCnt="3"/>
      <dgm:spPr/>
    </dgm:pt>
    <dgm:pt modelId="{564ECEFD-36F7-43CD-B2D4-B6747BCC25E7}" type="pres">
      <dgm:prSet presAssocID="{4A03BE97-2FAC-4D85-86EF-525ADA0ACA1E}" presName="Parent3" presStyleLbl="revTx" presStyleIdx="0" presStyleCnt="0">
        <dgm:presLayoutVars>
          <dgm:chMax val="1"/>
          <dgm:chPref val="1"/>
          <dgm:bulletEnabled val="1"/>
        </dgm:presLayoutVars>
      </dgm:prSet>
      <dgm:spPr/>
    </dgm:pt>
    <dgm:pt modelId="{9565E79B-06E9-4D7A-9091-6BF1B8E2330C}" type="pres">
      <dgm:prSet presAssocID="{81C1CF5F-0D9C-487F-A21D-5AD3781224DE}" presName="Accent2" presStyleCnt="0"/>
      <dgm:spPr/>
    </dgm:pt>
    <dgm:pt modelId="{1C41DF2A-DAC4-457D-AB77-727A84552CF9}" type="pres">
      <dgm:prSet presAssocID="{81C1CF5F-0D9C-487F-A21D-5AD3781224DE}" presName="Accent" presStyleLbl="node1" presStyleIdx="1" presStyleCnt="3"/>
      <dgm:spPr/>
    </dgm:pt>
    <dgm:pt modelId="{170EFF14-3449-4844-89EE-EE83AB8D57C9}" type="pres">
      <dgm:prSet presAssocID="{81C1CF5F-0D9C-487F-A21D-5AD3781224DE}" presName="ParentBackground2" presStyleCnt="0"/>
      <dgm:spPr/>
    </dgm:pt>
    <dgm:pt modelId="{D426CFE7-F889-40F5-BA8D-F2D48447E7EA}" type="pres">
      <dgm:prSet presAssocID="{81C1CF5F-0D9C-487F-A21D-5AD3781224DE}" presName="ParentBackground" presStyleLbl="fgAcc1" presStyleIdx="1" presStyleCnt="3"/>
      <dgm:spPr/>
    </dgm:pt>
    <dgm:pt modelId="{683622B4-C730-4324-8E90-2514CB8F0953}" type="pres">
      <dgm:prSet presAssocID="{81C1CF5F-0D9C-487F-A21D-5AD3781224DE}" presName="Parent2" presStyleLbl="revTx" presStyleIdx="0" presStyleCnt="0">
        <dgm:presLayoutVars>
          <dgm:chMax val="1"/>
          <dgm:chPref val="1"/>
          <dgm:bulletEnabled val="1"/>
        </dgm:presLayoutVars>
      </dgm:prSet>
      <dgm:spPr/>
    </dgm:pt>
    <dgm:pt modelId="{9CF04DA1-50DF-4AED-B642-00235D0C5889}" type="pres">
      <dgm:prSet presAssocID="{EED39234-BC96-42FB-A9DE-23DCFF1AB565}" presName="Accent1" presStyleCnt="0"/>
      <dgm:spPr/>
    </dgm:pt>
    <dgm:pt modelId="{F408A91F-A36B-47F2-A952-3ABA30F040D4}" type="pres">
      <dgm:prSet presAssocID="{EED39234-BC96-42FB-A9DE-23DCFF1AB565}" presName="Accent" presStyleLbl="node1" presStyleIdx="2" presStyleCnt="3"/>
      <dgm:spPr/>
    </dgm:pt>
    <dgm:pt modelId="{7ACBD2CD-BAC3-40A4-94C1-07872DDFDA46}" type="pres">
      <dgm:prSet presAssocID="{EED39234-BC96-42FB-A9DE-23DCFF1AB565}" presName="ParentBackground1" presStyleCnt="0"/>
      <dgm:spPr/>
    </dgm:pt>
    <dgm:pt modelId="{5C6C10C5-B41E-4421-BE41-657DCD7717AF}" type="pres">
      <dgm:prSet presAssocID="{EED39234-BC96-42FB-A9DE-23DCFF1AB565}" presName="ParentBackground" presStyleLbl="fgAcc1" presStyleIdx="2" presStyleCnt="3"/>
      <dgm:spPr/>
    </dgm:pt>
    <dgm:pt modelId="{A6E752CC-6F88-4D2B-997A-C5E7126BA47A}" type="pres">
      <dgm:prSet presAssocID="{EED39234-BC96-42FB-A9DE-23DCFF1AB565}" presName="Parent1" presStyleLbl="revTx" presStyleIdx="0" presStyleCnt="0">
        <dgm:presLayoutVars>
          <dgm:chMax val="1"/>
          <dgm:chPref val="1"/>
          <dgm:bulletEnabled val="1"/>
        </dgm:presLayoutVars>
      </dgm:prSet>
      <dgm:spPr/>
    </dgm:pt>
  </dgm:ptLst>
  <dgm:cxnLst>
    <dgm:cxn modelId="{DA84A807-88D5-4459-B624-0B8B29A6C415}" type="presOf" srcId="{4A03BE97-2FAC-4D85-86EF-525ADA0ACA1E}" destId="{564ECEFD-36F7-43CD-B2D4-B6747BCC25E7}" srcOrd="1" destOrd="0" presId="urn:microsoft.com/office/officeart/2011/layout/CircleProcess"/>
    <dgm:cxn modelId="{1DA72C0A-4468-4E99-A067-03A153DDDA59}" type="presOf" srcId="{134CD9A7-9425-4B41-AB81-B948BE49D0A8}" destId="{A49AFE2A-88D0-434D-95AD-5FD7F57BE48E}" srcOrd="0" destOrd="0" presId="urn:microsoft.com/office/officeart/2011/layout/CircleProcess"/>
    <dgm:cxn modelId="{3CE1D029-1014-4769-9F33-369D229506CB}" type="presOf" srcId="{81C1CF5F-0D9C-487F-A21D-5AD3781224DE}" destId="{683622B4-C730-4324-8E90-2514CB8F0953}" srcOrd="1" destOrd="0" presId="urn:microsoft.com/office/officeart/2011/layout/CircleProcess"/>
    <dgm:cxn modelId="{208E673D-0B1D-450F-8DA9-9E2DD1AF633B}" type="presOf" srcId="{EED39234-BC96-42FB-A9DE-23DCFF1AB565}" destId="{5C6C10C5-B41E-4421-BE41-657DCD7717AF}" srcOrd="0" destOrd="0" presId="urn:microsoft.com/office/officeart/2011/layout/CircleProcess"/>
    <dgm:cxn modelId="{C9A7AE5D-690E-4C8F-B845-3D4964C2D18C}" srcId="{134CD9A7-9425-4B41-AB81-B948BE49D0A8}" destId="{81C1CF5F-0D9C-487F-A21D-5AD3781224DE}" srcOrd="1" destOrd="0" parTransId="{84F89D03-C563-4B7E-8459-CD96488FCC2B}" sibTransId="{4A9CC73E-0A74-48AE-821D-31E8D4AFADC7}"/>
    <dgm:cxn modelId="{C0BC5A7C-938E-4F21-9273-2DEC7CC60D6E}" srcId="{134CD9A7-9425-4B41-AB81-B948BE49D0A8}" destId="{4A03BE97-2FAC-4D85-86EF-525ADA0ACA1E}" srcOrd="2" destOrd="0" parTransId="{F60048AC-CA4C-490E-A36C-A9672354B438}" sibTransId="{B98A67D8-2258-4580-B7CD-3C4C913D0BAE}"/>
    <dgm:cxn modelId="{F846DB97-9618-444D-BAB8-17FB231B0855}" type="presOf" srcId="{81C1CF5F-0D9C-487F-A21D-5AD3781224DE}" destId="{D426CFE7-F889-40F5-BA8D-F2D48447E7EA}" srcOrd="0" destOrd="0" presId="urn:microsoft.com/office/officeart/2011/layout/CircleProcess"/>
    <dgm:cxn modelId="{F036F5B9-D421-4074-935A-CF9439D36370}" type="presOf" srcId="{4A03BE97-2FAC-4D85-86EF-525ADA0ACA1E}" destId="{8A49D9E0-4CE8-454F-B8F0-0C4E761BAF6E}" srcOrd="0" destOrd="0" presId="urn:microsoft.com/office/officeart/2011/layout/CircleProcess"/>
    <dgm:cxn modelId="{6DCAADD0-A70E-42A8-B434-07E9B6869CE0}" type="presOf" srcId="{EED39234-BC96-42FB-A9DE-23DCFF1AB565}" destId="{A6E752CC-6F88-4D2B-997A-C5E7126BA47A}" srcOrd="1" destOrd="0" presId="urn:microsoft.com/office/officeart/2011/layout/CircleProcess"/>
    <dgm:cxn modelId="{0DADD3F1-EB34-4A9F-97C3-A79925B4F546}" srcId="{134CD9A7-9425-4B41-AB81-B948BE49D0A8}" destId="{EED39234-BC96-42FB-A9DE-23DCFF1AB565}" srcOrd="0" destOrd="0" parTransId="{6A8FD4DA-6813-43A3-8112-9DA5DFBD7B81}" sibTransId="{86C092E3-AA76-458F-94FC-97916CFFF944}"/>
    <dgm:cxn modelId="{321AB9F9-C6EB-4299-B438-4396A214D35D}" type="presParOf" srcId="{A49AFE2A-88D0-434D-95AD-5FD7F57BE48E}" destId="{74CA2B9A-DF78-42BB-8C45-43338AF77366}" srcOrd="0" destOrd="0" presId="urn:microsoft.com/office/officeart/2011/layout/CircleProcess"/>
    <dgm:cxn modelId="{2EADCFCD-3F05-4394-9332-25D5D6E8844A}" type="presParOf" srcId="{74CA2B9A-DF78-42BB-8C45-43338AF77366}" destId="{E375CB5D-C518-40CC-8535-3F885CBA8F8B}" srcOrd="0" destOrd="0" presId="urn:microsoft.com/office/officeart/2011/layout/CircleProcess"/>
    <dgm:cxn modelId="{F6407B3F-076E-44B5-942E-F2D0849D26DA}" type="presParOf" srcId="{A49AFE2A-88D0-434D-95AD-5FD7F57BE48E}" destId="{BBD75F4F-9A7E-48EF-AB55-4F9054141106}" srcOrd="1" destOrd="0" presId="urn:microsoft.com/office/officeart/2011/layout/CircleProcess"/>
    <dgm:cxn modelId="{9DA5758E-2C38-43E3-A089-350B9E46832F}" type="presParOf" srcId="{BBD75F4F-9A7E-48EF-AB55-4F9054141106}" destId="{8A49D9E0-4CE8-454F-B8F0-0C4E761BAF6E}" srcOrd="0" destOrd="0" presId="urn:microsoft.com/office/officeart/2011/layout/CircleProcess"/>
    <dgm:cxn modelId="{8103E426-39D9-420C-A6B6-4EE04713B354}" type="presParOf" srcId="{A49AFE2A-88D0-434D-95AD-5FD7F57BE48E}" destId="{564ECEFD-36F7-43CD-B2D4-B6747BCC25E7}" srcOrd="2" destOrd="0" presId="urn:microsoft.com/office/officeart/2011/layout/CircleProcess"/>
    <dgm:cxn modelId="{020486BE-0A20-434F-A43D-D41C7BB11D9D}" type="presParOf" srcId="{A49AFE2A-88D0-434D-95AD-5FD7F57BE48E}" destId="{9565E79B-06E9-4D7A-9091-6BF1B8E2330C}" srcOrd="3" destOrd="0" presId="urn:microsoft.com/office/officeart/2011/layout/CircleProcess"/>
    <dgm:cxn modelId="{D923D9F3-BC14-4EAB-9EFA-4C0BE633E272}" type="presParOf" srcId="{9565E79B-06E9-4D7A-9091-6BF1B8E2330C}" destId="{1C41DF2A-DAC4-457D-AB77-727A84552CF9}" srcOrd="0" destOrd="0" presId="urn:microsoft.com/office/officeart/2011/layout/CircleProcess"/>
    <dgm:cxn modelId="{910757D8-A8FE-4777-A73E-35039D09DFA4}" type="presParOf" srcId="{A49AFE2A-88D0-434D-95AD-5FD7F57BE48E}" destId="{170EFF14-3449-4844-89EE-EE83AB8D57C9}" srcOrd="4" destOrd="0" presId="urn:microsoft.com/office/officeart/2011/layout/CircleProcess"/>
    <dgm:cxn modelId="{CD1289D6-1803-4E94-82BC-9980A5D2497F}" type="presParOf" srcId="{170EFF14-3449-4844-89EE-EE83AB8D57C9}" destId="{D426CFE7-F889-40F5-BA8D-F2D48447E7EA}" srcOrd="0" destOrd="0" presId="urn:microsoft.com/office/officeart/2011/layout/CircleProcess"/>
    <dgm:cxn modelId="{6203FA3E-FFB0-4C87-BB58-48E72DE0AD6A}" type="presParOf" srcId="{A49AFE2A-88D0-434D-95AD-5FD7F57BE48E}" destId="{683622B4-C730-4324-8E90-2514CB8F0953}" srcOrd="5" destOrd="0" presId="urn:microsoft.com/office/officeart/2011/layout/CircleProcess"/>
    <dgm:cxn modelId="{13619970-248E-4D47-ACCA-9F7DB4B86E84}" type="presParOf" srcId="{A49AFE2A-88D0-434D-95AD-5FD7F57BE48E}" destId="{9CF04DA1-50DF-4AED-B642-00235D0C5889}" srcOrd="6" destOrd="0" presId="urn:microsoft.com/office/officeart/2011/layout/CircleProcess"/>
    <dgm:cxn modelId="{D2DEF747-D884-455E-811A-3CEB9590835D}" type="presParOf" srcId="{9CF04DA1-50DF-4AED-B642-00235D0C5889}" destId="{F408A91F-A36B-47F2-A952-3ABA30F040D4}" srcOrd="0" destOrd="0" presId="urn:microsoft.com/office/officeart/2011/layout/CircleProcess"/>
    <dgm:cxn modelId="{C1339273-504F-4CCF-AFED-D4A4C4A469B2}" type="presParOf" srcId="{A49AFE2A-88D0-434D-95AD-5FD7F57BE48E}" destId="{7ACBD2CD-BAC3-40A4-94C1-07872DDFDA46}" srcOrd="7" destOrd="0" presId="urn:microsoft.com/office/officeart/2011/layout/CircleProcess"/>
    <dgm:cxn modelId="{760D67E8-26D5-4ADD-9178-AF201D7FFE64}" type="presParOf" srcId="{7ACBD2CD-BAC3-40A4-94C1-07872DDFDA46}" destId="{5C6C10C5-B41E-4421-BE41-657DCD7717AF}" srcOrd="0" destOrd="0" presId="urn:microsoft.com/office/officeart/2011/layout/CircleProcess"/>
    <dgm:cxn modelId="{D1CC3D99-EB69-4188-B1F7-B994FF93BD4A}" type="presParOf" srcId="{A49AFE2A-88D0-434D-95AD-5FD7F57BE48E}" destId="{A6E752CC-6F88-4D2B-997A-C5E7126BA47A}" srcOrd="8" destOrd="0" presId="urn:microsoft.com/office/officeart/2011/layout/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75CB5D-C518-40CC-8535-3F885CBA8F8B}">
      <dsp:nvSpPr>
        <dsp:cNvPr id="0" name=""/>
        <dsp:cNvSpPr/>
      </dsp:nvSpPr>
      <dsp:spPr>
        <a:xfrm>
          <a:off x="6433805" y="1498394"/>
          <a:ext cx="2806539" cy="2807058"/>
        </a:xfrm>
        <a:prstGeom prst="ellipse">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49D9E0-4CE8-454F-B8F0-0C4E761BAF6E}">
      <dsp:nvSpPr>
        <dsp:cNvPr id="0" name=""/>
        <dsp:cNvSpPr/>
      </dsp:nvSpPr>
      <dsp:spPr>
        <a:xfrm>
          <a:off x="6526991" y="1591979"/>
          <a:ext cx="2620167" cy="2619888"/>
        </a:xfrm>
        <a:prstGeom prst="ellipse">
          <a:avLst/>
        </a:prstGeom>
        <a:solidFill>
          <a:schemeClr val="lt1">
            <a:alpha val="90000"/>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Cycling Data</a:t>
          </a:r>
        </a:p>
      </dsp:txBody>
      <dsp:txXfrm>
        <a:off x="6901562" y="1966319"/>
        <a:ext cx="1871026" cy="1871208"/>
      </dsp:txXfrm>
    </dsp:sp>
    <dsp:sp modelId="{1C41DF2A-DAC4-457D-AB77-727A84552CF9}">
      <dsp:nvSpPr>
        <dsp:cNvPr id="0" name=""/>
        <dsp:cNvSpPr/>
      </dsp:nvSpPr>
      <dsp:spPr>
        <a:xfrm rot="2700000">
          <a:off x="3536546" y="1501787"/>
          <a:ext cx="2799779" cy="2799779"/>
        </a:xfrm>
        <a:prstGeom prst="teardrop">
          <a:avLst>
            <a:gd name="adj" fmla="val 100000"/>
          </a:avLst>
        </a:prstGeom>
        <a:solidFill>
          <a:schemeClr val="accent6">
            <a:shade val="80000"/>
            <a:hueOff val="-161717"/>
            <a:satOff val="5703"/>
            <a:lumOff val="118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26CFE7-F889-40F5-BA8D-F2D48447E7EA}">
      <dsp:nvSpPr>
        <dsp:cNvPr id="0" name=""/>
        <dsp:cNvSpPr/>
      </dsp:nvSpPr>
      <dsp:spPr>
        <a:xfrm>
          <a:off x="3626352" y="1591979"/>
          <a:ext cx="2620167" cy="2619888"/>
        </a:xfrm>
        <a:prstGeom prst="ellipse">
          <a:avLst/>
        </a:prstGeom>
        <a:solidFill>
          <a:schemeClr val="lt1">
            <a:alpha val="90000"/>
            <a:hueOff val="0"/>
            <a:satOff val="0"/>
            <a:lumOff val="0"/>
            <a:alphaOff val="0"/>
          </a:schemeClr>
        </a:solidFill>
        <a:ln w="12700" cap="flat" cmpd="sng" algn="ctr">
          <a:solidFill>
            <a:schemeClr val="accent6">
              <a:shade val="80000"/>
              <a:hueOff val="-161717"/>
              <a:satOff val="5703"/>
              <a:lumOff val="1184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Material Qualification &amp; Characterization</a:t>
          </a:r>
        </a:p>
      </dsp:txBody>
      <dsp:txXfrm>
        <a:off x="4000923" y="1966319"/>
        <a:ext cx="1871026" cy="1871208"/>
      </dsp:txXfrm>
    </dsp:sp>
    <dsp:sp modelId="{F408A91F-A36B-47F2-A952-3ABA30F040D4}">
      <dsp:nvSpPr>
        <dsp:cNvPr id="0" name=""/>
        <dsp:cNvSpPr/>
      </dsp:nvSpPr>
      <dsp:spPr>
        <a:xfrm rot="2700000">
          <a:off x="635907" y="1501787"/>
          <a:ext cx="2799779" cy="2799779"/>
        </a:xfrm>
        <a:prstGeom prst="teardrop">
          <a:avLst>
            <a:gd name="adj" fmla="val 100000"/>
          </a:avLst>
        </a:prstGeom>
        <a:solidFill>
          <a:schemeClr val="accent6">
            <a:shade val="80000"/>
            <a:hueOff val="-323433"/>
            <a:satOff val="11407"/>
            <a:lumOff val="236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6C10C5-B41E-4421-BE41-657DCD7717AF}">
      <dsp:nvSpPr>
        <dsp:cNvPr id="0" name=""/>
        <dsp:cNvSpPr/>
      </dsp:nvSpPr>
      <dsp:spPr>
        <a:xfrm>
          <a:off x="725713" y="1591979"/>
          <a:ext cx="2620167" cy="2619888"/>
        </a:xfrm>
        <a:prstGeom prst="ellipse">
          <a:avLst/>
        </a:prstGeom>
        <a:solidFill>
          <a:schemeClr val="lt1">
            <a:alpha val="90000"/>
            <a:hueOff val="0"/>
            <a:satOff val="0"/>
            <a:lumOff val="0"/>
            <a:alphaOff val="0"/>
          </a:schemeClr>
        </a:solidFill>
        <a:ln w="12700" cap="flat" cmpd="sng" algn="ctr">
          <a:solidFill>
            <a:schemeClr val="accent6">
              <a:shade val="80000"/>
              <a:hueOff val="-323433"/>
              <a:satOff val="11407"/>
              <a:lumOff val="2368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System Overview &amp; </a:t>
          </a:r>
          <a:r>
            <a:rPr lang="en-US" altLang="zh-CN" sz="1900" kern="1200" dirty="0"/>
            <a:t>Synthesis Procedure</a:t>
          </a:r>
          <a:endParaRPr lang="en-US" sz="1900" kern="1200" dirty="0"/>
        </a:p>
      </dsp:txBody>
      <dsp:txXfrm>
        <a:off x="1100284" y="1966319"/>
        <a:ext cx="1871026" cy="1871208"/>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35176A-1E95-448B-99A3-9627928FF805}" type="datetimeFigureOut">
              <a:rPr lang="en-US" smtClean="0"/>
              <a:t>5/9/2024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B3D75A-E169-4C34-A53A-D2231B4E2119}" type="slidenum">
              <a:rPr lang="en-US" smtClean="0"/>
              <a:t>‹#›</a:t>
            </a:fld>
            <a:endParaRPr lang="en-US"/>
          </a:p>
        </p:txBody>
      </p:sp>
    </p:spTree>
    <p:extLst>
      <p:ext uri="{BB962C8B-B14F-4D97-AF65-F5344CB8AC3E}">
        <p14:creationId xmlns:p14="http://schemas.microsoft.com/office/powerpoint/2010/main" val="177262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anl.gov/acces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latinLnBrk="1">
              <a:lnSpc>
                <a:spcPct val="107000"/>
              </a:lnSpc>
              <a:spcAft>
                <a:spcPts val="800"/>
              </a:spcAft>
            </a:pPr>
            <a:endParaRPr lang="en-US" sz="2400" dirty="0">
              <a:latin typeface="Aptos Black"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44B81E-165B-423C-9951-70FC922AC6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6033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A2401-F1B2-4E58-D5BF-A4A79407A3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760911-C0DD-9D1F-E3BC-20C536E5A7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A489B7-49A7-2790-6E2D-5DD69DCD5A47}"/>
              </a:ext>
            </a:extLst>
          </p:cNvPr>
          <p:cNvSpPr>
            <a:spLocks noGrp="1"/>
          </p:cNvSpPr>
          <p:nvPr>
            <p:ph type="body" idx="1"/>
          </p:nvPr>
        </p:nvSpPr>
        <p:spPr/>
        <p:txBody>
          <a:bodyPr/>
          <a:lstStyle/>
          <a:p>
            <a:pPr marL="0" marR="0" lvl="0" indent="0" algn="just" defTabSz="914400" rtl="0" eaLnBrk="1" fontAlgn="auto" latinLnBrk="1" hangingPunct="1">
              <a:lnSpc>
                <a:spcPct val="107000"/>
              </a:lnSpc>
              <a:spcBef>
                <a:spcPts val="0"/>
              </a:spcBef>
              <a:spcAft>
                <a:spcPts val="800"/>
              </a:spcAft>
              <a:buClrTx/>
              <a:buSzTx/>
              <a:buFontTx/>
              <a:buNone/>
              <a:tabLst/>
              <a:defRPr/>
            </a:pPr>
            <a:endParaRPr lang="ko-KR" altLang="ko-KR" sz="12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p:txBody>
      </p:sp>
      <p:sp>
        <p:nvSpPr>
          <p:cNvPr id="4" name="Slide Number Placeholder 3">
            <a:extLst>
              <a:ext uri="{FF2B5EF4-FFF2-40B4-BE49-F238E27FC236}">
                <a16:creationId xmlns:a16="http://schemas.microsoft.com/office/drawing/2014/main" id="{41ED18A0-6259-D352-66F2-AD2C6BB49365}"/>
              </a:ext>
            </a:extLst>
          </p:cNvPr>
          <p:cNvSpPr>
            <a:spLocks noGrp="1"/>
          </p:cNvSpPr>
          <p:nvPr>
            <p:ph type="sldNum" sz="quarter" idx="5"/>
          </p:nvPr>
        </p:nvSpPr>
        <p:spPr/>
        <p:txBody>
          <a:bodyPr/>
          <a:lstStyle/>
          <a:p>
            <a:fld id="{82B3D75A-E169-4C34-A53A-D2231B4E2119}" type="slidenum">
              <a:rPr lang="en-US" smtClean="0"/>
              <a:t>10</a:t>
            </a:fld>
            <a:endParaRPr lang="en-US"/>
          </a:p>
        </p:txBody>
      </p:sp>
    </p:spTree>
    <p:extLst>
      <p:ext uri="{BB962C8B-B14F-4D97-AF65-F5344CB8AC3E}">
        <p14:creationId xmlns:p14="http://schemas.microsoft.com/office/powerpoint/2010/main" val="1239019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A2401-F1B2-4E58-D5BF-A4A79407A3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760911-C0DD-9D1F-E3BC-20C536E5A7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A489B7-49A7-2790-6E2D-5DD69DCD5A47}"/>
              </a:ext>
            </a:extLst>
          </p:cNvPr>
          <p:cNvSpPr>
            <a:spLocks noGrp="1"/>
          </p:cNvSpPr>
          <p:nvPr>
            <p:ph type="body" idx="1"/>
          </p:nvPr>
        </p:nvSpPr>
        <p:spPr/>
        <p:txBody>
          <a:bodyPr/>
          <a:lstStyle/>
          <a:p>
            <a:pPr marL="0" marR="0" lvl="0" indent="0" algn="just" defTabSz="914400" rtl="0" eaLnBrk="1" fontAlgn="auto" latinLnBrk="1" hangingPunct="1">
              <a:lnSpc>
                <a:spcPct val="107000"/>
              </a:lnSpc>
              <a:spcBef>
                <a:spcPts val="0"/>
              </a:spcBef>
              <a:spcAft>
                <a:spcPts val="800"/>
              </a:spcAft>
              <a:buClrTx/>
              <a:buSzTx/>
              <a:buFontTx/>
              <a:buNone/>
              <a:tabLst/>
              <a:defRPr/>
            </a:pPr>
            <a:endParaRPr lang="ko-KR" altLang="ko-KR" sz="12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p:txBody>
      </p:sp>
      <p:sp>
        <p:nvSpPr>
          <p:cNvPr id="4" name="Slide Number Placeholder 3">
            <a:extLst>
              <a:ext uri="{FF2B5EF4-FFF2-40B4-BE49-F238E27FC236}">
                <a16:creationId xmlns:a16="http://schemas.microsoft.com/office/drawing/2014/main" id="{41ED18A0-6259-D352-66F2-AD2C6BB49365}"/>
              </a:ext>
            </a:extLst>
          </p:cNvPr>
          <p:cNvSpPr>
            <a:spLocks noGrp="1"/>
          </p:cNvSpPr>
          <p:nvPr>
            <p:ph type="sldNum" sz="quarter" idx="5"/>
          </p:nvPr>
        </p:nvSpPr>
        <p:spPr/>
        <p:txBody>
          <a:bodyPr/>
          <a:lstStyle/>
          <a:p>
            <a:fld id="{82B3D75A-E169-4C34-A53A-D2231B4E2119}" type="slidenum">
              <a:rPr lang="en-US" smtClean="0"/>
              <a:t>11</a:t>
            </a:fld>
            <a:endParaRPr lang="en-US"/>
          </a:p>
        </p:txBody>
      </p:sp>
    </p:spTree>
    <p:extLst>
      <p:ext uri="{BB962C8B-B14F-4D97-AF65-F5344CB8AC3E}">
        <p14:creationId xmlns:p14="http://schemas.microsoft.com/office/powerpoint/2010/main" val="1696801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A2401-F1B2-4E58-D5BF-A4A79407A3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760911-C0DD-9D1F-E3BC-20C536E5A7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A489B7-49A7-2790-6E2D-5DD69DCD5A47}"/>
              </a:ext>
            </a:extLst>
          </p:cNvPr>
          <p:cNvSpPr>
            <a:spLocks noGrp="1"/>
          </p:cNvSpPr>
          <p:nvPr>
            <p:ph type="body" idx="1"/>
          </p:nvPr>
        </p:nvSpPr>
        <p:spPr/>
        <p:txBody>
          <a:bodyPr/>
          <a:lstStyle/>
          <a:p>
            <a:pPr marL="0" marR="0" lvl="0" indent="0" algn="just" defTabSz="914400" rtl="0" eaLnBrk="1" fontAlgn="auto" latinLnBrk="1" hangingPunct="1">
              <a:lnSpc>
                <a:spcPct val="107000"/>
              </a:lnSpc>
              <a:spcBef>
                <a:spcPts val="0"/>
              </a:spcBef>
              <a:spcAft>
                <a:spcPts val="800"/>
              </a:spcAft>
              <a:buClrTx/>
              <a:buSzTx/>
              <a:buFontTx/>
              <a:buNone/>
              <a:tabLst/>
              <a:defRPr/>
            </a:pPr>
            <a:endParaRPr lang="ko-KR" altLang="ko-KR" sz="12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p:txBody>
      </p:sp>
      <p:sp>
        <p:nvSpPr>
          <p:cNvPr id="4" name="Slide Number Placeholder 3">
            <a:extLst>
              <a:ext uri="{FF2B5EF4-FFF2-40B4-BE49-F238E27FC236}">
                <a16:creationId xmlns:a16="http://schemas.microsoft.com/office/drawing/2014/main" id="{41ED18A0-6259-D352-66F2-AD2C6BB49365}"/>
              </a:ext>
            </a:extLst>
          </p:cNvPr>
          <p:cNvSpPr>
            <a:spLocks noGrp="1"/>
          </p:cNvSpPr>
          <p:nvPr>
            <p:ph type="sldNum" sz="quarter" idx="5"/>
          </p:nvPr>
        </p:nvSpPr>
        <p:spPr/>
        <p:txBody>
          <a:bodyPr/>
          <a:lstStyle/>
          <a:p>
            <a:fld id="{82B3D75A-E169-4C34-A53A-D2231B4E2119}" type="slidenum">
              <a:rPr lang="en-US" smtClean="0"/>
              <a:t>12</a:t>
            </a:fld>
            <a:endParaRPr lang="en-US"/>
          </a:p>
        </p:txBody>
      </p:sp>
    </p:spTree>
    <p:extLst>
      <p:ext uri="{BB962C8B-B14F-4D97-AF65-F5344CB8AC3E}">
        <p14:creationId xmlns:p14="http://schemas.microsoft.com/office/powerpoint/2010/main" val="2007739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A2401-F1B2-4E58-D5BF-A4A79407A3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760911-C0DD-9D1F-E3BC-20C536E5A7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A489B7-49A7-2790-6E2D-5DD69DCD5A47}"/>
              </a:ext>
            </a:extLst>
          </p:cNvPr>
          <p:cNvSpPr>
            <a:spLocks noGrp="1"/>
          </p:cNvSpPr>
          <p:nvPr>
            <p:ph type="body" idx="1"/>
          </p:nvPr>
        </p:nvSpPr>
        <p:spPr/>
        <p:txBody>
          <a:bodyPr/>
          <a:lstStyle/>
          <a:p>
            <a:pPr marL="0" marR="0" lvl="0" indent="0" algn="just" defTabSz="914400" rtl="0" eaLnBrk="1" fontAlgn="auto" latinLnBrk="1" hangingPunct="1">
              <a:lnSpc>
                <a:spcPct val="107000"/>
              </a:lnSpc>
              <a:spcBef>
                <a:spcPts val="0"/>
              </a:spcBef>
              <a:spcAft>
                <a:spcPts val="800"/>
              </a:spcAft>
              <a:buClrTx/>
              <a:buSzTx/>
              <a:buFontTx/>
              <a:buNone/>
              <a:tabLst/>
              <a:defRPr/>
            </a:pPr>
            <a:endParaRPr lang="ko-KR" altLang="ko-KR" sz="12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p:txBody>
      </p:sp>
      <p:sp>
        <p:nvSpPr>
          <p:cNvPr id="4" name="Slide Number Placeholder 3">
            <a:extLst>
              <a:ext uri="{FF2B5EF4-FFF2-40B4-BE49-F238E27FC236}">
                <a16:creationId xmlns:a16="http://schemas.microsoft.com/office/drawing/2014/main" id="{41ED18A0-6259-D352-66F2-AD2C6BB49365}"/>
              </a:ext>
            </a:extLst>
          </p:cNvPr>
          <p:cNvSpPr>
            <a:spLocks noGrp="1"/>
          </p:cNvSpPr>
          <p:nvPr>
            <p:ph type="sldNum" sz="quarter" idx="5"/>
          </p:nvPr>
        </p:nvSpPr>
        <p:spPr/>
        <p:txBody>
          <a:bodyPr/>
          <a:lstStyle/>
          <a:p>
            <a:fld id="{82B3D75A-E169-4C34-A53A-D2231B4E2119}" type="slidenum">
              <a:rPr lang="en-US" smtClean="0"/>
              <a:t>13</a:t>
            </a:fld>
            <a:endParaRPr lang="en-US"/>
          </a:p>
        </p:txBody>
      </p:sp>
    </p:spTree>
    <p:extLst>
      <p:ext uri="{BB962C8B-B14F-4D97-AF65-F5344CB8AC3E}">
        <p14:creationId xmlns:p14="http://schemas.microsoft.com/office/powerpoint/2010/main" val="2882511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A2401-F1B2-4E58-D5BF-A4A79407A3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760911-C0DD-9D1F-E3BC-20C536E5A7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A489B7-49A7-2790-6E2D-5DD69DCD5A47}"/>
              </a:ext>
            </a:extLst>
          </p:cNvPr>
          <p:cNvSpPr>
            <a:spLocks noGrp="1"/>
          </p:cNvSpPr>
          <p:nvPr>
            <p:ph type="body" idx="1"/>
          </p:nvPr>
        </p:nvSpPr>
        <p:spPr/>
        <p:txBody>
          <a:bodyPr/>
          <a:lstStyle/>
          <a:p>
            <a:pPr marL="0" marR="0" lvl="0" indent="0" algn="just" defTabSz="914400" rtl="0" eaLnBrk="1" fontAlgn="auto" latinLnBrk="1" hangingPunct="1">
              <a:lnSpc>
                <a:spcPct val="107000"/>
              </a:lnSpc>
              <a:spcBef>
                <a:spcPts val="0"/>
              </a:spcBef>
              <a:spcAft>
                <a:spcPts val="800"/>
              </a:spcAft>
              <a:buClrTx/>
              <a:buSzTx/>
              <a:buFontTx/>
              <a:buNone/>
              <a:tabLst/>
              <a:defRPr/>
            </a:pPr>
            <a:endParaRPr lang="ko-KR" altLang="ko-KR" sz="12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p:txBody>
      </p:sp>
      <p:sp>
        <p:nvSpPr>
          <p:cNvPr id="4" name="Slide Number Placeholder 3">
            <a:extLst>
              <a:ext uri="{FF2B5EF4-FFF2-40B4-BE49-F238E27FC236}">
                <a16:creationId xmlns:a16="http://schemas.microsoft.com/office/drawing/2014/main" id="{41ED18A0-6259-D352-66F2-AD2C6BB49365}"/>
              </a:ext>
            </a:extLst>
          </p:cNvPr>
          <p:cNvSpPr>
            <a:spLocks noGrp="1"/>
          </p:cNvSpPr>
          <p:nvPr>
            <p:ph type="sldNum" sz="quarter" idx="5"/>
          </p:nvPr>
        </p:nvSpPr>
        <p:spPr/>
        <p:txBody>
          <a:bodyPr/>
          <a:lstStyle/>
          <a:p>
            <a:fld id="{82B3D75A-E169-4C34-A53A-D2231B4E2119}" type="slidenum">
              <a:rPr lang="en-US" smtClean="0"/>
              <a:t>14</a:t>
            </a:fld>
            <a:endParaRPr lang="en-US"/>
          </a:p>
        </p:txBody>
      </p:sp>
    </p:spTree>
    <p:extLst>
      <p:ext uri="{BB962C8B-B14F-4D97-AF65-F5344CB8AC3E}">
        <p14:creationId xmlns:p14="http://schemas.microsoft.com/office/powerpoint/2010/main" val="1653614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A2401-F1B2-4E58-D5BF-A4A79407A3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760911-C0DD-9D1F-E3BC-20C536E5A7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A489B7-49A7-2790-6E2D-5DD69DCD5A47}"/>
              </a:ext>
            </a:extLst>
          </p:cNvPr>
          <p:cNvSpPr>
            <a:spLocks noGrp="1"/>
          </p:cNvSpPr>
          <p:nvPr>
            <p:ph type="body" idx="1"/>
          </p:nvPr>
        </p:nvSpPr>
        <p:spPr/>
        <p:txBody>
          <a:bodyPr/>
          <a:lstStyle/>
          <a:p>
            <a:pPr marL="0" marR="0" lvl="0" indent="0" algn="just" defTabSz="914400" rtl="0" eaLnBrk="1" fontAlgn="auto" latinLnBrk="1" hangingPunct="1">
              <a:lnSpc>
                <a:spcPct val="107000"/>
              </a:lnSpc>
              <a:spcBef>
                <a:spcPts val="0"/>
              </a:spcBef>
              <a:spcAft>
                <a:spcPts val="800"/>
              </a:spcAft>
              <a:buClrTx/>
              <a:buSzTx/>
              <a:buFontTx/>
              <a:buNone/>
              <a:tabLst/>
              <a:defRPr/>
            </a:pPr>
            <a:endParaRPr lang="ko-KR" altLang="ko-KR" sz="12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p:txBody>
      </p:sp>
      <p:sp>
        <p:nvSpPr>
          <p:cNvPr id="4" name="Slide Number Placeholder 3">
            <a:extLst>
              <a:ext uri="{FF2B5EF4-FFF2-40B4-BE49-F238E27FC236}">
                <a16:creationId xmlns:a16="http://schemas.microsoft.com/office/drawing/2014/main" id="{41ED18A0-6259-D352-66F2-AD2C6BB49365}"/>
              </a:ext>
            </a:extLst>
          </p:cNvPr>
          <p:cNvSpPr>
            <a:spLocks noGrp="1"/>
          </p:cNvSpPr>
          <p:nvPr>
            <p:ph type="sldNum" sz="quarter" idx="5"/>
          </p:nvPr>
        </p:nvSpPr>
        <p:spPr/>
        <p:txBody>
          <a:bodyPr/>
          <a:lstStyle/>
          <a:p>
            <a:fld id="{82B3D75A-E169-4C34-A53A-D2231B4E2119}" type="slidenum">
              <a:rPr lang="en-US" smtClean="0"/>
              <a:t>15</a:t>
            </a:fld>
            <a:endParaRPr lang="en-US"/>
          </a:p>
        </p:txBody>
      </p:sp>
    </p:spTree>
    <p:extLst>
      <p:ext uri="{BB962C8B-B14F-4D97-AF65-F5344CB8AC3E}">
        <p14:creationId xmlns:p14="http://schemas.microsoft.com/office/powerpoint/2010/main" val="3081433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A2401-F1B2-4E58-D5BF-A4A79407A3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760911-C0DD-9D1F-E3BC-20C536E5A7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A489B7-49A7-2790-6E2D-5DD69DCD5A47}"/>
              </a:ext>
            </a:extLst>
          </p:cNvPr>
          <p:cNvSpPr>
            <a:spLocks noGrp="1"/>
          </p:cNvSpPr>
          <p:nvPr>
            <p:ph type="body" idx="1"/>
          </p:nvPr>
        </p:nvSpPr>
        <p:spPr/>
        <p:txBody>
          <a:bodyPr/>
          <a:lstStyle/>
          <a:p>
            <a:pPr marL="0" marR="0" lvl="0" indent="0" algn="just" defTabSz="914400" rtl="0" eaLnBrk="1" fontAlgn="auto" latinLnBrk="1" hangingPunct="1">
              <a:lnSpc>
                <a:spcPct val="107000"/>
              </a:lnSpc>
              <a:spcBef>
                <a:spcPts val="0"/>
              </a:spcBef>
              <a:spcAft>
                <a:spcPts val="800"/>
              </a:spcAft>
              <a:buClrTx/>
              <a:buSzTx/>
              <a:buFontTx/>
              <a:buNone/>
              <a:tabLst/>
              <a:defRPr/>
            </a:pPr>
            <a:endParaRPr lang="ko-KR" altLang="ko-KR" sz="12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p:txBody>
      </p:sp>
      <p:sp>
        <p:nvSpPr>
          <p:cNvPr id="4" name="Slide Number Placeholder 3">
            <a:extLst>
              <a:ext uri="{FF2B5EF4-FFF2-40B4-BE49-F238E27FC236}">
                <a16:creationId xmlns:a16="http://schemas.microsoft.com/office/drawing/2014/main" id="{41ED18A0-6259-D352-66F2-AD2C6BB49365}"/>
              </a:ext>
            </a:extLst>
          </p:cNvPr>
          <p:cNvSpPr>
            <a:spLocks noGrp="1"/>
          </p:cNvSpPr>
          <p:nvPr>
            <p:ph type="sldNum" sz="quarter" idx="5"/>
          </p:nvPr>
        </p:nvSpPr>
        <p:spPr/>
        <p:txBody>
          <a:bodyPr/>
          <a:lstStyle/>
          <a:p>
            <a:fld id="{82B3D75A-E169-4C34-A53A-D2231B4E2119}" type="slidenum">
              <a:rPr lang="en-US" smtClean="0"/>
              <a:t>16</a:t>
            </a:fld>
            <a:endParaRPr lang="en-US"/>
          </a:p>
        </p:txBody>
      </p:sp>
    </p:spTree>
    <p:extLst>
      <p:ext uri="{BB962C8B-B14F-4D97-AF65-F5344CB8AC3E}">
        <p14:creationId xmlns:p14="http://schemas.microsoft.com/office/powerpoint/2010/main" val="3319498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A2401-F1B2-4E58-D5BF-A4A79407A3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760911-C0DD-9D1F-E3BC-20C536E5A7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A489B7-49A7-2790-6E2D-5DD69DCD5A47}"/>
              </a:ext>
            </a:extLst>
          </p:cNvPr>
          <p:cNvSpPr>
            <a:spLocks noGrp="1"/>
          </p:cNvSpPr>
          <p:nvPr>
            <p:ph type="body" idx="1"/>
          </p:nvPr>
        </p:nvSpPr>
        <p:spPr/>
        <p:txBody>
          <a:bodyPr/>
          <a:lstStyle/>
          <a:p>
            <a:pPr marL="0" marR="0" lvl="0" indent="0" algn="just" defTabSz="914400" rtl="0" eaLnBrk="1" fontAlgn="auto" latinLnBrk="1" hangingPunct="1">
              <a:lnSpc>
                <a:spcPct val="107000"/>
              </a:lnSpc>
              <a:spcBef>
                <a:spcPts val="0"/>
              </a:spcBef>
              <a:spcAft>
                <a:spcPts val="800"/>
              </a:spcAft>
              <a:buClrTx/>
              <a:buSzTx/>
              <a:buFontTx/>
              <a:buNone/>
              <a:tabLst/>
              <a:defRPr/>
            </a:pPr>
            <a:endParaRPr lang="ko-KR" altLang="ko-KR" sz="12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p:txBody>
      </p:sp>
      <p:sp>
        <p:nvSpPr>
          <p:cNvPr id="4" name="Slide Number Placeholder 3">
            <a:extLst>
              <a:ext uri="{FF2B5EF4-FFF2-40B4-BE49-F238E27FC236}">
                <a16:creationId xmlns:a16="http://schemas.microsoft.com/office/drawing/2014/main" id="{41ED18A0-6259-D352-66F2-AD2C6BB49365}"/>
              </a:ext>
            </a:extLst>
          </p:cNvPr>
          <p:cNvSpPr>
            <a:spLocks noGrp="1"/>
          </p:cNvSpPr>
          <p:nvPr>
            <p:ph type="sldNum" sz="quarter" idx="5"/>
          </p:nvPr>
        </p:nvSpPr>
        <p:spPr/>
        <p:txBody>
          <a:bodyPr/>
          <a:lstStyle/>
          <a:p>
            <a:fld id="{82B3D75A-E169-4C34-A53A-D2231B4E2119}" type="slidenum">
              <a:rPr lang="en-US" smtClean="0"/>
              <a:t>17</a:t>
            </a:fld>
            <a:endParaRPr lang="en-US"/>
          </a:p>
        </p:txBody>
      </p:sp>
    </p:spTree>
    <p:extLst>
      <p:ext uri="{BB962C8B-B14F-4D97-AF65-F5344CB8AC3E}">
        <p14:creationId xmlns:p14="http://schemas.microsoft.com/office/powerpoint/2010/main" val="1942565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A2401-F1B2-4E58-D5BF-A4A79407A3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760911-C0DD-9D1F-E3BC-20C536E5A7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A489B7-49A7-2790-6E2D-5DD69DCD5A47}"/>
              </a:ext>
            </a:extLst>
          </p:cNvPr>
          <p:cNvSpPr>
            <a:spLocks noGrp="1"/>
          </p:cNvSpPr>
          <p:nvPr>
            <p:ph type="body" idx="1"/>
          </p:nvPr>
        </p:nvSpPr>
        <p:spPr/>
        <p:txBody>
          <a:bodyPr/>
          <a:lstStyle/>
          <a:p>
            <a:pPr marL="0" marR="0" lvl="0" indent="0" algn="just" defTabSz="914400" rtl="0" eaLnBrk="1" fontAlgn="auto" latinLnBrk="1" hangingPunct="1">
              <a:lnSpc>
                <a:spcPct val="107000"/>
              </a:lnSpc>
              <a:spcBef>
                <a:spcPts val="0"/>
              </a:spcBef>
              <a:spcAft>
                <a:spcPts val="800"/>
              </a:spcAft>
              <a:buClrTx/>
              <a:buSzTx/>
              <a:buFontTx/>
              <a:buNone/>
              <a:tabLst/>
              <a:defRPr/>
            </a:pPr>
            <a:endParaRPr lang="ko-KR" altLang="ko-KR" sz="12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p:txBody>
      </p:sp>
      <p:sp>
        <p:nvSpPr>
          <p:cNvPr id="4" name="Slide Number Placeholder 3">
            <a:extLst>
              <a:ext uri="{FF2B5EF4-FFF2-40B4-BE49-F238E27FC236}">
                <a16:creationId xmlns:a16="http://schemas.microsoft.com/office/drawing/2014/main" id="{41ED18A0-6259-D352-66F2-AD2C6BB49365}"/>
              </a:ext>
            </a:extLst>
          </p:cNvPr>
          <p:cNvSpPr>
            <a:spLocks noGrp="1"/>
          </p:cNvSpPr>
          <p:nvPr>
            <p:ph type="sldNum" sz="quarter" idx="5"/>
          </p:nvPr>
        </p:nvSpPr>
        <p:spPr/>
        <p:txBody>
          <a:bodyPr/>
          <a:lstStyle/>
          <a:p>
            <a:fld id="{82B3D75A-E169-4C34-A53A-D2231B4E2119}" type="slidenum">
              <a:rPr lang="en-US" smtClean="0"/>
              <a:t>18</a:t>
            </a:fld>
            <a:endParaRPr lang="en-US"/>
          </a:p>
        </p:txBody>
      </p:sp>
    </p:spTree>
    <p:extLst>
      <p:ext uri="{BB962C8B-B14F-4D97-AF65-F5344CB8AC3E}">
        <p14:creationId xmlns:p14="http://schemas.microsoft.com/office/powerpoint/2010/main" val="2750915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A2401-F1B2-4E58-D5BF-A4A79407A3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760911-C0DD-9D1F-E3BC-20C536E5A7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A489B7-49A7-2790-6E2D-5DD69DCD5A47}"/>
              </a:ext>
            </a:extLst>
          </p:cNvPr>
          <p:cNvSpPr>
            <a:spLocks noGrp="1"/>
          </p:cNvSpPr>
          <p:nvPr>
            <p:ph type="body" idx="1"/>
          </p:nvPr>
        </p:nvSpPr>
        <p:spPr/>
        <p:txBody>
          <a:bodyPr/>
          <a:lstStyle/>
          <a:p>
            <a:pPr marL="0" marR="0" lvl="0" indent="0" algn="just" defTabSz="914400" rtl="0" eaLnBrk="1" fontAlgn="auto" latinLnBrk="1" hangingPunct="1">
              <a:lnSpc>
                <a:spcPct val="107000"/>
              </a:lnSpc>
              <a:spcBef>
                <a:spcPts val="0"/>
              </a:spcBef>
              <a:spcAft>
                <a:spcPts val="800"/>
              </a:spcAft>
              <a:buClrTx/>
              <a:buSzTx/>
              <a:buFontTx/>
              <a:buNone/>
              <a:tabLst/>
              <a:defRPr/>
            </a:pPr>
            <a:endParaRPr lang="ko-KR" altLang="ko-KR" sz="12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p:txBody>
      </p:sp>
      <p:sp>
        <p:nvSpPr>
          <p:cNvPr id="4" name="Slide Number Placeholder 3">
            <a:extLst>
              <a:ext uri="{FF2B5EF4-FFF2-40B4-BE49-F238E27FC236}">
                <a16:creationId xmlns:a16="http://schemas.microsoft.com/office/drawing/2014/main" id="{41ED18A0-6259-D352-66F2-AD2C6BB49365}"/>
              </a:ext>
            </a:extLst>
          </p:cNvPr>
          <p:cNvSpPr>
            <a:spLocks noGrp="1"/>
          </p:cNvSpPr>
          <p:nvPr>
            <p:ph type="sldNum" sz="quarter" idx="5"/>
          </p:nvPr>
        </p:nvSpPr>
        <p:spPr/>
        <p:txBody>
          <a:bodyPr/>
          <a:lstStyle/>
          <a:p>
            <a:fld id="{82B3D75A-E169-4C34-A53A-D2231B4E2119}" type="slidenum">
              <a:rPr lang="en-US" smtClean="0"/>
              <a:t>19</a:t>
            </a:fld>
            <a:endParaRPr lang="en-US"/>
          </a:p>
        </p:txBody>
      </p:sp>
    </p:spTree>
    <p:extLst>
      <p:ext uri="{BB962C8B-B14F-4D97-AF65-F5344CB8AC3E}">
        <p14:creationId xmlns:p14="http://schemas.microsoft.com/office/powerpoint/2010/main" val="279320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14B77-E6B6-E268-1C55-946C1FBD2B5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1AC42FA-3F03-075D-7DEA-87376024C039}"/>
              </a:ext>
            </a:extLst>
          </p:cNvPr>
          <p:cNvSpPr>
            <a:spLocks noGrp="1" noRot="1" noChangeAspect="1"/>
          </p:cNvSpPr>
          <p:nvPr>
            <p:ph type="sldImg"/>
          </p:nvPr>
        </p:nvSpPr>
        <p:spPr>
          <a:xfrm>
            <a:off x="381000" y="685800"/>
            <a:ext cx="6096000" cy="3429000"/>
          </a:xfrm>
        </p:spPr>
      </p:sp>
      <p:sp>
        <p:nvSpPr>
          <p:cNvPr id="3" name="备注占位符 2">
            <a:extLst>
              <a:ext uri="{FF2B5EF4-FFF2-40B4-BE49-F238E27FC236}">
                <a16:creationId xmlns:a16="http://schemas.microsoft.com/office/drawing/2014/main" id="{7D7BF1CE-8D43-1A5A-F950-7F5C71D03007}"/>
              </a:ext>
            </a:extLst>
          </p:cNvPr>
          <p:cNvSpPr>
            <a:spLocks noGrp="1"/>
          </p:cNvSpPr>
          <p:nvPr>
            <p:ph type="body" idx="1"/>
          </p:nvPr>
        </p:nvSpPr>
        <p:spPr/>
        <p:txBody>
          <a:bodyPr/>
          <a:lstStyle/>
          <a:p>
            <a:r>
              <a:rPr lang="en-US" sz="1800" dirty="0">
                <a:effectLst/>
                <a:latin typeface="Arial" panose="020B0604020202020204" pitchFamily="34" charset="0"/>
                <a:ea typeface="Arial" panose="020B0604020202020204" pitchFamily="34" charset="0"/>
              </a:rPr>
              <a:t>Dr. Y. Shirley Meng is a Professor at the Pritzker School of Molecular Engineering at the University of Chicago. She serves as the Chief Scientist of the Argonne Collaborative Center for Energy Storage Science (</a:t>
            </a:r>
            <a:r>
              <a:rPr lang="en-US" sz="1800" u="sng" dirty="0">
                <a:effectLst/>
                <a:latin typeface="Arial" panose="020B0604020202020204" pitchFamily="34" charset="0"/>
                <a:ea typeface="Arial" panose="020B0604020202020204" pitchFamily="34" charset="0"/>
                <a:hlinkClick r:id="rId3"/>
              </a:rPr>
              <a:t>ACCESS</a:t>
            </a:r>
            <a:r>
              <a:rPr lang="en-US" sz="1800" dirty="0">
                <a:effectLst/>
                <a:latin typeface="Arial" panose="020B0604020202020204" pitchFamily="34" charset="0"/>
                <a:ea typeface="Arial" panose="020B0604020202020204" pitchFamily="34" charset="0"/>
              </a:rPr>
              <a:t>) Argonne National Laboratory. Dr. Meng is the principal investigator of the research group - Laboratory for Energy Storage and Conversion (LESC), that was established at University of California San Diego since 2009. She held the </a:t>
            </a:r>
            <a:r>
              <a:rPr lang="en-US" sz="1800" dirty="0" err="1">
                <a:effectLst/>
                <a:latin typeface="Arial" panose="020B0604020202020204" pitchFamily="34" charset="0"/>
                <a:ea typeface="Arial" panose="020B0604020202020204" pitchFamily="34" charset="0"/>
              </a:rPr>
              <a:t>Zable</a:t>
            </a:r>
            <a:r>
              <a:rPr lang="en-US" sz="1800" dirty="0">
                <a:effectLst/>
                <a:latin typeface="Arial" panose="020B0604020202020204" pitchFamily="34" charset="0"/>
                <a:ea typeface="Arial" panose="020B0604020202020204" pitchFamily="34" charset="0"/>
              </a:rPr>
              <a:t> Chair Professor in Energy Technologies at University of California San Diego (UCSD) from 2017-2022. Dr. Meng received several prestigious awards, including ECS Battery Division Research Award (2023), the C3E technology and innovation award (2022), the Faraday Medal of Royal Chemistry Society (2020), International Battery Association IBA Research Award (2019), </a:t>
            </a:r>
            <a:r>
              <a:rPr lang="en-US" sz="1800" dirty="0" err="1">
                <a:effectLst/>
                <a:latin typeface="Arial" panose="020B0604020202020204" pitchFamily="34" charset="0"/>
                <a:ea typeface="Arial" panose="020B0604020202020204" pitchFamily="34" charset="0"/>
              </a:rPr>
              <a:t>Blavatnik</a:t>
            </a:r>
            <a:r>
              <a:rPr lang="en-US" sz="1800" dirty="0">
                <a:effectLst/>
                <a:latin typeface="Arial" panose="020B0604020202020204" pitchFamily="34" charset="0"/>
                <a:ea typeface="Arial" panose="020B0604020202020204" pitchFamily="34" charset="0"/>
              </a:rPr>
              <a:t> Awards for Young Scientists Finalist (2018), C.W. Tobias Young Investigator Award of the Electrochemical Society (2016) and NSF CAREER Award (2011). Dr. Meng is elected Fellow </a:t>
            </a:r>
            <a:r>
              <a:rPr lang="en-US" sz="1800" i="1" dirty="0">
                <a:effectLst/>
                <a:latin typeface="Arial" panose="020B0604020202020204" pitchFamily="34" charset="0"/>
                <a:ea typeface="Arial" panose="020B0604020202020204" pitchFamily="34" charset="0"/>
              </a:rPr>
              <a:t>of Electrochemical Society (FECS), Fellow of Materials Research Society (FMRS) and Fellow of American Association for the Advancement of Science (AAAS).</a:t>
            </a:r>
            <a:r>
              <a:rPr lang="en-US" sz="1800" dirty="0">
                <a:effectLst/>
                <a:latin typeface="Arial" panose="020B0604020202020204" pitchFamily="34" charset="0"/>
                <a:ea typeface="Arial" panose="020B0604020202020204" pitchFamily="34" charset="0"/>
              </a:rPr>
              <a:t> She is the author and co-author of more than 300 peer-reviewed journal articles, two book chapters and eight issued patents. She is the Editor-in-Chief for Materials Research Society </a:t>
            </a:r>
            <a:r>
              <a:rPr lang="en-US" sz="1800" i="1" dirty="0">
                <a:effectLst/>
                <a:latin typeface="Arial" panose="020B0604020202020204" pitchFamily="34" charset="0"/>
                <a:ea typeface="Arial" panose="020B0604020202020204" pitchFamily="34" charset="0"/>
              </a:rPr>
              <a:t>MRS Energy &amp; Sustainability</a:t>
            </a:r>
            <a:r>
              <a:rPr lang="en-US" sz="1800" dirty="0">
                <a:effectLst/>
                <a:latin typeface="Arial" panose="020B0604020202020204" pitchFamily="34" charset="0"/>
                <a:ea typeface="Arial" panose="020B0604020202020204" pitchFamily="34" charset="0"/>
              </a:rPr>
              <a:t>. Dr. Meng received her Ph.D. in Advance Materials for Micro &amp; Nano Systems from the </a:t>
            </a:r>
            <a:r>
              <a:rPr lang="en-US" sz="1800" i="1" dirty="0">
                <a:effectLst/>
                <a:latin typeface="Arial" panose="020B0604020202020204" pitchFamily="34" charset="0"/>
                <a:ea typeface="Arial" panose="020B0604020202020204" pitchFamily="34" charset="0"/>
              </a:rPr>
              <a:t>Singapore-MIT Alliance</a:t>
            </a:r>
            <a:r>
              <a:rPr lang="en-US" sz="1800" dirty="0">
                <a:effectLst/>
                <a:latin typeface="Arial" panose="020B0604020202020204" pitchFamily="34" charset="0"/>
                <a:ea typeface="Arial" panose="020B0604020202020204" pitchFamily="34" charset="0"/>
              </a:rPr>
              <a:t> in 2005. </a:t>
            </a:r>
            <a:r>
              <a:rPr lang="en-US" sz="1800">
                <a:effectLst/>
                <a:latin typeface="Arial" panose="020B0604020202020204" pitchFamily="34" charset="0"/>
                <a:ea typeface="Arial" panose="020B0604020202020204" pitchFamily="34" charset="0"/>
              </a:rPr>
              <a:t>She received her bachelor’s degree in Materials Science with first class honor from Nanyang Technological University of Singapore in 2000</a:t>
            </a:r>
            <a:r>
              <a:rPr lang="en-US">
                <a:effectLst/>
              </a:rPr>
              <a:t> </a:t>
            </a:r>
            <a:endParaRPr lang="zh-CN" altLang="en-US" dirty="0"/>
          </a:p>
        </p:txBody>
      </p:sp>
    </p:spTree>
    <p:extLst>
      <p:ext uri="{BB962C8B-B14F-4D97-AF65-F5344CB8AC3E}">
        <p14:creationId xmlns:p14="http://schemas.microsoft.com/office/powerpoint/2010/main" val="28533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A2401-F1B2-4E58-D5BF-A4A79407A3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760911-C0DD-9D1F-E3BC-20C536E5A7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A489B7-49A7-2790-6E2D-5DD69DCD5A47}"/>
              </a:ext>
            </a:extLst>
          </p:cNvPr>
          <p:cNvSpPr>
            <a:spLocks noGrp="1"/>
          </p:cNvSpPr>
          <p:nvPr>
            <p:ph type="body" idx="1"/>
          </p:nvPr>
        </p:nvSpPr>
        <p:spPr/>
        <p:txBody>
          <a:bodyPr/>
          <a:lstStyle/>
          <a:p>
            <a:pPr marL="0" marR="0" lvl="0" indent="0" algn="just" defTabSz="914400" rtl="0" eaLnBrk="1" fontAlgn="auto" latinLnBrk="1" hangingPunct="1">
              <a:lnSpc>
                <a:spcPct val="107000"/>
              </a:lnSpc>
              <a:spcBef>
                <a:spcPts val="0"/>
              </a:spcBef>
              <a:spcAft>
                <a:spcPts val="800"/>
              </a:spcAft>
              <a:buClrTx/>
              <a:buSzTx/>
              <a:buFontTx/>
              <a:buNone/>
              <a:tabLst/>
              <a:defRPr/>
            </a:pPr>
            <a:endParaRPr lang="ko-KR" altLang="ko-KR" sz="12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p:txBody>
      </p:sp>
      <p:sp>
        <p:nvSpPr>
          <p:cNvPr id="4" name="Slide Number Placeholder 3">
            <a:extLst>
              <a:ext uri="{FF2B5EF4-FFF2-40B4-BE49-F238E27FC236}">
                <a16:creationId xmlns:a16="http://schemas.microsoft.com/office/drawing/2014/main" id="{41ED18A0-6259-D352-66F2-AD2C6BB49365}"/>
              </a:ext>
            </a:extLst>
          </p:cNvPr>
          <p:cNvSpPr>
            <a:spLocks noGrp="1"/>
          </p:cNvSpPr>
          <p:nvPr>
            <p:ph type="sldNum" sz="quarter" idx="5"/>
          </p:nvPr>
        </p:nvSpPr>
        <p:spPr/>
        <p:txBody>
          <a:bodyPr/>
          <a:lstStyle/>
          <a:p>
            <a:fld id="{82B3D75A-E169-4C34-A53A-D2231B4E2119}" type="slidenum">
              <a:rPr lang="en-US" smtClean="0"/>
              <a:t>3</a:t>
            </a:fld>
            <a:endParaRPr lang="en-US"/>
          </a:p>
        </p:txBody>
      </p:sp>
    </p:spTree>
    <p:extLst>
      <p:ext uri="{BB962C8B-B14F-4D97-AF65-F5344CB8AC3E}">
        <p14:creationId xmlns:p14="http://schemas.microsoft.com/office/powerpoint/2010/main" val="3041040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A2401-F1B2-4E58-D5BF-A4A79407A3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760911-C0DD-9D1F-E3BC-20C536E5A7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A489B7-49A7-2790-6E2D-5DD69DCD5A47}"/>
              </a:ext>
            </a:extLst>
          </p:cNvPr>
          <p:cNvSpPr>
            <a:spLocks noGrp="1"/>
          </p:cNvSpPr>
          <p:nvPr>
            <p:ph type="body" idx="1"/>
          </p:nvPr>
        </p:nvSpPr>
        <p:spPr/>
        <p:txBody>
          <a:bodyPr/>
          <a:lstStyle/>
          <a:p>
            <a:pPr marL="0" marR="0" lvl="0" indent="0" algn="just" defTabSz="914400" rtl="0" eaLnBrk="1" fontAlgn="auto" latinLnBrk="1" hangingPunct="1">
              <a:lnSpc>
                <a:spcPct val="107000"/>
              </a:lnSpc>
              <a:spcBef>
                <a:spcPts val="0"/>
              </a:spcBef>
              <a:spcAft>
                <a:spcPts val="800"/>
              </a:spcAft>
              <a:buClrTx/>
              <a:buSzTx/>
              <a:buFontTx/>
              <a:buNone/>
              <a:tabLst/>
              <a:defRPr/>
            </a:pPr>
            <a:endParaRPr lang="ko-KR" altLang="ko-KR" sz="12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p:txBody>
      </p:sp>
      <p:sp>
        <p:nvSpPr>
          <p:cNvPr id="4" name="Slide Number Placeholder 3">
            <a:extLst>
              <a:ext uri="{FF2B5EF4-FFF2-40B4-BE49-F238E27FC236}">
                <a16:creationId xmlns:a16="http://schemas.microsoft.com/office/drawing/2014/main" id="{41ED18A0-6259-D352-66F2-AD2C6BB49365}"/>
              </a:ext>
            </a:extLst>
          </p:cNvPr>
          <p:cNvSpPr>
            <a:spLocks noGrp="1"/>
          </p:cNvSpPr>
          <p:nvPr>
            <p:ph type="sldNum" sz="quarter" idx="5"/>
          </p:nvPr>
        </p:nvSpPr>
        <p:spPr/>
        <p:txBody>
          <a:bodyPr/>
          <a:lstStyle/>
          <a:p>
            <a:fld id="{82B3D75A-E169-4C34-A53A-D2231B4E2119}" type="slidenum">
              <a:rPr lang="en-US" smtClean="0"/>
              <a:t>4</a:t>
            </a:fld>
            <a:endParaRPr lang="en-US"/>
          </a:p>
        </p:txBody>
      </p:sp>
    </p:spTree>
    <p:extLst>
      <p:ext uri="{BB962C8B-B14F-4D97-AF65-F5344CB8AC3E}">
        <p14:creationId xmlns:p14="http://schemas.microsoft.com/office/powerpoint/2010/main" val="2272322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A2401-F1B2-4E58-D5BF-A4A79407A3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760911-C0DD-9D1F-E3BC-20C536E5A7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A489B7-49A7-2790-6E2D-5DD69DCD5A47}"/>
              </a:ext>
            </a:extLst>
          </p:cNvPr>
          <p:cNvSpPr>
            <a:spLocks noGrp="1"/>
          </p:cNvSpPr>
          <p:nvPr>
            <p:ph type="body" idx="1"/>
          </p:nvPr>
        </p:nvSpPr>
        <p:spPr/>
        <p:txBody>
          <a:bodyPr/>
          <a:lstStyle/>
          <a:p>
            <a:pPr marL="0" marR="0" lvl="0" indent="0" algn="just" defTabSz="914400" rtl="0" eaLnBrk="1" fontAlgn="auto" latinLnBrk="1" hangingPunct="1">
              <a:lnSpc>
                <a:spcPct val="107000"/>
              </a:lnSpc>
              <a:spcBef>
                <a:spcPts val="0"/>
              </a:spcBef>
              <a:spcAft>
                <a:spcPts val="800"/>
              </a:spcAft>
              <a:buClrTx/>
              <a:buSzTx/>
              <a:buFontTx/>
              <a:buNone/>
              <a:tabLst/>
              <a:defRPr/>
            </a:pPr>
            <a:endParaRPr lang="ko-KR" altLang="ko-KR" sz="12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p:txBody>
      </p:sp>
      <p:sp>
        <p:nvSpPr>
          <p:cNvPr id="4" name="Slide Number Placeholder 3">
            <a:extLst>
              <a:ext uri="{FF2B5EF4-FFF2-40B4-BE49-F238E27FC236}">
                <a16:creationId xmlns:a16="http://schemas.microsoft.com/office/drawing/2014/main" id="{41ED18A0-6259-D352-66F2-AD2C6BB49365}"/>
              </a:ext>
            </a:extLst>
          </p:cNvPr>
          <p:cNvSpPr>
            <a:spLocks noGrp="1"/>
          </p:cNvSpPr>
          <p:nvPr>
            <p:ph type="sldNum" sz="quarter" idx="5"/>
          </p:nvPr>
        </p:nvSpPr>
        <p:spPr/>
        <p:txBody>
          <a:bodyPr/>
          <a:lstStyle/>
          <a:p>
            <a:fld id="{82B3D75A-E169-4C34-A53A-D2231B4E2119}" type="slidenum">
              <a:rPr lang="en-US" smtClean="0"/>
              <a:t>5</a:t>
            </a:fld>
            <a:endParaRPr lang="en-US"/>
          </a:p>
        </p:txBody>
      </p:sp>
    </p:spTree>
    <p:extLst>
      <p:ext uri="{BB962C8B-B14F-4D97-AF65-F5344CB8AC3E}">
        <p14:creationId xmlns:p14="http://schemas.microsoft.com/office/powerpoint/2010/main" val="3315350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A2401-F1B2-4E58-D5BF-A4A79407A3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760911-C0DD-9D1F-E3BC-20C536E5A7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A489B7-49A7-2790-6E2D-5DD69DCD5A47}"/>
              </a:ext>
            </a:extLst>
          </p:cNvPr>
          <p:cNvSpPr>
            <a:spLocks noGrp="1"/>
          </p:cNvSpPr>
          <p:nvPr>
            <p:ph type="body" idx="1"/>
          </p:nvPr>
        </p:nvSpPr>
        <p:spPr/>
        <p:txBody>
          <a:bodyPr/>
          <a:lstStyle/>
          <a:p>
            <a:pPr marL="0" marR="0" lvl="0" indent="0" algn="just" defTabSz="914400" rtl="0" eaLnBrk="1" fontAlgn="auto" latinLnBrk="1" hangingPunct="1">
              <a:lnSpc>
                <a:spcPct val="107000"/>
              </a:lnSpc>
              <a:spcBef>
                <a:spcPts val="0"/>
              </a:spcBef>
              <a:spcAft>
                <a:spcPts val="800"/>
              </a:spcAft>
              <a:buClrTx/>
              <a:buSzTx/>
              <a:buFontTx/>
              <a:buNone/>
              <a:tabLst/>
              <a:defRPr/>
            </a:pPr>
            <a:endParaRPr lang="ko-KR" altLang="ko-KR" sz="12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p:txBody>
      </p:sp>
      <p:sp>
        <p:nvSpPr>
          <p:cNvPr id="4" name="Slide Number Placeholder 3">
            <a:extLst>
              <a:ext uri="{FF2B5EF4-FFF2-40B4-BE49-F238E27FC236}">
                <a16:creationId xmlns:a16="http://schemas.microsoft.com/office/drawing/2014/main" id="{41ED18A0-6259-D352-66F2-AD2C6BB49365}"/>
              </a:ext>
            </a:extLst>
          </p:cNvPr>
          <p:cNvSpPr>
            <a:spLocks noGrp="1"/>
          </p:cNvSpPr>
          <p:nvPr>
            <p:ph type="sldNum" sz="quarter" idx="5"/>
          </p:nvPr>
        </p:nvSpPr>
        <p:spPr/>
        <p:txBody>
          <a:bodyPr/>
          <a:lstStyle/>
          <a:p>
            <a:fld id="{82B3D75A-E169-4C34-A53A-D2231B4E2119}" type="slidenum">
              <a:rPr lang="en-US" smtClean="0"/>
              <a:t>6</a:t>
            </a:fld>
            <a:endParaRPr lang="en-US"/>
          </a:p>
        </p:txBody>
      </p:sp>
    </p:spTree>
    <p:extLst>
      <p:ext uri="{BB962C8B-B14F-4D97-AF65-F5344CB8AC3E}">
        <p14:creationId xmlns:p14="http://schemas.microsoft.com/office/powerpoint/2010/main" val="2716019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A2401-F1B2-4E58-D5BF-A4A79407A3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760911-C0DD-9D1F-E3BC-20C536E5A7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A489B7-49A7-2790-6E2D-5DD69DCD5A47}"/>
              </a:ext>
            </a:extLst>
          </p:cNvPr>
          <p:cNvSpPr>
            <a:spLocks noGrp="1"/>
          </p:cNvSpPr>
          <p:nvPr>
            <p:ph type="body" idx="1"/>
          </p:nvPr>
        </p:nvSpPr>
        <p:spPr/>
        <p:txBody>
          <a:bodyPr/>
          <a:lstStyle/>
          <a:p>
            <a:pPr marL="0" marR="0" lvl="0" indent="0" algn="just" defTabSz="914400" rtl="0" eaLnBrk="1" fontAlgn="auto" latinLnBrk="1" hangingPunct="1">
              <a:lnSpc>
                <a:spcPct val="107000"/>
              </a:lnSpc>
              <a:spcBef>
                <a:spcPts val="0"/>
              </a:spcBef>
              <a:spcAft>
                <a:spcPts val="800"/>
              </a:spcAft>
              <a:buClrTx/>
              <a:buSzTx/>
              <a:buFontTx/>
              <a:buNone/>
              <a:tabLst/>
              <a:defRPr/>
            </a:pPr>
            <a:endParaRPr lang="ko-KR" altLang="ko-KR" sz="12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p:txBody>
      </p:sp>
      <p:sp>
        <p:nvSpPr>
          <p:cNvPr id="4" name="Slide Number Placeholder 3">
            <a:extLst>
              <a:ext uri="{FF2B5EF4-FFF2-40B4-BE49-F238E27FC236}">
                <a16:creationId xmlns:a16="http://schemas.microsoft.com/office/drawing/2014/main" id="{41ED18A0-6259-D352-66F2-AD2C6BB49365}"/>
              </a:ext>
            </a:extLst>
          </p:cNvPr>
          <p:cNvSpPr>
            <a:spLocks noGrp="1"/>
          </p:cNvSpPr>
          <p:nvPr>
            <p:ph type="sldNum" sz="quarter" idx="5"/>
          </p:nvPr>
        </p:nvSpPr>
        <p:spPr/>
        <p:txBody>
          <a:bodyPr/>
          <a:lstStyle/>
          <a:p>
            <a:fld id="{82B3D75A-E169-4C34-A53A-D2231B4E2119}" type="slidenum">
              <a:rPr lang="en-US" smtClean="0"/>
              <a:t>7</a:t>
            </a:fld>
            <a:endParaRPr lang="en-US"/>
          </a:p>
        </p:txBody>
      </p:sp>
    </p:spTree>
    <p:extLst>
      <p:ext uri="{BB962C8B-B14F-4D97-AF65-F5344CB8AC3E}">
        <p14:creationId xmlns:p14="http://schemas.microsoft.com/office/powerpoint/2010/main" val="253775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A2401-F1B2-4E58-D5BF-A4A79407A3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760911-C0DD-9D1F-E3BC-20C536E5A7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A489B7-49A7-2790-6E2D-5DD69DCD5A47}"/>
              </a:ext>
            </a:extLst>
          </p:cNvPr>
          <p:cNvSpPr>
            <a:spLocks noGrp="1"/>
          </p:cNvSpPr>
          <p:nvPr>
            <p:ph type="body" idx="1"/>
          </p:nvPr>
        </p:nvSpPr>
        <p:spPr/>
        <p:txBody>
          <a:bodyPr/>
          <a:lstStyle/>
          <a:p>
            <a:pPr marL="0" marR="0" lvl="0" indent="0" algn="just" defTabSz="914400" rtl="0" eaLnBrk="1" fontAlgn="auto" latinLnBrk="1" hangingPunct="1">
              <a:lnSpc>
                <a:spcPct val="107000"/>
              </a:lnSpc>
              <a:spcBef>
                <a:spcPts val="0"/>
              </a:spcBef>
              <a:spcAft>
                <a:spcPts val="800"/>
              </a:spcAft>
              <a:buClrTx/>
              <a:buSzTx/>
              <a:buFontTx/>
              <a:buNone/>
              <a:tabLst/>
              <a:defRPr/>
            </a:pPr>
            <a:endParaRPr lang="ko-KR" altLang="ko-KR" sz="12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p:txBody>
      </p:sp>
      <p:sp>
        <p:nvSpPr>
          <p:cNvPr id="4" name="Slide Number Placeholder 3">
            <a:extLst>
              <a:ext uri="{FF2B5EF4-FFF2-40B4-BE49-F238E27FC236}">
                <a16:creationId xmlns:a16="http://schemas.microsoft.com/office/drawing/2014/main" id="{41ED18A0-6259-D352-66F2-AD2C6BB49365}"/>
              </a:ext>
            </a:extLst>
          </p:cNvPr>
          <p:cNvSpPr>
            <a:spLocks noGrp="1"/>
          </p:cNvSpPr>
          <p:nvPr>
            <p:ph type="sldNum" sz="quarter" idx="5"/>
          </p:nvPr>
        </p:nvSpPr>
        <p:spPr/>
        <p:txBody>
          <a:bodyPr/>
          <a:lstStyle/>
          <a:p>
            <a:fld id="{82B3D75A-E169-4C34-A53A-D2231B4E2119}" type="slidenum">
              <a:rPr lang="en-US" smtClean="0"/>
              <a:t>8</a:t>
            </a:fld>
            <a:endParaRPr lang="en-US"/>
          </a:p>
        </p:txBody>
      </p:sp>
    </p:spTree>
    <p:extLst>
      <p:ext uri="{BB962C8B-B14F-4D97-AF65-F5344CB8AC3E}">
        <p14:creationId xmlns:p14="http://schemas.microsoft.com/office/powerpoint/2010/main" val="1909787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A2401-F1B2-4E58-D5BF-A4A79407A3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760911-C0DD-9D1F-E3BC-20C536E5A7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A489B7-49A7-2790-6E2D-5DD69DCD5A47}"/>
              </a:ext>
            </a:extLst>
          </p:cNvPr>
          <p:cNvSpPr>
            <a:spLocks noGrp="1"/>
          </p:cNvSpPr>
          <p:nvPr>
            <p:ph type="body" idx="1"/>
          </p:nvPr>
        </p:nvSpPr>
        <p:spPr/>
        <p:txBody>
          <a:bodyPr/>
          <a:lstStyle/>
          <a:p>
            <a:pPr marL="0" marR="0" lvl="0" indent="0" algn="just" defTabSz="914400" rtl="0" eaLnBrk="1" fontAlgn="auto" latinLnBrk="1" hangingPunct="1">
              <a:lnSpc>
                <a:spcPct val="107000"/>
              </a:lnSpc>
              <a:spcBef>
                <a:spcPts val="0"/>
              </a:spcBef>
              <a:spcAft>
                <a:spcPts val="800"/>
              </a:spcAft>
              <a:buClrTx/>
              <a:buSzTx/>
              <a:buFontTx/>
              <a:buNone/>
              <a:tabLst/>
              <a:defRPr/>
            </a:pPr>
            <a:endParaRPr lang="ko-KR" altLang="ko-KR" sz="12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p:txBody>
      </p:sp>
      <p:sp>
        <p:nvSpPr>
          <p:cNvPr id="4" name="Slide Number Placeholder 3">
            <a:extLst>
              <a:ext uri="{FF2B5EF4-FFF2-40B4-BE49-F238E27FC236}">
                <a16:creationId xmlns:a16="http://schemas.microsoft.com/office/drawing/2014/main" id="{41ED18A0-6259-D352-66F2-AD2C6BB49365}"/>
              </a:ext>
            </a:extLst>
          </p:cNvPr>
          <p:cNvSpPr>
            <a:spLocks noGrp="1"/>
          </p:cNvSpPr>
          <p:nvPr>
            <p:ph type="sldNum" sz="quarter" idx="5"/>
          </p:nvPr>
        </p:nvSpPr>
        <p:spPr/>
        <p:txBody>
          <a:bodyPr/>
          <a:lstStyle/>
          <a:p>
            <a:fld id="{82B3D75A-E169-4C34-A53A-D2231B4E2119}" type="slidenum">
              <a:rPr lang="en-US" smtClean="0"/>
              <a:t>9</a:t>
            </a:fld>
            <a:endParaRPr lang="en-US"/>
          </a:p>
        </p:txBody>
      </p:sp>
    </p:spTree>
    <p:extLst>
      <p:ext uri="{BB962C8B-B14F-4D97-AF65-F5344CB8AC3E}">
        <p14:creationId xmlns:p14="http://schemas.microsoft.com/office/powerpoint/2010/main" val="42414523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ctr">
            <a:normAutofit/>
            <a:scene3d>
              <a:camera prst="orthographicFront"/>
              <a:lightRig rig="threePt" dir="t"/>
            </a:scene3d>
            <a:sp3d extrusionH="57150">
              <a:bevelT w="38100" h="38100"/>
            </a:sp3d>
          </a:bodyPr>
          <a:lstStyle>
            <a:lvl1pPr algn="r">
              <a:defRPr sz="4400" b="0" cap="none" spc="0">
                <a:ln w="0">
                  <a:noFill/>
                </a:ln>
                <a:solidFill>
                  <a:srgbClr val="688727"/>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a:xfrm>
            <a:off x="11512573" y="6328306"/>
            <a:ext cx="551167" cy="365125"/>
          </a:xfrm>
        </p:spPr>
        <p:txBody>
          <a:bodyPr/>
          <a:lstStyle>
            <a:lvl1pPr>
              <a:defRPr>
                <a:latin typeface="Arial" panose="020B0604020202020204" pitchFamily="34" charset="0"/>
                <a:cs typeface="Arial" panose="020B0604020202020204" pitchFamily="34" charset="0"/>
              </a:defRPr>
            </a:lvl1pPr>
          </a:lstStyle>
          <a:p>
            <a:fld id="{D57F1E4F-1CFF-5643-939E-217C01CDF565}" type="slidenum">
              <a:rPr lang="en-US" smtClean="0"/>
              <a:pPr/>
              <a:t>‹#›</a:t>
            </a:fld>
            <a:endParaRPr lang="en-US" dirty="0"/>
          </a:p>
        </p:txBody>
      </p:sp>
      <p:sp>
        <p:nvSpPr>
          <p:cNvPr id="7" name="TextBox 6"/>
          <p:cNvSpPr txBox="1"/>
          <p:nvPr userDrawn="1"/>
        </p:nvSpPr>
        <p:spPr>
          <a:xfrm>
            <a:off x="-53320" y="-4763"/>
            <a:ext cx="1046440" cy="6810775"/>
          </a:xfrm>
          <a:prstGeom prst="rect">
            <a:avLst/>
          </a:prstGeom>
          <a:noFill/>
          <a:scene3d>
            <a:camera prst="orthographicFront"/>
            <a:lightRig rig="threePt" dir="t"/>
          </a:scene3d>
          <a:sp3d>
            <a:bevelT/>
          </a:sp3d>
        </p:spPr>
        <p:txBody>
          <a:bodyPr vert="vert270" wrap="none" rtlCol="0">
            <a:spAutoFit/>
            <a:sp3d extrusionH="57150">
              <a:bevelT w="38100" h="38100"/>
            </a:sp3d>
          </a:bodyPr>
          <a:lstStyle/>
          <a:p>
            <a:r>
              <a:rPr lang="en-US" sz="2800" dirty="0">
                <a:ln>
                  <a:noFill/>
                </a:ln>
                <a:solidFill>
                  <a:srgbClr val="688727"/>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LABORATORY FOR ENERGY STORAGE</a:t>
            </a:r>
          </a:p>
          <a:p>
            <a:r>
              <a:rPr lang="en-US" sz="2800" dirty="0">
                <a:ln>
                  <a:noFill/>
                </a:ln>
                <a:solidFill>
                  <a:srgbClr val="688727"/>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AND CONVERSION</a:t>
            </a:r>
          </a:p>
        </p:txBody>
      </p:sp>
      <p:pic>
        <p:nvPicPr>
          <p:cNvPr id="15" name="Picture 3"/>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80570" y="172528"/>
            <a:ext cx="1996453" cy="845482"/>
          </a:xfrm>
          <a:prstGeom prst="rect">
            <a:avLst/>
          </a:prstGeom>
          <a:noFill/>
          <a:ln w="9525">
            <a:noFill/>
            <a:miter lim="800000"/>
            <a:headEnd/>
            <a:tailEnd/>
          </a:ln>
          <a:effectLst/>
        </p:spPr>
      </p:pic>
      <p:pic>
        <p:nvPicPr>
          <p:cNvPr id="4" name="Picture 2" descr="http://jacobsschool.ucsd.edu/news/news_resources/resources_logos/logo_files/NE/Print/JPG/UCSDLogo_JSOE-NanoEng_BlueGold_Print.jpg">
            <a:extLst>
              <a:ext uri="{FF2B5EF4-FFF2-40B4-BE49-F238E27FC236}">
                <a16:creationId xmlns:a16="http://schemas.microsoft.com/office/drawing/2014/main" id="{73B675DF-2842-42C0-9712-79E5656E87E0}"/>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887569" y="172528"/>
            <a:ext cx="3176171" cy="1003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030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9732656" y="5883275"/>
            <a:ext cx="1143000" cy="365125"/>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44033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9732656" y="5883275"/>
            <a:ext cx="11430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22403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9732656" y="5883275"/>
            <a:ext cx="11430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84756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9732656" y="5883275"/>
            <a:ext cx="11430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01667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9732656" y="5883275"/>
            <a:ext cx="11430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31151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9732656" y="5883275"/>
            <a:ext cx="11430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48135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732656" y="5883275"/>
            <a:ext cx="11430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04402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732656" y="5883275"/>
            <a:ext cx="11430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76155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79BFE-3C6E-0A72-48D8-4A05F347B7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AF63F6-2442-5BE6-79F1-930B5BF21B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5B8297-0B98-F631-9CA7-F6B55515E7BC}"/>
              </a:ext>
            </a:extLst>
          </p:cNvPr>
          <p:cNvSpPr>
            <a:spLocks noGrp="1"/>
          </p:cNvSpPr>
          <p:nvPr>
            <p:ph type="dt" sz="half" idx="10"/>
          </p:nvPr>
        </p:nvSpPr>
        <p:spPr/>
        <p:txBody>
          <a:bodyPr/>
          <a:lstStyle/>
          <a:p>
            <a:fld id="{D41FA3B5-3284-6B46-B2BF-7374C26017C8}" type="datetimeFigureOut">
              <a:rPr lang="en-US" smtClean="0"/>
              <a:t>5/9/2024</a:t>
            </a:fld>
            <a:endParaRPr lang="en-US"/>
          </a:p>
        </p:txBody>
      </p:sp>
      <p:sp>
        <p:nvSpPr>
          <p:cNvPr id="5" name="Footer Placeholder 4">
            <a:extLst>
              <a:ext uri="{FF2B5EF4-FFF2-40B4-BE49-F238E27FC236}">
                <a16:creationId xmlns:a16="http://schemas.microsoft.com/office/drawing/2014/main" id="{8EA07CE3-DF28-8B69-A1E2-8123B2752A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A9103-D509-300C-69AC-3C116BA06EBC}"/>
              </a:ext>
            </a:extLst>
          </p:cNvPr>
          <p:cNvSpPr>
            <a:spLocks noGrp="1"/>
          </p:cNvSpPr>
          <p:nvPr>
            <p:ph type="sldNum" sz="quarter" idx="12"/>
          </p:nvPr>
        </p:nvSpPr>
        <p:spPr/>
        <p:txBody>
          <a:bodyPr/>
          <a:lstStyle/>
          <a:p>
            <a:fld id="{27759BC6-AADA-E843-B38D-13047EE7BEF4}" type="slidenum">
              <a:rPr lang="en-US" smtClean="0"/>
              <a:t>‹#›</a:t>
            </a:fld>
            <a:endParaRPr lang="en-US"/>
          </a:p>
        </p:txBody>
      </p:sp>
    </p:spTree>
    <p:extLst>
      <p:ext uri="{BB962C8B-B14F-4D97-AF65-F5344CB8AC3E}">
        <p14:creationId xmlns:p14="http://schemas.microsoft.com/office/powerpoint/2010/main" val="38845733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A940D-D44F-9318-5786-A3ABCFC858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C4DFCD-DD85-F7F0-681E-8BF5FB9575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40D1A8-22A3-5CA4-CE07-A1A6138016F6}"/>
              </a:ext>
            </a:extLst>
          </p:cNvPr>
          <p:cNvSpPr>
            <a:spLocks noGrp="1"/>
          </p:cNvSpPr>
          <p:nvPr>
            <p:ph type="dt" sz="half" idx="10"/>
          </p:nvPr>
        </p:nvSpPr>
        <p:spPr/>
        <p:txBody>
          <a:bodyPr/>
          <a:lstStyle/>
          <a:p>
            <a:fld id="{D41FA3B5-3284-6B46-B2BF-7374C26017C8}" type="datetimeFigureOut">
              <a:rPr lang="en-US" smtClean="0"/>
              <a:t>5/9/2024</a:t>
            </a:fld>
            <a:endParaRPr lang="en-US"/>
          </a:p>
        </p:txBody>
      </p:sp>
      <p:sp>
        <p:nvSpPr>
          <p:cNvPr id="5" name="Footer Placeholder 4">
            <a:extLst>
              <a:ext uri="{FF2B5EF4-FFF2-40B4-BE49-F238E27FC236}">
                <a16:creationId xmlns:a16="http://schemas.microsoft.com/office/drawing/2014/main" id="{8CA89812-CAAD-ECB6-733E-D4EEBEE470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6BA90D-462C-35A9-B58E-F97FD3123A30}"/>
              </a:ext>
            </a:extLst>
          </p:cNvPr>
          <p:cNvSpPr>
            <a:spLocks noGrp="1"/>
          </p:cNvSpPr>
          <p:nvPr>
            <p:ph type="sldNum" sz="quarter" idx="12"/>
          </p:nvPr>
        </p:nvSpPr>
        <p:spPr/>
        <p:txBody>
          <a:bodyPr/>
          <a:lstStyle/>
          <a:p>
            <a:fld id="{27759BC6-AADA-E843-B38D-13047EE7BEF4}" type="slidenum">
              <a:rPr lang="en-US" smtClean="0"/>
              <a:t>‹#›</a:t>
            </a:fld>
            <a:endParaRPr lang="en-US"/>
          </a:p>
        </p:txBody>
      </p:sp>
    </p:spTree>
    <p:extLst>
      <p:ext uri="{BB962C8B-B14F-4D97-AF65-F5344CB8AC3E}">
        <p14:creationId xmlns:p14="http://schemas.microsoft.com/office/powerpoint/2010/main" val="4108002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85824" y="119162"/>
            <a:ext cx="10617199" cy="793495"/>
          </a:xfrm>
        </p:spPr>
        <p:txBody>
          <a:bodyPr/>
          <a:lstStyle>
            <a:lvl1pPr>
              <a:defRPr b="0" cap="none" spc="0">
                <a:ln w="0"/>
                <a:solidFill>
                  <a:schemeClr val="accent1">
                    <a:lumMod val="50000"/>
                  </a:schemeClr>
                </a:solidFill>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885824" y="1138687"/>
            <a:ext cx="10617199" cy="5070590"/>
          </a:xfrm>
        </p:spPr>
        <p:txBody>
          <a:bodyPr ancho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391788" y="6328305"/>
            <a:ext cx="7084177" cy="365125"/>
          </a:xfrm>
        </p:spPr>
        <p:txBody>
          <a:bodyPr/>
          <a:lstStyle/>
          <a:p>
            <a:endParaRPr lang="en-US" dirty="0"/>
          </a:p>
        </p:txBody>
      </p:sp>
      <p:sp>
        <p:nvSpPr>
          <p:cNvPr id="8" name="Slide Number Placeholder 5"/>
          <p:cNvSpPr txBox="1">
            <a:spLocks/>
          </p:cNvSpPr>
          <p:nvPr userDrawn="1"/>
        </p:nvSpPr>
        <p:spPr>
          <a:xfrm>
            <a:off x="11640833" y="608829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mtClean="0"/>
              <a:pPr/>
              <a:t>‹#›</a:t>
            </a:fld>
            <a:endParaRPr lang="en-US" dirty="0"/>
          </a:p>
        </p:txBody>
      </p:sp>
      <p:pic>
        <p:nvPicPr>
          <p:cNvPr id="11" name="Picture 3"/>
          <p:cNvPicPr>
            <a:picLocks noChangeAspect="1" noChangeArrowheads="1"/>
          </p:cNvPicPr>
          <p:nvPr userDrawn="1"/>
        </p:nvPicPr>
        <p:blipFill>
          <a:blip r:embed="rId2" cstate="screen">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0" y="6328305"/>
            <a:ext cx="1196833" cy="506849"/>
          </a:xfrm>
          <a:prstGeom prst="rect">
            <a:avLst/>
          </a:prstGeom>
          <a:noFill/>
          <a:ln w="9525">
            <a:noFill/>
            <a:miter lim="800000"/>
            <a:headEnd/>
            <a:tailEnd/>
          </a:ln>
          <a:effectLst/>
        </p:spPr>
      </p:pic>
      <p:pic>
        <p:nvPicPr>
          <p:cNvPr id="9" name="Picture 2" descr="http://jacobsschool.ucsd.edu/news/news_resources/resources_logos/logo_files/NE/Print/JPG/UCSDLogo_JSOE-NanoEng_BlueGold_Print.jpg">
            <a:extLst>
              <a:ext uri="{FF2B5EF4-FFF2-40B4-BE49-F238E27FC236}">
                <a16:creationId xmlns:a16="http://schemas.microsoft.com/office/drawing/2014/main" id="{291CA565-76EC-4472-B6EB-E5B2AF715E60}"/>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886863" y="6366929"/>
            <a:ext cx="1196833" cy="3780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user\Pictures\shopping-cart-interface01.png">
            <a:extLst>
              <a:ext uri="{FF2B5EF4-FFF2-40B4-BE49-F238E27FC236}">
                <a16:creationId xmlns:a16="http://schemas.microsoft.com/office/drawing/2014/main" id="{F8FCF9E8-1D44-460A-92F0-084CF4017603}"/>
              </a:ext>
            </a:extLst>
          </p:cNvPr>
          <p:cNvPicPr preferRelativeResize="0">
            <a:picLocks noChangeArrowheads="1"/>
          </p:cNvPicPr>
          <p:nvPr userDrawn="1"/>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t="35345" b="61520"/>
          <a:stretch>
            <a:fillRect/>
          </a:stretch>
        </p:blipFill>
        <p:spPr bwMode="auto">
          <a:xfrm>
            <a:off x="579120" y="739116"/>
            <a:ext cx="11612880" cy="82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32555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3F7DC-939F-F953-ED2E-1FF43736D2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132D7D-5975-1F2D-90ED-2CD7E43A48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44146D-9A6C-E08A-D64B-9F139E028578}"/>
              </a:ext>
            </a:extLst>
          </p:cNvPr>
          <p:cNvSpPr>
            <a:spLocks noGrp="1"/>
          </p:cNvSpPr>
          <p:nvPr>
            <p:ph type="dt" sz="half" idx="10"/>
          </p:nvPr>
        </p:nvSpPr>
        <p:spPr/>
        <p:txBody>
          <a:bodyPr/>
          <a:lstStyle/>
          <a:p>
            <a:fld id="{D41FA3B5-3284-6B46-B2BF-7374C26017C8}" type="datetimeFigureOut">
              <a:rPr lang="en-US" smtClean="0"/>
              <a:t>5/9/2024</a:t>
            </a:fld>
            <a:endParaRPr lang="en-US"/>
          </a:p>
        </p:txBody>
      </p:sp>
      <p:sp>
        <p:nvSpPr>
          <p:cNvPr id="5" name="Footer Placeholder 4">
            <a:extLst>
              <a:ext uri="{FF2B5EF4-FFF2-40B4-BE49-F238E27FC236}">
                <a16:creationId xmlns:a16="http://schemas.microsoft.com/office/drawing/2014/main" id="{B53C20B4-9A65-A075-B47C-038421799B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F401F8-845B-D6A0-A11B-C8782E57D671}"/>
              </a:ext>
            </a:extLst>
          </p:cNvPr>
          <p:cNvSpPr>
            <a:spLocks noGrp="1"/>
          </p:cNvSpPr>
          <p:nvPr>
            <p:ph type="sldNum" sz="quarter" idx="12"/>
          </p:nvPr>
        </p:nvSpPr>
        <p:spPr/>
        <p:txBody>
          <a:bodyPr/>
          <a:lstStyle/>
          <a:p>
            <a:fld id="{27759BC6-AADA-E843-B38D-13047EE7BEF4}" type="slidenum">
              <a:rPr lang="en-US" smtClean="0"/>
              <a:t>‹#›</a:t>
            </a:fld>
            <a:endParaRPr lang="en-US"/>
          </a:p>
        </p:txBody>
      </p:sp>
    </p:spTree>
    <p:extLst>
      <p:ext uri="{BB962C8B-B14F-4D97-AF65-F5344CB8AC3E}">
        <p14:creationId xmlns:p14="http://schemas.microsoft.com/office/powerpoint/2010/main" val="11055730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3966D-2046-3212-22F6-DEF9548BAE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4A81F5-CF7F-76E2-65B5-D09E3590DF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405A32-9854-ABF9-C44D-E65BA5F89A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7A9FCE-DFDC-2173-12AC-ED625F9D2B22}"/>
              </a:ext>
            </a:extLst>
          </p:cNvPr>
          <p:cNvSpPr>
            <a:spLocks noGrp="1"/>
          </p:cNvSpPr>
          <p:nvPr>
            <p:ph type="dt" sz="half" idx="10"/>
          </p:nvPr>
        </p:nvSpPr>
        <p:spPr/>
        <p:txBody>
          <a:bodyPr/>
          <a:lstStyle/>
          <a:p>
            <a:fld id="{D41FA3B5-3284-6B46-B2BF-7374C26017C8}" type="datetimeFigureOut">
              <a:rPr lang="en-US" smtClean="0"/>
              <a:t>5/9/2024</a:t>
            </a:fld>
            <a:endParaRPr lang="en-US"/>
          </a:p>
        </p:txBody>
      </p:sp>
      <p:sp>
        <p:nvSpPr>
          <p:cNvPr id="6" name="Footer Placeholder 5">
            <a:extLst>
              <a:ext uri="{FF2B5EF4-FFF2-40B4-BE49-F238E27FC236}">
                <a16:creationId xmlns:a16="http://schemas.microsoft.com/office/drawing/2014/main" id="{CC72F17F-C91E-5B52-F727-5D2959F6A8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2740D-B22E-F994-67DF-51F9D842E338}"/>
              </a:ext>
            </a:extLst>
          </p:cNvPr>
          <p:cNvSpPr>
            <a:spLocks noGrp="1"/>
          </p:cNvSpPr>
          <p:nvPr>
            <p:ph type="sldNum" sz="quarter" idx="12"/>
          </p:nvPr>
        </p:nvSpPr>
        <p:spPr/>
        <p:txBody>
          <a:bodyPr/>
          <a:lstStyle/>
          <a:p>
            <a:fld id="{27759BC6-AADA-E843-B38D-13047EE7BEF4}" type="slidenum">
              <a:rPr lang="en-US" smtClean="0"/>
              <a:t>‹#›</a:t>
            </a:fld>
            <a:endParaRPr lang="en-US"/>
          </a:p>
        </p:txBody>
      </p:sp>
    </p:spTree>
    <p:extLst>
      <p:ext uri="{BB962C8B-B14F-4D97-AF65-F5344CB8AC3E}">
        <p14:creationId xmlns:p14="http://schemas.microsoft.com/office/powerpoint/2010/main" val="15210537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E7B69-4161-7381-53D0-20B630066D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62724E-F313-4A57-7D4A-D0A73C7E19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AE1288-DF99-0662-A91E-FEF5E45F5A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E77FC7-1B7E-6847-0F64-5347F6B893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5E5ACD-2DBD-A984-B36F-9B87A432B4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59130E-A47E-2F7A-3E1C-FDF85BF07621}"/>
              </a:ext>
            </a:extLst>
          </p:cNvPr>
          <p:cNvSpPr>
            <a:spLocks noGrp="1"/>
          </p:cNvSpPr>
          <p:nvPr>
            <p:ph type="dt" sz="half" idx="10"/>
          </p:nvPr>
        </p:nvSpPr>
        <p:spPr/>
        <p:txBody>
          <a:bodyPr/>
          <a:lstStyle/>
          <a:p>
            <a:fld id="{D41FA3B5-3284-6B46-B2BF-7374C26017C8}" type="datetimeFigureOut">
              <a:rPr lang="en-US" smtClean="0"/>
              <a:t>5/9/2024</a:t>
            </a:fld>
            <a:endParaRPr lang="en-US"/>
          </a:p>
        </p:txBody>
      </p:sp>
      <p:sp>
        <p:nvSpPr>
          <p:cNvPr id="8" name="Footer Placeholder 7">
            <a:extLst>
              <a:ext uri="{FF2B5EF4-FFF2-40B4-BE49-F238E27FC236}">
                <a16:creationId xmlns:a16="http://schemas.microsoft.com/office/drawing/2014/main" id="{4B98D29E-20BE-9AE7-8DBF-C6A0676283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0685E1-0E33-AC76-C05B-F72B0336DAA7}"/>
              </a:ext>
            </a:extLst>
          </p:cNvPr>
          <p:cNvSpPr>
            <a:spLocks noGrp="1"/>
          </p:cNvSpPr>
          <p:nvPr>
            <p:ph type="sldNum" sz="quarter" idx="12"/>
          </p:nvPr>
        </p:nvSpPr>
        <p:spPr/>
        <p:txBody>
          <a:bodyPr/>
          <a:lstStyle/>
          <a:p>
            <a:fld id="{27759BC6-AADA-E843-B38D-13047EE7BEF4}" type="slidenum">
              <a:rPr lang="en-US" smtClean="0"/>
              <a:t>‹#›</a:t>
            </a:fld>
            <a:endParaRPr lang="en-US"/>
          </a:p>
        </p:txBody>
      </p:sp>
    </p:spTree>
    <p:extLst>
      <p:ext uri="{BB962C8B-B14F-4D97-AF65-F5344CB8AC3E}">
        <p14:creationId xmlns:p14="http://schemas.microsoft.com/office/powerpoint/2010/main" val="7855464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7FA51-C3BE-33FC-D747-11C1C25A3A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96B9B0-4B46-148E-CFBD-2A71F9DA19CD}"/>
              </a:ext>
            </a:extLst>
          </p:cNvPr>
          <p:cNvSpPr>
            <a:spLocks noGrp="1"/>
          </p:cNvSpPr>
          <p:nvPr>
            <p:ph type="dt" sz="half" idx="10"/>
          </p:nvPr>
        </p:nvSpPr>
        <p:spPr/>
        <p:txBody>
          <a:bodyPr/>
          <a:lstStyle/>
          <a:p>
            <a:fld id="{D41FA3B5-3284-6B46-B2BF-7374C26017C8}" type="datetimeFigureOut">
              <a:rPr lang="en-US" smtClean="0"/>
              <a:t>5/9/2024</a:t>
            </a:fld>
            <a:endParaRPr lang="en-US"/>
          </a:p>
        </p:txBody>
      </p:sp>
      <p:sp>
        <p:nvSpPr>
          <p:cNvPr id="4" name="Footer Placeholder 3">
            <a:extLst>
              <a:ext uri="{FF2B5EF4-FFF2-40B4-BE49-F238E27FC236}">
                <a16:creationId xmlns:a16="http://schemas.microsoft.com/office/drawing/2014/main" id="{50474CF9-62AD-598F-50BF-0367A669D1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BD7FAB-4CAE-1672-157B-77BB5D09AA2F}"/>
              </a:ext>
            </a:extLst>
          </p:cNvPr>
          <p:cNvSpPr>
            <a:spLocks noGrp="1"/>
          </p:cNvSpPr>
          <p:nvPr>
            <p:ph type="sldNum" sz="quarter" idx="12"/>
          </p:nvPr>
        </p:nvSpPr>
        <p:spPr/>
        <p:txBody>
          <a:bodyPr/>
          <a:lstStyle/>
          <a:p>
            <a:fld id="{27759BC6-AADA-E843-B38D-13047EE7BEF4}" type="slidenum">
              <a:rPr lang="en-US" smtClean="0"/>
              <a:t>‹#›</a:t>
            </a:fld>
            <a:endParaRPr lang="en-US"/>
          </a:p>
        </p:txBody>
      </p:sp>
    </p:spTree>
    <p:extLst>
      <p:ext uri="{BB962C8B-B14F-4D97-AF65-F5344CB8AC3E}">
        <p14:creationId xmlns:p14="http://schemas.microsoft.com/office/powerpoint/2010/main" val="2535505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F2BC33-74DE-0FC5-DAC4-668B7E5C4D25}"/>
              </a:ext>
            </a:extLst>
          </p:cNvPr>
          <p:cNvSpPr>
            <a:spLocks noGrp="1"/>
          </p:cNvSpPr>
          <p:nvPr>
            <p:ph type="dt" sz="half" idx="10"/>
          </p:nvPr>
        </p:nvSpPr>
        <p:spPr/>
        <p:txBody>
          <a:bodyPr/>
          <a:lstStyle/>
          <a:p>
            <a:fld id="{D41FA3B5-3284-6B46-B2BF-7374C26017C8}" type="datetimeFigureOut">
              <a:rPr lang="en-US" smtClean="0"/>
              <a:t>5/9/2024</a:t>
            </a:fld>
            <a:endParaRPr lang="en-US"/>
          </a:p>
        </p:txBody>
      </p:sp>
      <p:sp>
        <p:nvSpPr>
          <p:cNvPr id="3" name="Footer Placeholder 2">
            <a:extLst>
              <a:ext uri="{FF2B5EF4-FFF2-40B4-BE49-F238E27FC236}">
                <a16:creationId xmlns:a16="http://schemas.microsoft.com/office/drawing/2014/main" id="{1A281DA3-4541-8D13-3568-04197EFD1B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DF39E7-661F-ABC4-B7A1-670EB86841B4}"/>
              </a:ext>
            </a:extLst>
          </p:cNvPr>
          <p:cNvSpPr>
            <a:spLocks noGrp="1"/>
          </p:cNvSpPr>
          <p:nvPr>
            <p:ph type="sldNum" sz="quarter" idx="12"/>
          </p:nvPr>
        </p:nvSpPr>
        <p:spPr/>
        <p:txBody>
          <a:bodyPr/>
          <a:lstStyle/>
          <a:p>
            <a:fld id="{27759BC6-AADA-E843-B38D-13047EE7BEF4}" type="slidenum">
              <a:rPr lang="en-US" smtClean="0"/>
              <a:t>‹#›</a:t>
            </a:fld>
            <a:endParaRPr lang="en-US"/>
          </a:p>
        </p:txBody>
      </p:sp>
    </p:spTree>
    <p:extLst>
      <p:ext uri="{BB962C8B-B14F-4D97-AF65-F5344CB8AC3E}">
        <p14:creationId xmlns:p14="http://schemas.microsoft.com/office/powerpoint/2010/main" val="42631242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58611-F46D-F95C-812B-4BDEED4153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26058C-933D-5D24-2A18-CBE0401F94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A562D0-9B9E-260D-E5F7-67C0B714A8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1C564D-6F83-30DE-B84D-8CC7BD20846F}"/>
              </a:ext>
            </a:extLst>
          </p:cNvPr>
          <p:cNvSpPr>
            <a:spLocks noGrp="1"/>
          </p:cNvSpPr>
          <p:nvPr>
            <p:ph type="dt" sz="half" idx="10"/>
          </p:nvPr>
        </p:nvSpPr>
        <p:spPr/>
        <p:txBody>
          <a:bodyPr/>
          <a:lstStyle/>
          <a:p>
            <a:fld id="{D41FA3B5-3284-6B46-B2BF-7374C26017C8}" type="datetimeFigureOut">
              <a:rPr lang="en-US" smtClean="0"/>
              <a:t>5/9/2024</a:t>
            </a:fld>
            <a:endParaRPr lang="en-US"/>
          </a:p>
        </p:txBody>
      </p:sp>
      <p:sp>
        <p:nvSpPr>
          <p:cNvPr id="6" name="Footer Placeholder 5">
            <a:extLst>
              <a:ext uri="{FF2B5EF4-FFF2-40B4-BE49-F238E27FC236}">
                <a16:creationId xmlns:a16="http://schemas.microsoft.com/office/drawing/2014/main" id="{E01BC063-51CD-CCD0-1121-E0446EEAE5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F08A30-C59B-E28D-1917-34576C1A4D20}"/>
              </a:ext>
            </a:extLst>
          </p:cNvPr>
          <p:cNvSpPr>
            <a:spLocks noGrp="1"/>
          </p:cNvSpPr>
          <p:nvPr>
            <p:ph type="sldNum" sz="quarter" idx="12"/>
          </p:nvPr>
        </p:nvSpPr>
        <p:spPr/>
        <p:txBody>
          <a:bodyPr/>
          <a:lstStyle/>
          <a:p>
            <a:fld id="{27759BC6-AADA-E843-B38D-13047EE7BEF4}" type="slidenum">
              <a:rPr lang="en-US" smtClean="0"/>
              <a:t>‹#›</a:t>
            </a:fld>
            <a:endParaRPr lang="en-US"/>
          </a:p>
        </p:txBody>
      </p:sp>
    </p:spTree>
    <p:extLst>
      <p:ext uri="{BB962C8B-B14F-4D97-AF65-F5344CB8AC3E}">
        <p14:creationId xmlns:p14="http://schemas.microsoft.com/office/powerpoint/2010/main" val="19836453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343B2-6AD4-27F9-AB39-9202154DAC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078D62-FB41-10FC-CB9E-8A5642990F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B26826-10B4-1A5D-5E05-81A02D22FF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524D6F-A7B4-D661-4021-235F16B10610}"/>
              </a:ext>
            </a:extLst>
          </p:cNvPr>
          <p:cNvSpPr>
            <a:spLocks noGrp="1"/>
          </p:cNvSpPr>
          <p:nvPr>
            <p:ph type="dt" sz="half" idx="10"/>
          </p:nvPr>
        </p:nvSpPr>
        <p:spPr/>
        <p:txBody>
          <a:bodyPr/>
          <a:lstStyle/>
          <a:p>
            <a:fld id="{D41FA3B5-3284-6B46-B2BF-7374C26017C8}" type="datetimeFigureOut">
              <a:rPr lang="en-US" smtClean="0"/>
              <a:t>5/9/2024</a:t>
            </a:fld>
            <a:endParaRPr lang="en-US"/>
          </a:p>
        </p:txBody>
      </p:sp>
      <p:sp>
        <p:nvSpPr>
          <p:cNvPr id="6" name="Footer Placeholder 5">
            <a:extLst>
              <a:ext uri="{FF2B5EF4-FFF2-40B4-BE49-F238E27FC236}">
                <a16:creationId xmlns:a16="http://schemas.microsoft.com/office/drawing/2014/main" id="{E5D34912-A459-93FA-2533-0955ED1CF6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781F86-C00F-E820-FD18-56076017BC19}"/>
              </a:ext>
            </a:extLst>
          </p:cNvPr>
          <p:cNvSpPr>
            <a:spLocks noGrp="1"/>
          </p:cNvSpPr>
          <p:nvPr>
            <p:ph type="sldNum" sz="quarter" idx="12"/>
          </p:nvPr>
        </p:nvSpPr>
        <p:spPr/>
        <p:txBody>
          <a:bodyPr/>
          <a:lstStyle/>
          <a:p>
            <a:fld id="{27759BC6-AADA-E843-B38D-13047EE7BEF4}" type="slidenum">
              <a:rPr lang="en-US" smtClean="0"/>
              <a:t>‹#›</a:t>
            </a:fld>
            <a:endParaRPr lang="en-US"/>
          </a:p>
        </p:txBody>
      </p:sp>
    </p:spTree>
    <p:extLst>
      <p:ext uri="{BB962C8B-B14F-4D97-AF65-F5344CB8AC3E}">
        <p14:creationId xmlns:p14="http://schemas.microsoft.com/office/powerpoint/2010/main" val="22012203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2CA1C-E013-CF1A-7701-4C96F87AE6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9BC12C-CC4B-8193-9180-A115346FBE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F5BBC4-C707-2F99-D2B2-62080A232E01}"/>
              </a:ext>
            </a:extLst>
          </p:cNvPr>
          <p:cNvSpPr>
            <a:spLocks noGrp="1"/>
          </p:cNvSpPr>
          <p:nvPr>
            <p:ph type="dt" sz="half" idx="10"/>
          </p:nvPr>
        </p:nvSpPr>
        <p:spPr/>
        <p:txBody>
          <a:bodyPr/>
          <a:lstStyle/>
          <a:p>
            <a:fld id="{D41FA3B5-3284-6B46-B2BF-7374C26017C8}" type="datetimeFigureOut">
              <a:rPr lang="en-US" smtClean="0"/>
              <a:t>5/9/2024</a:t>
            </a:fld>
            <a:endParaRPr lang="en-US"/>
          </a:p>
        </p:txBody>
      </p:sp>
      <p:sp>
        <p:nvSpPr>
          <p:cNvPr id="5" name="Footer Placeholder 4">
            <a:extLst>
              <a:ext uri="{FF2B5EF4-FFF2-40B4-BE49-F238E27FC236}">
                <a16:creationId xmlns:a16="http://schemas.microsoft.com/office/drawing/2014/main" id="{6F07A084-42B8-4BBD-FD7E-FA2F8DF1C0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E0C51-D972-03C6-E3EE-EA4A00C443A0}"/>
              </a:ext>
            </a:extLst>
          </p:cNvPr>
          <p:cNvSpPr>
            <a:spLocks noGrp="1"/>
          </p:cNvSpPr>
          <p:nvPr>
            <p:ph type="sldNum" sz="quarter" idx="12"/>
          </p:nvPr>
        </p:nvSpPr>
        <p:spPr/>
        <p:txBody>
          <a:bodyPr/>
          <a:lstStyle/>
          <a:p>
            <a:fld id="{27759BC6-AADA-E843-B38D-13047EE7BEF4}" type="slidenum">
              <a:rPr lang="en-US" smtClean="0"/>
              <a:t>‹#›</a:t>
            </a:fld>
            <a:endParaRPr lang="en-US"/>
          </a:p>
        </p:txBody>
      </p:sp>
    </p:spTree>
    <p:extLst>
      <p:ext uri="{BB962C8B-B14F-4D97-AF65-F5344CB8AC3E}">
        <p14:creationId xmlns:p14="http://schemas.microsoft.com/office/powerpoint/2010/main" val="26869271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E98D30-2737-4EB9-D738-33670DAF3E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018E84-8E9E-ABE3-CB26-A0B96112DB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196DFC-ABE8-930A-47E2-BFC45B4390B8}"/>
              </a:ext>
            </a:extLst>
          </p:cNvPr>
          <p:cNvSpPr>
            <a:spLocks noGrp="1"/>
          </p:cNvSpPr>
          <p:nvPr>
            <p:ph type="dt" sz="half" idx="10"/>
          </p:nvPr>
        </p:nvSpPr>
        <p:spPr/>
        <p:txBody>
          <a:bodyPr/>
          <a:lstStyle/>
          <a:p>
            <a:fld id="{D41FA3B5-3284-6B46-B2BF-7374C26017C8}" type="datetimeFigureOut">
              <a:rPr lang="en-US" smtClean="0"/>
              <a:t>5/9/2024</a:t>
            </a:fld>
            <a:endParaRPr lang="en-US"/>
          </a:p>
        </p:txBody>
      </p:sp>
      <p:sp>
        <p:nvSpPr>
          <p:cNvPr id="5" name="Footer Placeholder 4">
            <a:extLst>
              <a:ext uri="{FF2B5EF4-FFF2-40B4-BE49-F238E27FC236}">
                <a16:creationId xmlns:a16="http://schemas.microsoft.com/office/drawing/2014/main" id="{B9BB11AE-598F-3B99-A8B7-68FD5E6E8E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39377C-A97B-C312-4DD9-ACAF20E389BE}"/>
              </a:ext>
            </a:extLst>
          </p:cNvPr>
          <p:cNvSpPr>
            <a:spLocks noGrp="1"/>
          </p:cNvSpPr>
          <p:nvPr>
            <p:ph type="sldNum" sz="quarter" idx="12"/>
          </p:nvPr>
        </p:nvSpPr>
        <p:spPr/>
        <p:txBody>
          <a:bodyPr/>
          <a:lstStyle/>
          <a:p>
            <a:fld id="{27759BC6-AADA-E843-B38D-13047EE7BEF4}" type="slidenum">
              <a:rPr lang="en-US" smtClean="0"/>
              <a:t>‹#›</a:t>
            </a:fld>
            <a:endParaRPr lang="en-US"/>
          </a:p>
        </p:txBody>
      </p:sp>
    </p:spTree>
    <p:extLst>
      <p:ext uri="{BB962C8B-B14F-4D97-AF65-F5344CB8AC3E}">
        <p14:creationId xmlns:p14="http://schemas.microsoft.com/office/powerpoint/2010/main" val="41624027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9478138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9732656" y="5883275"/>
            <a:ext cx="1143000" cy="365125"/>
          </a:xfrm>
          <a:prstGeom prst="rect">
            <a:avLst/>
          </a:prstGeom>
        </p:spPr>
        <p:txBody>
          <a:bodyPr/>
          <a:lstStyle>
            <a:lvl1pPr algn="r">
              <a:defRPr>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11"/>
          </p:nvPr>
        </p:nvSpPr>
        <p:spPr/>
        <p:txBody>
          <a:bodyPr/>
          <a:lstStyle>
            <a:lvl1pPr algn="r">
              <a:defRPr>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lgn="r">
              <a:defRPr>
                <a:latin typeface="Arial" panose="020B0604020202020204" pitchFamily="34" charset="0"/>
                <a:cs typeface="Arial" panose="020B0604020202020204" pitchFamily="34" charset="0"/>
              </a:defRPr>
            </a:lvl1pPr>
          </a:lstStyle>
          <a:p>
            <a:fld id="{D57F1E4F-1CFF-5643-939E-217C01CDF565}" type="slidenum">
              <a:rPr lang="en-US" smtClean="0"/>
              <a:pPr/>
              <a:t>‹#›</a:t>
            </a:fld>
            <a:endParaRPr lang="en-US" dirty="0"/>
          </a:p>
        </p:txBody>
      </p:sp>
      <p:pic>
        <p:nvPicPr>
          <p:cNvPr id="7" name="Picture 3"/>
          <p:cNvPicPr>
            <a:picLocks noChangeAspect="1" noChangeArrowheads="1"/>
          </p:cNvPicPr>
          <p:nvPr userDrawn="1"/>
        </p:nvPicPr>
        <p:blipFill>
          <a:blip r:embed="rId2" cstate="screen">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1629295" y="62841"/>
            <a:ext cx="1196833" cy="506849"/>
          </a:xfrm>
          <a:prstGeom prst="rect">
            <a:avLst/>
          </a:prstGeom>
          <a:noFill/>
          <a:ln w="9525">
            <a:noFill/>
            <a:miter lim="800000"/>
            <a:headEnd/>
            <a:tailEnd/>
          </a:ln>
          <a:effectLst/>
        </p:spPr>
      </p:pic>
      <p:pic>
        <p:nvPicPr>
          <p:cNvPr id="9" name="Picture 2" descr="http://jacobsschool.ucsd.edu/news/news_resources/resources_logos/logo_files/NE/Print/JPG/UCSDLogo_JSOE-NanoEng_BlueGold_Print.jpg">
            <a:extLst>
              <a:ext uri="{FF2B5EF4-FFF2-40B4-BE49-F238E27FC236}">
                <a16:creationId xmlns:a16="http://schemas.microsoft.com/office/drawing/2014/main" id="{82039CFF-1559-46D8-B432-614D44778153}"/>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2893830" y="41830"/>
            <a:ext cx="1737560" cy="548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1058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C1D8E-2514-4740-A719-CF2F737E27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FD96F2-EC39-47F8-80EF-14074AA701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931120-EB33-4529-A190-0068992262D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C742A8B-0E97-426A-A80F-E6E8657CF8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E9CF9-46BB-47BE-9315-7DBB1CEF413C}"/>
              </a:ext>
            </a:extLst>
          </p:cNvPr>
          <p:cNvSpPr>
            <a:spLocks noGrp="1"/>
          </p:cNvSpPr>
          <p:nvPr>
            <p:ph type="sldNum" sz="quarter" idx="12"/>
          </p:nvPr>
        </p:nvSpPr>
        <p:spPr/>
        <p:txBody>
          <a:bodyPr/>
          <a:lstStyle/>
          <a:p>
            <a:fld id="{93C0755B-5886-4462-AA44-E27CBBDCB6AA}" type="slidenum">
              <a:rPr lang="en-US" smtClean="0"/>
              <a:t>‹#›</a:t>
            </a:fld>
            <a:endParaRPr lang="en-US"/>
          </a:p>
        </p:txBody>
      </p:sp>
    </p:spTree>
    <p:extLst>
      <p:ext uri="{BB962C8B-B14F-4D97-AF65-F5344CB8AC3E}">
        <p14:creationId xmlns:p14="http://schemas.microsoft.com/office/powerpoint/2010/main" val="1050416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D2BBE-3544-40CB-BE27-5AE6A72EBE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DDF863-1C98-44CF-BCC7-0B47AD705E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298643-BDD8-4DEF-9222-892782AF67C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7042A5E-FB3F-4D2D-A864-52D8A63588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F722E1-986D-4AF9-BAFC-4B4FDC61252F}"/>
              </a:ext>
            </a:extLst>
          </p:cNvPr>
          <p:cNvSpPr>
            <a:spLocks noGrp="1"/>
          </p:cNvSpPr>
          <p:nvPr>
            <p:ph type="sldNum" sz="quarter" idx="12"/>
          </p:nvPr>
        </p:nvSpPr>
        <p:spPr/>
        <p:txBody>
          <a:bodyPr/>
          <a:lstStyle/>
          <a:p>
            <a:fld id="{93C0755B-5886-4462-AA44-E27CBBDCB6AA}" type="slidenum">
              <a:rPr lang="en-US" smtClean="0"/>
              <a:t>‹#›</a:t>
            </a:fld>
            <a:endParaRPr lang="en-US"/>
          </a:p>
        </p:txBody>
      </p:sp>
    </p:spTree>
    <p:extLst>
      <p:ext uri="{BB962C8B-B14F-4D97-AF65-F5344CB8AC3E}">
        <p14:creationId xmlns:p14="http://schemas.microsoft.com/office/powerpoint/2010/main" val="20827368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8306E-5383-497A-924F-E73679DA2F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E177C-646D-4770-9284-7D1627649C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363C51-E7F5-441C-BD3A-37B932EB0B2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509E234-D890-470F-9BDF-348554983A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99CB33-461E-45E6-9234-9DAFB534F4C9}"/>
              </a:ext>
            </a:extLst>
          </p:cNvPr>
          <p:cNvSpPr>
            <a:spLocks noGrp="1"/>
          </p:cNvSpPr>
          <p:nvPr>
            <p:ph type="sldNum" sz="quarter" idx="12"/>
          </p:nvPr>
        </p:nvSpPr>
        <p:spPr/>
        <p:txBody>
          <a:bodyPr/>
          <a:lstStyle/>
          <a:p>
            <a:fld id="{93C0755B-5886-4462-AA44-E27CBBDCB6AA}" type="slidenum">
              <a:rPr lang="en-US" smtClean="0"/>
              <a:t>‹#›</a:t>
            </a:fld>
            <a:endParaRPr lang="en-US"/>
          </a:p>
        </p:txBody>
      </p:sp>
    </p:spTree>
    <p:extLst>
      <p:ext uri="{BB962C8B-B14F-4D97-AF65-F5344CB8AC3E}">
        <p14:creationId xmlns:p14="http://schemas.microsoft.com/office/powerpoint/2010/main" val="4814810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9D918-E4DF-471B-90EA-D11F63F511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716070-92D5-4E0B-BFBE-8C2CC46945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D3B3F6-FAD6-4894-A109-AF3AE67DCD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C6B084-BFA9-422D-A7D4-1517174C6F6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F5DD588-EB11-4F44-9F0C-B393B63CA1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B1E34E-84C2-4935-813A-166A517E9954}"/>
              </a:ext>
            </a:extLst>
          </p:cNvPr>
          <p:cNvSpPr>
            <a:spLocks noGrp="1"/>
          </p:cNvSpPr>
          <p:nvPr>
            <p:ph type="sldNum" sz="quarter" idx="12"/>
          </p:nvPr>
        </p:nvSpPr>
        <p:spPr/>
        <p:txBody>
          <a:bodyPr/>
          <a:lstStyle/>
          <a:p>
            <a:fld id="{93C0755B-5886-4462-AA44-E27CBBDCB6AA}" type="slidenum">
              <a:rPr lang="en-US" smtClean="0"/>
              <a:t>‹#›</a:t>
            </a:fld>
            <a:endParaRPr lang="en-US"/>
          </a:p>
        </p:txBody>
      </p:sp>
    </p:spTree>
    <p:extLst>
      <p:ext uri="{BB962C8B-B14F-4D97-AF65-F5344CB8AC3E}">
        <p14:creationId xmlns:p14="http://schemas.microsoft.com/office/powerpoint/2010/main" val="14774529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29C2D-2825-4F39-B934-F32280D9F1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899E59-6D57-463D-8308-BB6240084A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422E18-0EC3-43F3-B63D-F58D9FCD7B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A4C8D1-A8BA-47A2-B5ED-2A584A6F51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6DEDF5-5030-499E-8A48-9E3817C874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A58B12-2D64-462A-97F6-314D8EB5950E}"/>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4D135002-8050-4852-9414-9F6D2E68BB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E41840-E993-48ED-AB9B-AED8A90ED81A}"/>
              </a:ext>
            </a:extLst>
          </p:cNvPr>
          <p:cNvSpPr>
            <a:spLocks noGrp="1"/>
          </p:cNvSpPr>
          <p:nvPr>
            <p:ph type="sldNum" sz="quarter" idx="12"/>
          </p:nvPr>
        </p:nvSpPr>
        <p:spPr/>
        <p:txBody>
          <a:bodyPr/>
          <a:lstStyle/>
          <a:p>
            <a:fld id="{93C0755B-5886-4462-AA44-E27CBBDCB6AA}" type="slidenum">
              <a:rPr lang="en-US" smtClean="0"/>
              <a:t>‹#›</a:t>
            </a:fld>
            <a:endParaRPr lang="en-US"/>
          </a:p>
        </p:txBody>
      </p:sp>
    </p:spTree>
    <p:extLst>
      <p:ext uri="{BB962C8B-B14F-4D97-AF65-F5344CB8AC3E}">
        <p14:creationId xmlns:p14="http://schemas.microsoft.com/office/powerpoint/2010/main" val="13690395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946B5-3CB6-45F8-80BE-23E3020DC0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8772B6-A3FE-418E-B795-1F380ED4F12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D8C8F351-7A1A-4DD0-99E4-3AAF9E7C5A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1E459C-2C2F-4C3E-9741-475C7843EB4A}"/>
              </a:ext>
            </a:extLst>
          </p:cNvPr>
          <p:cNvSpPr>
            <a:spLocks noGrp="1"/>
          </p:cNvSpPr>
          <p:nvPr>
            <p:ph type="sldNum" sz="quarter" idx="12"/>
          </p:nvPr>
        </p:nvSpPr>
        <p:spPr/>
        <p:txBody>
          <a:bodyPr/>
          <a:lstStyle/>
          <a:p>
            <a:fld id="{93C0755B-5886-4462-AA44-E27CBBDCB6AA}" type="slidenum">
              <a:rPr lang="en-US" smtClean="0"/>
              <a:t>‹#›</a:t>
            </a:fld>
            <a:endParaRPr lang="en-US"/>
          </a:p>
        </p:txBody>
      </p:sp>
    </p:spTree>
    <p:extLst>
      <p:ext uri="{BB962C8B-B14F-4D97-AF65-F5344CB8AC3E}">
        <p14:creationId xmlns:p14="http://schemas.microsoft.com/office/powerpoint/2010/main" val="9337656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CC1516-51EE-463B-A020-51A54B1D326D}"/>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9FC89213-F4B2-4EF3-880D-B526C0470F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48A0F7-ECDE-46A1-9DE2-12701BFA5804}"/>
              </a:ext>
            </a:extLst>
          </p:cNvPr>
          <p:cNvSpPr>
            <a:spLocks noGrp="1"/>
          </p:cNvSpPr>
          <p:nvPr>
            <p:ph type="sldNum" sz="quarter" idx="12"/>
          </p:nvPr>
        </p:nvSpPr>
        <p:spPr/>
        <p:txBody>
          <a:bodyPr/>
          <a:lstStyle/>
          <a:p>
            <a:fld id="{93C0755B-5886-4462-AA44-E27CBBDCB6AA}" type="slidenum">
              <a:rPr lang="en-US" smtClean="0"/>
              <a:t>‹#›</a:t>
            </a:fld>
            <a:endParaRPr lang="en-US"/>
          </a:p>
        </p:txBody>
      </p:sp>
    </p:spTree>
    <p:extLst>
      <p:ext uri="{BB962C8B-B14F-4D97-AF65-F5344CB8AC3E}">
        <p14:creationId xmlns:p14="http://schemas.microsoft.com/office/powerpoint/2010/main" val="24180920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BF020-B8A6-486C-A249-714332B0E6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744F71-721B-4A74-BE64-8BBC7097A9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4B8B9B-7580-4BA5-9010-D32AFD8E21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3C84E5-FB7E-4B88-AE6C-620FD4751D0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B2291E6-9F60-4701-B79B-74EC955947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96DC73-69D9-44A2-915D-A6D7A757B187}"/>
              </a:ext>
            </a:extLst>
          </p:cNvPr>
          <p:cNvSpPr>
            <a:spLocks noGrp="1"/>
          </p:cNvSpPr>
          <p:nvPr>
            <p:ph type="sldNum" sz="quarter" idx="12"/>
          </p:nvPr>
        </p:nvSpPr>
        <p:spPr/>
        <p:txBody>
          <a:bodyPr/>
          <a:lstStyle/>
          <a:p>
            <a:fld id="{93C0755B-5886-4462-AA44-E27CBBDCB6AA}" type="slidenum">
              <a:rPr lang="en-US" smtClean="0"/>
              <a:t>‹#›</a:t>
            </a:fld>
            <a:endParaRPr lang="en-US"/>
          </a:p>
        </p:txBody>
      </p:sp>
    </p:spTree>
    <p:extLst>
      <p:ext uri="{BB962C8B-B14F-4D97-AF65-F5344CB8AC3E}">
        <p14:creationId xmlns:p14="http://schemas.microsoft.com/office/powerpoint/2010/main" val="10725087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85CF7-1072-4FDC-96FE-4DFAA4B666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531604-5C1A-4249-9695-A7246F699A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A643A9-4417-4CE0-B0E1-0CD8CB5978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AADFD1-DB52-44AB-A70B-8EB8433D059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F54386C-7363-421C-A583-22AC867470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FD5B79-B21D-40C8-B2DD-DE470CB15744}"/>
              </a:ext>
            </a:extLst>
          </p:cNvPr>
          <p:cNvSpPr>
            <a:spLocks noGrp="1"/>
          </p:cNvSpPr>
          <p:nvPr>
            <p:ph type="sldNum" sz="quarter" idx="12"/>
          </p:nvPr>
        </p:nvSpPr>
        <p:spPr/>
        <p:txBody>
          <a:bodyPr/>
          <a:lstStyle/>
          <a:p>
            <a:fld id="{93C0755B-5886-4462-AA44-E27CBBDCB6AA}" type="slidenum">
              <a:rPr lang="en-US" smtClean="0"/>
              <a:t>‹#›</a:t>
            </a:fld>
            <a:endParaRPr lang="en-US"/>
          </a:p>
        </p:txBody>
      </p:sp>
    </p:spTree>
    <p:extLst>
      <p:ext uri="{BB962C8B-B14F-4D97-AF65-F5344CB8AC3E}">
        <p14:creationId xmlns:p14="http://schemas.microsoft.com/office/powerpoint/2010/main" val="986327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4D13A-BC52-4A19-8753-D8A525BFA9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A50E99-34D3-44A1-A7ED-4BEDD30926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0868E6-556C-4448-BD13-8E0AFFE7BDE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486C17F-E006-4BA3-A86D-C6C6D7CD60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746CFF-B7F4-4D31-B0E7-6B289A6B36D1}"/>
              </a:ext>
            </a:extLst>
          </p:cNvPr>
          <p:cNvSpPr>
            <a:spLocks noGrp="1"/>
          </p:cNvSpPr>
          <p:nvPr>
            <p:ph type="sldNum" sz="quarter" idx="12"/>
          </p:nvPr>
        </p:nvSpPr>
        <p:spPr/>
        <p:txBody>
          <a:bodyPr/>
          <a:lstStyle/>
          <a:p>
            <a:fld id="{93C0755B-5886-4462-AA44-E27CBBDCB6AA}" type="slidenum">
              <a:rPr lang="en-US" smtClean="0"/>
              <a:t>‹#›</a:t>
            </a:fld>
            <a:endParaRPr lang="en-US"/>
          </a:p>
        </p:txBody>
      </p:sp>
    </p:spTree>
    <p:extLst>
      <p:ext uri="{BB962C8B-B14F-4D97-AF65-F5344CB8AC3E}">
        <p14:creationId xmlns:p14="http://schemas.microsoft.com/office/powerpoint/2010/main" val="3468777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9732656" y="5883275"/>
            <a:ext cx="1143000" cy="365125"/>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pic>
        <p:nvPicPr>
          <p:cNvPr id="8" name="Picture 3"/>
          <p:cNvPicPr>
            <a:picLocks noChangeAspect="1" noChangeArrowheads="1"/>
          </p:cNvPicPr>
          <p:nvPr userDrawn="1"/>
        </p:nvPicPr>
        <p:blipFill>
          <a:blip r:embed="rId2" cstate="screen">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0" y="6328305"/>
            <a:ext cx="1196833" cy="506849"/>
          </a:xfrm>
          <a:prstGeom prst="rect">
            <a:avLst/>
          </a:prstGeom>
          <a:noFill/>
          <a:ln w="9525">
            <a:noFill/>
            <a:miter lim="800000"/>
            <a:headEnd/>
            <a:tailEnd/>
          </a:ln>
          <a:effectLst/>
        </p:spPr>
      </p:pic>
      <p:pic>
        <p:nvPicPr>
          <p:cNvPr id="9" name="Picture 2" descr="https://upload.wikimedia.org/wikipedia/en/thumb/4/42/UCSD_Seal.svg/1024px-UCSD_Seal.svg.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57151" y="0"/>
            <a:ext cx="828674" cy="828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892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49D527-7C24-4852-9BCC-B6F794B4D5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1552EE-F076-4E86-91DD-0D9332665A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AF66D4-F724-49F3-93FE-E6621B9C8A6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1D4A180-01B1-45EA-BA2B-BD703AB05F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028089-DD46-45D7-AB7E-B4DB97EE5E90}"/>
              </a:ext>
            </a:extLst>
          </p:cNvPr>
          <p:cNvSpPr>
            <a:spLocks noGrp="1"/>
          </p:cNvSpPr>
          <p:nvPr>
            <p:ph type="sldNum" sz="quarter" idx="12"/>
          </p:nvPr>
        </p:nvSpPr>
        <p:spPr/>
        <p:txBody>
          <a:bodyPr/>
          <a:lstStyle/>
          <a:p>
            <a:fld id="{93C0755B-5886-4462-AA44-E27CBBDCB6AA}" type="slidenum">
              <a:rPr lang="en-US" smtClean="0"/>
              <a:t>‹#›</a:t>
            </a:fld>
            <a:endParaRPr lang="en-US"/>
          </a:p>
        </p:txBody>
      </p:sp>
    </p:spTree>
    <p:extLst>
      <p:ext uri="{BB962C8B-B14F-4D97-AF65-F5344CB8AC3E}">
        <p14:creationId xmlns:p14="http://schemas.microsoft.com/office/powerpoint/2010/main" val="6373167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B49D86E-7F18-4C28-8310-DAEE23F52F41}"/>
              </a:ext>
            </a:extLst>
          </p:cNvPr>
          <p:cNvSpPr>
            <a:spLocks noGrp="1"/>
          </p:cNvSpPr>
          <p:nvPr>
            <p:ph type="sldNum" sz="quarter" idx="12"/>
          </p:nvPr>
        </p:nvSpPr>
        <p:spPr>
          <a:xfrm>
            <a:off x="9271000" y="6492877"/>
            <a:ext cx="2844800" cy="365125"/>
          </a:xfrm>
        </p:spPr>
        <p:txBody>
          <a:bodyPr/>
          <a:lstStyle/>
          <a:p>
            <a:fld id="{BE72C1C2-1F36-41C5-A816-CECE577BB130}" type="slidenum">
              <a:rPr lang="en-US" smtClean="0"/>
              <a:t>‹#›</a:t>
            </a:fld>
            <a:endParaRPr lang="en-US" dirty="0"/>
          </a:p>
        </p:txBody>
      </p:sp>
      <p:sp>
        <p:nvSpPr>
          <p:cNvPr id="6" name="AutoShape 1">
            <a:extLst>
              <a:ext uri="{FF2B5EF4-FFF2-40B4-BE49-F238E27FC236}">
                <a16:creationId xmlns:a16="http://schemas.microsoft.com/office/drawing/2014/main" id="{40C5275D-73BF-4034-9E57-DEACC44E6ABF}"/>
              </a:ext>
            </a:extLst>
          </p:cNvPr>
          <p:cNvSpPr>
            <a:spLocks/>
          </p:cNvSpPr>
          <p:nvPr userDrawn="1"/>
        </p:nvSpPr>
        <p:spPr bwMode="auto">
          <a:xfrm>
            <a:off x="1" y="866024"/>
            <a:ext cx="12259289" cy="200776"/>
          </a:xfrm>
          <a:prstGeom prst="roundRect">
            <a:avLst>
              <a:gd name="adj" fmla="val 0"/>
            </a:avLst>
          </a:prstGeom>
          <a:gradFill rotWithShape="0">
            <a:gsLst>
              <a:gs pos="0">
                <a:srgbClr val="427C0F"/>
              </a:gs>
              <a:gs pos="100000">
                <a:srgbClr val="8FCD28"/>
              </a:gs>
            </a:gsLst>
            <a:lin ang="5400000" scaled="1"/>
          </a:gra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lvl1pPr algn="ctr" eaLnBrk="0" hangingPunct="0">
              <a:defRPr sz="3200">
                <a:solidFill>
                  <a:schemeClr val="tx1"/>
                </a:solidFill>
                <a:latin typeface="Gill Sans" pitchFamily="2" charset="0"/>
                <a:ea typeface="ヒラギノ角ゴ ProN W3" pitchFamily="2" charset="-128"/>
                <a:sym typeface="Gill Sans" pitchFamily="2" charset="0"/>
              </a:defRPr>
            </a:lvl1pPr>
            <a:lvl2pPr marL="742950" indent="-285750" algn="ctr" eaLnBrk="0" hangingPunct="0">
              <a:defRPr sz="3200">
                <a:solidFill>
                  <a:schemeClr val="tx1"/>
                </a:solidFill>
                <a:latin typeface="Gill Sans" pitchFamily="2" charset="0"/>
                <a:ea typeface="ヒラギノ角ゴ ProN W3" pitchFamily="2" charset="-128"/>
                <a:sym typeface="Gill Sans" pitchFamily="2" charset="0"/>
              </a:defRPr>
            </a:lvl2pPr>
            <a:lvl3pPr marL="1143000" indent="-228600" algn="ctr" eaLnBrk="0" hangingPunct="0">
              <a:defRPr sz="3200">
                <a:solidFill>
                  <a:schemeClr val="tx1"/>
                </a:solidFill>
                <a:latin typeface="Gill Sans" pitchFamily="2" charset="0"/>
                <a:ea typeface="ヒラギノ角ゴ ProN W3" pitchFamily="2" charset="-128"/>
                <a:sym typeface="Gill Sans" pitchFamily="2" charset="0"/>
              </a:defRPr>
            </a:lvl3pPr>
            <a:lvl4pPr marL="1600200" indent="-228600" algn="ctr" eaLnBrk="0" hangingPunct="0">
              <a:defRPr sz="3200">
                <a:solidFill>
                  <a:schemeClr val="tx1"/>
                </a:solidFill>
                <a:latin typeface="Gill Sans" pitchFamily="2" charset="0"/>
                <a:ea typeface="ヒラギノ角ゴ ProN W3" pitchFamily="2" charset="-128"/>
                <a:sym typeface="Gill Sans" pitchFamily="2" charset="0"/>
              </a:defRPr>
            </a:lvl4pPr>
            <a:lvl5pPr marL="2057400" indent="-228600" algn="ctr" eaLnBrk="0" hangingPunct="0">
              <a:defRPr sz="3200">
                <a:solidFill>
                  <a:schemeClr val="tx1"/>
                </a:solidFill>
                <a:latin typeface="Gill Sans" pitchFamily="2" charset="0"/>
                <a:ea typeface="ヒラギノ角ゴ ProN W3" pitchFamily="2" charset="-128"/>
                <a:sym typeface="Gill Sans" pitchFamily="2" charset="0"/>
              </a:defRPr>
            </a:lvl5pPr>
            <a:lvl6pPr marL="2514600" indent="-228600" algn="ctr" eaLnBrk="0" fontAlgn="base" hangingPunct="0">
              <a:spcBef>
                <a:spcPct val="0"/>
              </a:spcBef>
              <a:spcAft>
                <a:spcPct val="0"/>
              </a:spcAft>
              <a:defRPr sz="3200">
                <a:solidFill>
                  <a:schemeClr val="tx1"/>
                </a:solidFill>
                <a:latin typeface="Gill Sans" pitchFamily="2" charset="0"/>
                <a:ea typeface="ヒラギノ角ゴ ProN W3" pitchFamily="2" charset="-128"/>
                <a:sym typeface="Gill Sans" pitchFamily="2" charset="0"/>
              </a:defRPr>
            </a:lvl6pPr>
            <a:lvl7pPr marL="2971800" indent="-228600" algn="ctr" eaLnBrk="0" fontAlgn="base" hangingPunct="0">
              <a:spcBef>
                <a:spcPct val="0"/>
              </a:spcBef>
              <a:spcAft>
                <a:spcPct val="0"/>
              </a:spcAft>
              <a:defRPr sz="3200">
                <a:solidFill>
                  <a:schemeClr val="tx1"/>
                </a:solidFill>
                <a:latin typeface="Gill Sans" pitchFamily="2" charset="0"/>
                <a:ea typeface="ヒラギノ角ゴ ProN W3" pitchFamily="2" charset="-128"/>
                <a:sym typeface="Gill Sans" pitchFamily="2" charset="0"/>
              </a:defRPr>
            </a:lvl7pPr>
            <a:lvl8pPr marL="3429000" indent="-228600" algn="ctr" eaLnBrk="0" fontAlgn="base" hangingPunct="0">
              <a:spcBef>
                <a:spcPct val="0"/>
              </a:spcBef>
              <a:spcAft>
                <a:spcPct val="0"/>
              </a:spcAft>
              <a:defRPr sz="3200">
                <a:solidFill>
                  <a:schemeClr val="tx1"/>
                </a:solidFill>
                <a:latin typeface="Gill Sans" pitchFamily="2" charset="0"/>
                <a:ea typeface="ヒラギノ角ゴ ProN W3" pitchFamily="2" charset="-128"/>
                <a:sym typeface="Gill Sans" pitchFamily="2" charset="0"/>
              </a:defRPr>
            </a:lvl8pPr>
            <a:lvl9pPr marL="3886200" indent="-228600" algn="ctr" eaLnBrk="0" fontAlgn="base" hangingPunct="0">
              <a:spcBef>
                <a:spcPct val="0"/>
              </a:spcBef>
              <a:spcAft>
                <a:spcPct val="0"/>
              </a:spcAft>
              <a:defRPr sz="3200">
                <a:solidFill>
                  <a:schemeClr val="tx1"/>
                </a:solidFill>
                <a:latin typeface="Gill Sans" pitchFamily="2" charset="0"/>
                <a:ea typeface="ヒラギノ角ゴ ProN W3" pitchFamily="2" charset="-128"/>
                <a:sym typeface="Gill Sans" pitchFamily="2" charset="0"/>
              </a:defRPr>
            </a:lvl9pPr>
          </a:lstStyle>
          <a:p>
            <a:pPr eaLnBrk="1" hangingPunct="1"/>
            <a:endParaRPr lang="zh-CN" altLang="zh-CN" sz="3200">
              <a:solidFill>
                <a:srgbClr val="000000"/>
              </a:solidFill>
            </a:endParaRPr>
          </a:p>
        </p:txBody>
      </p:sp>
      <p:pic>
        <p:nvPicPr>
          <p:cNvPr id="7" name="Picture 3">
            <a:extLst>
              <a:ext uri="{FF2B5EF4-FFF2-40B4-BE49-F238E27FC236}">
                <a16:creationId xmlns:a16="http://schemas.microsoft.com/office/drawing/2014/main" id="{5D4D0E5A-37E6-4741-A7D9-828445AAE9B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8170" t="20580" r="36438" b="52399"/>
          <a:stretch>
            <a:fillRect/>
          </a:stretch>
        </p:blipFill>
        <p:spPr bwMode="auto">
          <a:xfrm>
            <a:off x="10668000" y="23768"/>
            <a:ext cx="1524000" cy="817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14179203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AutoShape 4">
            <a:extLst>
              <a:ext uri="{FF2B5EF4-FFF2-40B4-BE49-F238E27FC236}">
                <a16:creationId xmlns:a16="http://schemas.microsoft.com/office/drawing/2014/main" id="{9D2AD789-DB5F-4C34-A7CF-D5A872FCECFA}"/>
              </a:ext>
            </a:extLst>
          </p:cNvPr>
          <p:cNvSpPr>
            <a:spLocks/>
          </p:cNvSpPr>
          <p:nvPr userDrawn="1"/>
        </p:nvSpPr>
        <p:spPr bwMode="auto">
          <a:xfrm>
            <a:off x="0" y="2730601"/>
            <a:ext cx="12192000" cy="4127401"/>
          </a:xfrm>
          <a:prstGeom prst="roundRect">
            <a:avLst>
              <a:gd name="adj" fmla="val 0"/>
            </a:avLst>
          </a:prstGeom>
          <a:gradFill rotWithShape="0">
            <a:gsLst>
              <a:gs pos="0">
                <a:srgbClr val="8FCD28"/>
              </a:gs>
              <a:gs pos="100000">
                <a:srgbClr val="427C0F"/>
              </a:gs>
            </a:gsLst>
            <a:lin ang="5400000" scaled="1"/>
          </a:gra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lvl1pPr algn="ctr" eaLnBrk="0" hangingPunct="0">
              <a:defRPr sz="3200">
                <a:solidFill>
                  <a:schemeClr val="tx1"/>
                </a:solidFill>
                <a:latin typeface="Gill Sans" pitchFamily="2" charset="0"/>
                <a:ea typeface="ヒラギノ角ゴ ProN W3" pitchFamily="2" charset="-128"/>
                <a:sym typeface="Gill Sans" pitchFamily="2" charset="0"/>
              </a:defRPr>
            </a:lvl1pPr>
            <a:lvl2pPr marL="742950" indent="-285750" algn="ctr" eaLnBrk="0" hangingPunct="0">
              <a:defRPr sz="3200">
                <a:solidFill>
                  <a:schemeClr val="tx1"/>
                </a:solidFill>
                <a:latin typeface="Gill Sans" pitchFamily="2" charset="0"/>
                <a:ea typeface="ヒラギノ角ゴ ProN W3" pitchFamily="2" charset="-128"/>
                <a:sym typeface="Gill Sans" pitchFamily="2" charset="0"/>
              </a:defRPr>
            </a:lvl2pPr>
            <a:lvl3pPr marL="1143000" indent="-228600" algn="ctr" eaLnBrk="0" hangingPunct="0">
              <a:defRPr sz="3200">
                <a:solidFill>
                  <a:schemeClr val="tx1"/>
                </a:solidFill>
                <a:latin typeface="Gill Sans" pitchFamily="2" charset="0"/>
                <a:ea typeface="ヒラギノ角ゴ ProN W3" pitchFamily="2" charset="-128"/>
                <a:sym typeface="Gill Sans" pitchFamily="2" charset="0"/>
              </a:defRPr>
            </a:lvl3pPr>
            <a:lvl4pPr marL="1600200" indent="-228600" algn="ctr" eaLnBrk="0" hangingPunct="0">
              <a:defRPr sz="3200">
                <a:solidFill>
                  <a:schemeClr val="tx1"/>
                </a:solidFill>
                <a:latin typeface="Gill Sans" pitchFamily="2" charset="0"/>
                <a:ea typeface="ヒラギノ角ゴ ProN W3" pitchFamily="2" charset="-128"/>
                <a:sym typeface="Gill Sans" pitchFamily="2" charset="0"/>
              </a:defRPr>
            </a:lvl4pPr>
            <a:lvl5pPr marL="2057400" indent="-228600" algn="ctr" eaLnBrk="0" hangingPunct="0">
              <a:defRPr sz="3200">
                <a:solidFill>
                  <a:schemeClr val="tx1"/>
                </a:solidFill>
                <a:latin typeface="Gill Sans" pitchFamily="2" charset="0"/>
                <a:ea typeface="ヒラギノ角ゴ ProN W3" pitchFamily="2" charset="-128"/>
                <a:sym typeface="Gill Sans" pitchFamily="2" charset="0"/>
              </a:defRPr>
            </a:lvl5pPr>
            <a:lvl6pPr marL="2514600" indent="-228600" algn="ctr" eaLnBrk="0" fontAlgn="base" hangingPunct="0">
              <a:spcBef>
                <a:spcPct val="0"/>
              </a:spcBef>
              <a:spcAft>
                <a:spcPct val="0"/>
              </a:spcAft>
              <a:defRPr sz="3200">
                <a:solidFill>
                  <a:schemeClr val="tx1"/>
                </a:solidFill>
                <a:latin typeface="Gill Sans" pitchFamily="2" charset="0"/>
                <a:ea typeface="ヒラギノ角ゴ ProN W3" pitchFamily="2" charset="-128"/>
                <a:sym typeface="Gill Sans" pitchFamily="2" charset="0"/>
              </a:defRPr>
            </a:lvl6pPr>
            <a:lvl7pPr marL="2971800" indent="-228600" algn="ctr" eaLnBrk="0" fontAlgn="base" hangingPunct="0">
              <a:spcBef>
                <a:spcPct val="0"/>
              </a:spcBef>
              <a:spcAft>
                <a:spcPct val="0"/>
              </a:spcAft>
              <a:defRPr sz="3200">
                <a:solidFill>
                  <a:schemeClr val="tx1"/>
                </a:solidFill>
                <a:latin typeface="Gill Sans" pitchFamily="2" charset="0"/>
                <a:ea typeface="ヒラギノ角ゴ ProN W3" pitchFamily="2" charset="-128"/>
                <a:sym typeface="Gill Sans" pitchFamily="2" charset="0"/>
              </a:defRPr>
            </a:lvl7pPr>
            <a:lvl8pPr marL="3429000" indent="-228600" algn="ctr" eaLnBrk="0" fontAlgn="base" hangingPunct="0">
              <a:spcBef>
                <a:spcPct val="0"/>
              </a:spcBef>
              <a:spcAft>
                <a:spcPct val="0"/>
              </a:spcAft>
              <a:defRPr sz="3200">
                <a:solidFill>
                  <a:schemeClr val="tx1"/>
                </a:solidFill>
                <a:latin typeface="Gill Sans" pitchFamily="2" charset="0"/>
                <a:ea typeface="ヒラギノ角ゴ ProN W3" pitchFamily="2" charset="-128"/>
                <a:sym typeface="Gill Sans" pitchFamily="2" charset="0"/>
              </a:defRPr>
            </a:lvl8pPr>
            <a:lvl9pPr marL="3886200" indent="-228600" algn="ctr" eaLnBrk="0" fontAlgn="base" hangingPunct="0">
              <a:spcBef>
                <a:spcPct val="0"/>
              </a:spcBef>
              <a:spcAft>
                <a:spcPct val="0"/>
              </a:spcAft>
              <a:defRPr sz="3200">
                <a:solidFill>
                  <a:schemeClr val="tx1"/>
                </a:solidFill>
                <a:latin typeface="Gill Sans" pitchFamily="2" charset="0"/>
                <a:ea typeface="ヒラギノ角ゴ ProN W3" pitchFamily="2" charset="-128"/>
                <a:sym typeface="Gill Sans" pitchFamily="2" charset="0"/>
              </a:defRPr>
            </a:lvl9pPr>
          </a:lstStyle>
          <a:p>
            <a:endParaRPr lang="en-US" sz="4000" b="1" i="1" dirty="0"/>
          </a:p>
        </p:txBody>
      </p:sp>
      <p:pic>
        <p:nvPicPr>
          <p:cNvPr id="7" name="Picture 7">
            <a:extLst>
              <a:ext uri="{FF2B5EF4-FFF2-40B4-BE49-F238E27FC236}">
                <a16:creationId xmlns:a16="http://schemas.microsoft.com/office/drawing/2014/main" id="{1330027A-D871-4B56-83DF-54446CFA476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8170" t="20580" r="36438" b="52399"/>
          <a:stretch>
            <a:fillRect/>
          </a:stretch>
        </p:blipFill>
        <p:spPr bwMode="auto">
          <a:xfrm>
            <a:off x="152402" y="260862"/>
            <a:ext cx="2078143" cy="13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8" name="图片 3">
            <a:extLst>
              <a:ext uri="{FF2B5EF4-FFF2-40B4-BE49-F238E27FC236}">
                <a16:creationId xmlns:a16="http://schemas.microsoft.com/office/drawing/2014/main" id="{FB3AE1CD-7D8B-4498-A372-6C0B6ED1A3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47749" y="260860"/>
            <a:ext cx="1524724" cy="1524724"/>
          </a:xfrm>
          <a:prstGeom prst="rect">
            <a:avLst/>
          </a:prstGeom>
        </p:spPr>
      </p:pic>
      <p:sp>
        <p:nvSpPr>
          <p:cNvPr id="3" name="Date Placeholder 2">
            <a:extLst>
              <a:ext uri="{FF2B5EF4-FFF2-40B4-BE49-F238E27FC236}">
                <a16:creationId xmlns:a16="http://schemas.microsoft.com/office/drawing/2014/main" id="{3FB3CB43-38EE-47F0-9F4B-2BAD2D6E870A}"/>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9BD56A4F-A806-43A3-BB0B-74D85892456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5C5521D-3B08-4E82-9D07-C7F90EFADFFD}"/>
              </a:ext>
            </a:extLst>
          </p:cNvPr>
          <p:cNvSpPr>
            <a:spLocks noGrp="1"/>
          </p:cNvSpPr>
          <p:nvPr>
            <p:ph type="sldNum" sz="quarter" idx="12"/>
          </p:nvPr>
        </p:nvSpPr>
        <p:spPr/>
        <p:txBody>
          <a:bodyPr/>
          <a:lstStyle/>
          <a:p>
            <a:fld id="{BE72C1C2-1F36-41C5-A816-CECE577BB130}" type="slidenum">
              <a:rPr lang="en-US" smtClean="0"/>
              <a:t>‹#›</a:t>
            </a:fld>
            <a:endParaRPr lang="en-US" dirty="0"/>
          </a:p>
        </p:txBody>
      </p:sp>
      <p:sp>
        <p:nvSpPr>
          <p:cNvPr id="9" name="제목 1">
            <a:extLst>
              <a:ext uri="{FF2B5EF4-FFF2-40B4-BE49-F238E27FC236}">
                <a16:creationId xmlns:a16="http://schemas.microsoft.com/office/drawing/2014/main" id="{9C76ABC3-CC3A-46D2-9D3E-296E0D2D58BE}"/>
              </a:ext>
            </a:extLst>
          </p:cNvPr>
          <p:cNvSpPr>
            <a:spLocks noGrp="1"/>
          </p:cNvSpPr>
          <p:nvPr>
            <p:ph type="ctrTitle" hasCustomPrompt="1"/>
          </p:nvPr>
        </p:nvSpPr>
        <p:spPr>
          <a:xfrm>
            <a:off x="1608413" y="1364314"/>
            <a:ext cx="9525067" cy="2214578"/>
          </a:xfrm>
        </p:spPr>
        <p:txBody>
          <a:bodyPr/>
          <a:lstStyle>
            <a:lvl1pPr algn="ctr">
              <a:defRPr sz="4400" baseline="0"/>
            </a:lvl1pPr>
          </a:lstStyle>
          <a:p>
            <a:r>
              <a:rPr lang="en-US" altLang="ko-KR" dirty="0"/>
              <a:t>Master title</a:t>
            </a:r>
            <a:endParaRPr lang="ko-KR" altLang="en-US" dirty="0"/>
          </a:p>
        </p:txBody>
      </p:sp>
      <p:sp>
        <p:nvSpPr>
          <p:cNvPr id="10" name="부제목 2">
            <a:extLst>
              <a:ext uri="{FF2B5EF4-FFF2-40B4-BE49-F238E27FC236}">
                <a16:creationId xmlns:a16="http://schemas.microsoft.com/office/drawing/2014/main" id="{EDB852D0-3E31-47D4-8529-094960A7DA3C}"/>
              </a:ext>
            </a:extLst>
          </p:cNvPr>
          <p:cNvSpPr>
            <a:spLocks noGrp="1"/>
          </p:cNvSpPr>
          <p:nvPr>
            <p:ph type="subTitle" idx="1" hasCustomPrompt="1"/>
          </p:nvPr>
        </p:nvSpPr>
        <p:spPr>
          <a:xfrm>
            <a:off x="3665841" y="3828355"/>
            <a:ext cx="5410208" cy="1752600"/>
          </a:xfrm>
        </p:spPr>
        <p:txBody>
          <a:bodyPr anchor="ctr">
            <a:normAutofit/>
          </a:bodyPr>
          <a:lstStyle>
            <a:lvl1pPr marL="0" indent="0" algn="ctr">
              <a:buNone/>
              <a:defRPr sz="2800">
                <a:solidFill>
                  <a:schemeClr val="tx1">
                    <a:lumMod val="75000"/>
                    <a:lumOff val="25000"/>
                  </a:schemeClr>
                </a:solidFill>
                <a:latin typeface="Arial" pitchFamily="34" charset="0"/>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ltLang="ko-KR" dirty="0"/>
              <a:t>Sub title</a:t>
            </a:r>
          </a:p>
        </p:txBody>
      </p:sp>
    </p:spTree>
    <p:extLst>
      <p:ext uri="{BB962C8B-B14F-4D97-AF65-F5344CB8AC3E}">
        <p14:creationId xmlns:p14="http://schemas.microsoft.com/office/powerpoint/2010/main" val="38460301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5521510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9732656" y="5883275"/>
            <a:ext cx="1143000" cy="365125"/>
          </a:xfrm>
          <a:prstGeom prst="rect">
            <a:avLst/>
          </a:prstGeom>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pic>
        <p:nvPicPr>
          <p:cNvPr id="10" name="Picture 3"/>
          <p:cNvPicPr>
            <a:picLocks noChangeAspect="1" noChangeArrowheads="1"/>
          </p:cNvPicPr>
          <p:nvPr userDrawn="1"/>
        </p:nvPicPr>
        <p:blipFill>
          <a:blip r:embed="rId2" cstate="screen">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0" y="6328305"/>
            <a:ext cx="1196833" cy="506849"/>
          </a:xfrm>
          <a:prstGeom prst="rect">
            <a:avLst/>
          </a:prstGeom>
          <a:noFill/>
          <a:ln w="9525">
            <a:noFill/>
            <a:miter lim="800000"/>
            <a:headEnd/>
            <a:tailEnd/>
          </a:ln>
          <a:effectLst/>
        </p:spPr>
      </p:pic>
      <p:pic>
        <p:nvPicPr>
          <p:cNvPr id="11" name="Picture 2" descr="https://upload.wikimedia.org/wikipedia/en/thumb/4/42/UCSD_Seal.svg/1024px-UCSD_Seal.svg.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57151" y="0"/>
            <a:ext cx="828674" cy="828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163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9732656" y="5883275"/>
            <a:ext cx="1143000" cy="365125"/>
          </a:xfrm>
          <a:prstGeom prst="rect">
            <a:avLst/>
          </a:prstGeom>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pic>
        <p:nvPicPr>
          <p:cNvPr id="6" name="Picture 3"/>
          <p:cNvPicPr>
            <a:picLocks noChangeAspect="1" noChangeArrowheads="1"/>
          </p:cNvPicPr>
          <p:nvPr userDrawn="1"/>
        </p:nvPicPr>
        <p:blipFill>
          <a:blip r:embed="rId2" cstate="screen">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0" y="6328305"/>
            <a:ext cx="1196833" cy="506849"/>
          </a:xfrm>
          <a:prstGeom prst="rect">
            <a:avLst/>
          </a:prstGeom>
          <a:noFill/>
          <a:ln w="9525">
            <a:noFill/>
            <a:miter lim="800000"/>
            <a:headEnd/>
            <a:tailEnd/>
          </a:ln>
          <a:effectLst/>
        </p:spPr>
      </p:pic>
      <p:pic>
        <p:nvPicPr>
          <p:cNvPr id="7" name="Picture 2" descr="https://upload.wikimedia.org/wikipedia/en/thumb/4/42/UCSD_Seal.svg/1024px-UCSD_Seal.svg.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57151" y="0"/>
            <a:ext cx="828674" cy="828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84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732656" y="5883275"/>
            <a:ext cx="1143000" cy="365125"/>
          </a:xfrm>
          <a:prstGeom prst="rect">
            <a:avLst/>
          </a:prstGeom>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6513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9732656" y="5883275"/>
            <a:ext cx="1143000" cy="365125"/>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63849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9732656" y="5883275"/>
            <a:ext cx="1143000" cy="365125"/>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11818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3.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Arial" panose="020B0604020202020204" pitchFamily="34" charset="0"/>
                <a:cs typeface="Arial" panose="020B0604020202020204" pitchFamily="34" charset="0"/>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813463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ctr" defTabSz="457200" rtl="0" eaLnBrk="1" latinLnBrk="0" hangingPunct="1">
        <a:spcBef>
          <a:spcPct val="0"/>
        </a:spcBef>
        <a:buNone/>
        <a:defRPr sz="4000" kern="1200" cap="none">
          <a:ln w="3175" cmpd="sng">
            <a:noFill/>
          </a:ln>
          <a:solidFill>
            <a:schemeClr val="tx1"/>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Arial" panose="020B0604020202020204" pitchFamily="34" charset="0"/>
          <a:ea typeface="+mn-ea"/>
          <a:cs typeface="Arial" panose="020B0604020202020204" pitchFamily="34" charset="0"/>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Arial" panose="020B0604020202020204" pitchFamily="34" charset="0"/>
          <a:ea typeface="+mn-ea"/>
          <a:cs typeface="Arial" panose="020B0604020202020204" pitchFamily="34" charset="0"/>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Arial" panose="020B0604020202020204" pitchFamily="34" charset="0"/>
          <a:ea typeface="+mn-ea"/>
          <a:cs typeface="Arial" panose="020B0604020202020204" pitchFamily="34" charset="0"/>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028F6F-AD30-8C55-2908-4B96440BF6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F15C55-79A2-7B2A-BF99-8FBD2AD91E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A31D35-328B-F875-9878-E78EF3FB87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1FA3B5-3284-6B46-B2BF-7374C26017C8}" type="datetimeFigureOut">
              <a:rPr lang="en-US" smtClean="0"/>
              <a:t>5/9/2024</a:t>
            </a:fld>
            <a:endParaRPr lang="en-US"/>
          </a:p>
        </p:txBody>
      </p:sp>
      <p:sp>
        <p:nvSpPr>
          <p:cNvPr id="5" name="Footer Placeholder 4">
            <a:extLst>
              <a:ext uri="{FF2B5EF4-FFF2-40B4-BE49-F238E27FC236}">
                <a16:creationId xmlns:a16="http://schemas.microsoft.com/office/drawing/2014/main" id="{900676A2-5D90-0873-3749-31FB40515C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7C9CCD-BD05-BBC2-1080-1F6E88A870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759BC6-AADA-E843-B38D-13047EE7BEF4}" type="slidenum">
              <a:rPr lang="en-US" smtClean="0"/>
              <a:t>‹#›</a:t>
            </a:fld>
            <a:endParaRPr lang="en-US"/>
          </a:p>
        </p:txBody>
      </p:sp>
    </p:spTree>
    <p:extLst>
      <p:ext uri="{BB962C8B-B14F-4D97-AF65-F5344CB8AC3E}">
        <p14:creationId xmlns:p14="http://schemas.microsoft.com/office/powerpoint/2010/main" val="191448678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ED842E-83B2-44A1-BC4C-B364DB2D84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00ABB8-F078-4F23-903E-898880F992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3F1B45-DDC4-4D34-B50D-82E6FF394D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2326F164-2020-459A-9444-5CE495670E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3B5BBF-F163-43D0-B180-6ECFC67ADA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C0755B-5886-4462-AA44-E27CBBDCB6AA}" type="slidenum">
              <a:rPr lang="en-US" smtClean="0"/>
              <a:t>‹#›</a:t>
            </a:fld>
            <a:endParaRPr lang="en-US"/>
          </a:p>
        </p:txBody>
      </p:sp>
    </p:spTree>
    <p:extLst>
      <p:ext uri="{BB962C8B-B14F-4D97-AF65-F5344CB8AC3E}">
        <p14:creationId xmlns:p14="http://schemas.microsoft.com/office/powerpoint/2010/main" val="426821278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tiff"/><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1.tiff"/><Relationship Id="rId7"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0.emf"/><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11.tiff"/><Relationship Id="rId7"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170.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5.emf"/><Relationship Id="rId5" Type="http://schemas.openxmlformats.org/officeDocument/2006/relationships/image" Target="../media/image430.png"/><Relationship Id="rId4" Type="http://schemas.openxmlformats.org/officeDocument/2006/relationships/image" Target="../media/image54.emf"/></Relationships>
</file>

<file path=ppt/slides/_rels/slide17.xml.rels><?xml version="1.0" encoding="UTF-8" standalone="yes"?>
<Relationships xmlns="http://schemas.openxmlformats.org/package/2006/relationships"><Relationship Id="rId3" Type="http://schemas.openxmlformats.org/officeDocument/2006/relationships/image" Target="../media/image56.emf"/><Relationship Id="rId7" Type="http://schemas.openxmlformats.org/officeDocument/2006/relationships/image" Target="../media/image48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8.emf"/><Relationship Id="rId5" Type="http://schemas.openxmlformats.org/officeDocument/2006/relationships/image" Target="../media/image57.png"/><Relationship Id="rId4" Type="http://schemas.openxmlformats.org/officeDocument/2006/relationships/image" Target="../media/image11.tiff"/></Relationships>
</file>

<file path=ppt/slides/_rels/slide1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9.emf"/><Relationship Id="rId5" Type="http://schemas.openxmlformats.org/officeDocument/2006/relationships/image" Target="../media/image57.png"/><Relationship Id="rId4" Type="http://schemas.openxmlformats.org/officeDocument/2006/relationships/image" Target="../media/image11.tiff"/></Relationships>
</file>

<file path=ppt/slides/_rels/slide1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tif"/><Relationship Id="rId7" Type="http://schemas.openxmlformats.org/officeDocument/2006/relationships/image" Target="../media/image16.tif"/><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jpg"/><Relationship Id="rId4" Type="http://schemas.openxmlformats.org/officeDocument/2006/relationships/image" Target="../media/image13.tiff"/><Relationship Id="rId9" Type="http://schemas.openxmlformats.org/officeDocument/2006/relationships/image" Target="../media/image18.jpe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1.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3" Type="http://schemas.openxmlformats.org/officeDocument/2006/relationships/image" Target="../media/image11.tiff"/><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74671-AE6D-45A9-8889-375C4FE43D29}"/>
              </a:ext>
            </a:extLst>
          </p:cNvPr>
          <p:cNvSpPr>
            <a:spLocks noGrp="1"/>
          </p:cNvSpPr>
          <p:nvPr>
            <p:ph type="ctrTitle"/>
          </p:nvPr>
        </p:nvSpPr>
        <p:spPr>
          <a:xfrm>
            <a:off x="1705047" y="1380068"/>
            <a:ext cx="9797974" cy="2616199"/>
          </a:xfrm>
        </p:spPr>
        <p:txBody>
          <a:bodyPr>
            <a:normAutofit/>
          </a:bodyPr>
          <a:lstStyle/>
          <a:p>
            <a:r>
              <a:rPr lang="en-US" altLang="zh-TW" sz="3600" dirty="0">
                <a:latin typeface="Arial" panose="020B0604020202020204" pitchFamily="34" charset="0"/>
                <a:cs typeface="Arial" panose="020B0604020202020204" pitchFamily="34" charset="0"/>
              </a:rPr>
              <a:t>High-Energy-Density </a:t>
            </a:r>
            <a:br>
              <a:rPr lang="en-US" altLang="zh-TW" sz="3600" dirty="0">
                <a:latin typeface="Arial" panose="020B0604020202020204" pitchFamily="34" charset="0"/>
                <a:cs typeface="Arial" panose="020B0604020202020204" pitchFamily="34" charset="0"/>
              </a:rPr>
            </a:br>
            <a:r>
              <a:rPr lang="en-US" altLang="zh-TW" sz="3600" dirty="0">
                <a:latin typeface="Arial" panose="020B0604020202020204" pitchFamily="34" charset="0"/>
                <a:cs typeface="Arial" panose="020B0604020202020204" pitchFamily="34" charset="0"/>
              </a:rPr>
              <a:t>All-Solid-State Batteries </a:t>
            </a:r>
            <a:br>
              <a:rPr lang="en-US" altLang="zh-TW" sz="3600" dirty="0">
                <a:latin typeface="Arial" panose="020B0604020202020204" pitchFamily="34" charset="0"/>
                <a:cs typeface="Arial" panose="020B0604020202020204" pitchFamily="34" charset="0"/>
              </a:rPr>
            </a:br>
            <a:r>
              <a:rPr lang="en-US" altLang="zh-TW" sz="3600" dirty="0">
                <a:latin typeface="Arial" panose="020B0604020202020204" pitchFamily="34" charset="0"/>
                <a:cs typeface="Arial" panose="020B0604020202020204" pitchFamily="34" charset="0"/>
              </a:rPr>
              <a:t>with Sulfur-Based Electrolytes</a:t>
            </a:r>
            <a:endParaRPr lang="en-GB" altLang="zh-TW" sz="36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03789D6-A0ED-472D-8CC0-09E71EFDF4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0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Subtitle 5">
            <a:extLst>
              <a:ext uri="{FF2B5EF4-FFF2-40B4-BE49-F238E27FC236}">
                <a16:creationId xmlns:a16="http://schemas.microsoft.com/office/drawing/2014/main" id="{1D4D84F5-D7AF-75FA-62E0-B4AE46FD9B77}"/>
              </a:ext>
            </a:extLst>
          </p:cNvPr>
          <p:cNvSpPr>
            <a:spLocks noGrp="1"/>
          </p:cNvSpPr>
          <p:nvPr>
            <p:ph type="subTitle" idx="1"/>
          </p:nvPr>
        </p:nvSpPr>
        <p:spPr/>
        <p:txBody>
          <a:bodyPr>
            <a:normAutofit/>
          </a:bodyPr>
          <a:lstStyle/>
          <a:p>
            <a:r>
              <a:rPr lang="en-US" altLang="ko-KR" dirty="0" err="1">
                <a:latin typeface="Arial" panose="020B0604020202020204" pitchFamily="34" charset="0"/>
                <a:cs typeface="Arial" panose="020B0604020202020204" pitchFamily="34" charset="0"/>
              </a:rPr>
              <a:t>Hedi</a:t>
            </a:r>
            <a:r>
              <a:rPr lang="en-US" altLang="ko-KR" dirty="0">
                <a:latin typeface="Arial" panose="020B0604020202020204" pitchFamily="34" charset="0"/>
                <a:cs typeface="Arial" panose="020B0604020202020204" pitchFamily="34" charset="0"/>
              </a:rPr>
              <a:t> Yang &amp; Jaehee Park</a:t>
            </a:r>
          </a:p>
          <a:p>
            <a:r>
              <a:rPr lang="en-US" altLang="ko-KR" dirty="0"/>
              <a:t>PI: Prof. Ying Shirley Meng</a:t>
            </a:r>
          </a:p>
          <a:p>
            <a:r>
              <a:rPr lang="en-US" dirty="0"/>
              <a:t>05/10/2024</a:t>
            </a:r>
          </a:p>
        </p:txBody>
      </p:sp>
      <p:sp>
        <p:nvSpPr>
          <p:cNvPr id="3" name="Rectangle 2">
            <a:extLst>
              <a:ext uri="{FF2B5EF4-FFF2-40B4-BE49-F238E27FC236}">
                <a16:creationId xmlns:a16="http://schemas.microsoft.com/office/drawing/2014/main" id="{B116C49E-BD0B-BD6F-DF1E-F520F1CD92EB}"/>
              </a:ext>
            </a:extLst>
          </p:cNvPr>
          <p:cNvSpPr/>
          <p:nvPr/>
        </p:nvSpPr>
        <p:spPr>
          <a:xfrm>
            <a:off x="8800307" y="95735"/>
            <a:ext cx="3373291" cy="148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5" name="Picture 4">
            <a:extLst>
              <a:ext uri="{FF2B5EF4-FFF2-40B4-BE49-F238E27FC236}">
                <a16:creationId xmlns:a16="http://schemas.microsoft.com/office/drawing/2014/main" id="{5C878277-DF1F-7C3C-BF30-23B36CEFF98E}"/>
              </a:ext>
            </a:extLst>
          </p:cNvPr>
          <p:cNvPicPr>
            <a:picLocks noChangeAspect="1"/>
          </p:cNvPicPr>
          <p:nvPr/>
        </p:nvPicPr>
        <p:blipFill>
          <a:blip r:embed="rId3"/>
          <a:stretch>
            <a:fillRect/>
          </a:stretch>
        </p:blipFill>
        <p:spPr>
          <a:xfrm>
            <a:off x="9408522" y="6240054"/>
            <a:ext cx="2334590" cy="522211"/>
          </a:xfrm>
          <a:prstGeom prst="rect">
            <a:avLst/>
          </a:prstGeom>
        </p:spPr>
      </p:pic>
      <p:sp>
        <p:nvSpPr>
          <p:cNvPr id="7" name="Subtitle 5">
            <a:extLst>
              <a:ext uri="{FF2B5EF4-FFF2-40B4-BE49-F238E27FC236}">
                <a16:creationId xmlns:a16="http://schemas.microsoft.com/office/drawing/2014/main" id="{A8610E96-1097-BAE9-6D3F-C3804AA7A403}"/>
              </a:ext>
            </a:extLst>
          </p:cNvPr>
          <p:cNvSpPr txBox="1">
            <a:spLocks/>
          </p:cNvSpPr>
          <p:nvPr/>
        </p:nvSpPr>
        <p:spPr>
          <a:xfrm>
            <a:off x="2802194" y="836235"/>
            <a:ext cx="8710379" cy="857371"/>
          </a:xfrm>
          <a:prstGeom prst="rect">
            <a:avLst/>
          </a:prstGeom>
        </p:spPr>
        <p:txBody>
          <a:bodyPr vert="horz" lIns="91440" tIns="45720" rIns="91440" bIns="45720" rtlCol="0" anchor="t">
            <a:norm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Arial" panose="020B0604020202020204" pitchFamily="34" charset="0"/>
                <a:ea typeface="+mn-ea"/>
                <a:cs typeface="Arial" panose="020B0604020202020204" pitchFamily="34" charset="0"/>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Arial" panose="020B0604020202020204" pitchFamily="34" charset="0"/>
                <a:ea typeface="+mn-ea"/>
                <a:cs typeface="Arial" panose="020B0604020202020204" pitchFamily="34" charset="0"/>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Arial" panose="020B0604020202020204" pitchFamily="34" charset="0"/>
                <a:ea typeface="+mn-ea"/>
                <a:cs typeface="Arial" panose="020B0604020202020204" pitchFamily="34" charset="0"/>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Arial" panose="020B0604020202020204" pitchFamily="34" charset="0"/>
                <a:ea typeface="+mn-ea"/>
                <a:cs typeface="Arial" panose="020B0604020202020204" pitchFamily="34" charset="0"/>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Arial" panose="020B0604020202020204" pitchFamily="34" charset="0"/>
                <a:ea typeface="+mn-ea"/>
                <a:cs typeface="Arial" panose="020B0604020202020204" pitchFamily="34" charset="0"/>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r>
              <a:rPr lang="en-US" altLang="ko-KR" sz="1600" dirty="0">
                <a:solidFill>
                  <a:srgbClr val="404040"/>
                </a:solidFill>
              </a:rPr>
              <a:t>Mini-Conference</a:t>
            </a:r>
          </a:p>
          <a:p>
            <a:r>
              <a:rPr lang="en-US" altLang="ko-KR" sz="1600" dirty="0">
                <a:solidFill>
                  <a:srgbClr val="404040"/>
                </a:solidFill>
              </a:rPr>
              <a:t>Engineering Nano-Scale Structures for Advanced Applications</a:t>
            </a:r>
          </a:p>
        </p:txBody>
      </p:sp>
    </p:spTree>
    <p:extLst>
      <p:ext uri="{BB962C8B-B14F-4D97-AF65-F5344CB8AC3E}">
        <p14:creationId xmlns:p14="http://schemas.microsoft.com/office/powerpoint/2010/main" val="3391020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954A6-A02D-EA2F-426B-F7B0477161F8}"/>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D7C10BCA-F76A-C603-6B54-A135B677AFB1}"/>
              </a:ext>
            </a:extLst>
          </p:cNvPr>
          <p:cNvGrpSpPr/>
          <p:nvPr/>
        </p:nvGrpSpPr>
        <p:grpSpPr>
          <a:xfrm>
            <a:off x="9632042" y="6240054"/>
            <a:ext cx="2488979" cy="607786"/>
            <a:chOff x="9632042" y="6240054"/>
            <a:chExt cx="2488979" cy="607786"/>
          </a:xfrm>
        </p:grpSpPr>
        <p:sp>
          <p:nvSpPr>
            <p:cNvPr id="5" name="Rectangle 4">
              <a:extLst>
                <a:ext uri="{FF2B5EF4-FFF2-40B4-BE49-F238E27FC236}">
                  <a16:creationId xmlns:a16="http://schemas.microsoft.com/office/drawing/2014/main" id="{702D507D-243A-5793-4B32-A51CC77261C6}"/>
                </a:ext>
              </a:extLst>
            </p:cNvPr>
            <p:cNvSpPr/>
            <p:nvPr/>
          </p:nvSpPr>
          <p:spPr>
            <a:xfrm>
              <a:off x="10885024" y="6325629"/>
              <a:ext cx="1235997" cy="5222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 name="Picture 1">
              <a:extLst>
                <a:ext uri="{FF2B5EF4-FFF2-40B4-BE49-F238E27FC236}">
                  <a16:creationId xmlns:a16="http://schemas.microsoft.com/office/drawing/2014/main" id="{4B2CBAB8-51C3-DE60-CC92-CEDF4E9CBC4A}"/>
                </a:ext>
              </a:extLst>
            </p:cNvPr>
            <p:cNvPicPr>
              <a:picLocks noChangeAspect="1"/>
            </p:cNvPicPr>
            <p:nvPr/>
          </p:nvPicPr>
          <p:blipFill>
            <a:blip r:embed="rId3"/>
            <a:stretch>
              <a:fillRect/>
            </a:stretch>
          </p:blipFill>
          <p:spPr>
            <a:xfrm>
              <a:off x="9632042" y="6240054"/>
              <a:ext cx="2334590" cy="522211"/>
            </a:xfrm>
            <a:prstGeom prst="rect">
              <a:avLst/>
            </a:prstGeom>
          </p:spPr>
        </p:pic>
      </p:grpSp>
      <mc:AlternateContent xmlns:mc="http://schemas.openxmlformats.org/markup-compatibility/2006" xmlns:a14="http://schemas.microsoft.com/office/drawing/2010/main">
        <mc:Choice Requires="a14">
          <p:graphicFrame>
            <p:nvGraphicFramePr>
              <p:cNvPr id="3" name="Table 4">
                <a:extLst>
                  <a:ext uri="{FF2B5EF4-FFF2-40B4-BE49-F238E27FC236}">
                    <a16:creationId xmlns:a16="http://schemas.microsoft.com/office/drawing/2014/main" id="{AFCA0E01-F532-56CA-20D8-DF4B9358058F}"/>
                  </a:ext>
                </a:extLst>
              </p:cNvPr>
              <p:cNvGraphicFramePr>
                <a:graphicFrameLocks noGrp="1"/>
              </p:cNvGraphicFramePr>
              <p:nvPr/>
            </p:nvGraphicFramePr>
            <p:xfrm>
              <a:off x="911982" y="1459832"/>
              <a:ext cx="10656472" cy="4533433"/>
            </p:xfrm>
            <a:graphic>
              <a:graphicData uri="http://schemas.openxmlformats.org/drawingml/2006/table">
                <a:tbl>
                  <a:tblPr firstRow="1" bandRow="1">
                    <a:tableStyleId>{9D7B26C5-4107-4FEC-AEDC-1716B250A1EF}</a:tableStyleId>
                  </a:tblPr>
                  <a:tblGrid>
                    <a:gridCol w="2664118">
                      <a:extLst>
                        <a:ext uri="{9D8B030D-6E8A-4147-A177-3AD203B41FA5}">
                          <a16:colId xmlns:a16="http://schemas.microsoft.com/office/drawing/2014/main" val="1856424191"/>
                        </a:ext>
                      </a:extLst>
                    </a:gridCol>
                    <a:gridCol w="2664118">
                      <a:extLst>
                        <a:ext uri="{9D8B030D-6E8A-4147-A177-3AD203B41FA5}">
                          <a16:colId xmlns:a16="http://schemas.microsoft.com/office/drawing/2014/main" val="1373110427"/>
                        </a:ext>
                      </a:extLst>
                    </a:gridCol>
                    <a:gridCol w="2664118">
                      <a:extLst>
                        <a:ext uri="{9D8B030D-6E8A-4147-A177-3AD203B41FA5}">
                          <a16:colId xmlns:a16="http://schemas.microsoft.com/office/drawing/2014/main" val="4032761507"/>
                        </a:ext>
                      </a:extLst>
                    </a:gridCol>
                    <a:gridCol w="2664118">
                      <a:extLst>
                        <a:ext uri="{9D8B030D-6E8A-4147-A177-3AD203B41FA5}">
                          <a16:colId xmlns:a16="http://schemas.microsoft.com/office/drawing/2014/main" val="2911376731"/>
                        </a:ext>
                      </a:extLst>
                    </a:gridCol>
                  </a:tblGrid>
                  <a:tr h="561473">
                    <a:tc>
                      <a:txBody>
                        <a:bodyPr/>
                        <a:lstStyle/>
                        <a:p>
                          <a:pPr algn="ctr"/>
                          <a:r>
                            <a:rPr lang="en-US" dirty="0">
                              <a:latin typeface="Arial" panose="020B0604020202020204" pitchFamily="34" charset="0"/>
                              <a:cs typeface="Arial" panose="020B0604020202020204" pitchFamily="34" charset="0"/>
                            </a:rPr>
                            <a:t>Proposed Metric</a:t>
                          </a:r>
                        </a:p>
                      </a:txBody>
                      <a:tcPr/>
                    </a:tc>
                    <a:tc>
                      <a:txBody>
                        <a:bodyPr/>
                        <a:lstStyle/>
                        <a:p>
                          <a:pPr algn="ctr"/>
                          <a:r>
                            <a:rPr lang="en-US" dirty="0">
                              <a:latin typeface="Arial" panose="020B0604020202020204" pitchFamily="34" charset="0"/>
                              <a:cs typeface="Arial" panose="020B0604020202020204" pitchFamily="34" charset="0"/>
                            </a:rPr>
                            <a:t>Baseline (1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Year)</a:t>
                          </a:r>
                        </a:p>
                      </a:txBody>
                      <a:tcPr/>
                    </a:tc>
                    <a:tc>
                      <a:txBody>
                        <a:bodyPr/>
                        <a:lstStyle/>
                        <a:p>
                          <a:pPr algn="ctr"/>
                          <a:r>
                            <a:rPr lang="en-US" dirty="0">
                              <a:latin typeface="Arial" panose="020B0604020202020204" pitchFamily="34" charset="0"/>
                              <a:cs typeface="Arial" panose="020B0604020202020204" pitchFamily="34" charset="0"/>
                            </a:rPr>
                            <a:t>Mid Project (2</a:t>
                          </a:r>
                          <a:r>
                            <a:rPr lang="en-US" baseline="30000" dirty="0">
                              <a:latin typeface="Arial" panose="020B0604020202020204" pitchFamily="34" charset="0"/>
                              <a:cs typeface="Arial" panose="020B0604020202020204" pitchFamily="34" charset="0"/>
                            </a:rPr>
                            <a:t>nd</a:t>
                          </a:r>
                          <a:r>
                            <a:rPr lang="en-US" dirty="0">
                              <a:latin typeface="Arial" panose="020B0604020202020204" pitchFamily="34" charset="0"/>
                              <a:cs typeface="Arial" panose="020B0604020202020204" pitchFamily="34" charset="0"/>
                            </a:rPr>
                            <a:t> year)</a:t>
                          </a:r>
                        </a:p>
                      </a:txBody>
                      <a:tcPr/>
                    </a:tc>
                    <a:tc>
                      <a:txBody>
                        <a:bodyPr/>
                        <a:lstStyle/>
                        <a:p>
                          <a:pPr algn="ctr"/>
                          <a:r>
                            <a:rPr lang="en-US" dirty="0">
                              <a:latin typeface="Arial" panose="020B0604020202020204" pitchFamily="34" charset="0"/>
                              <a:cs typeface="Arial" panose="020B0604020202020204" pitchFamily="34" charset="0"/>
                            </a:rPr>
                            <a:t>End Project (3</a:t>
                          </a:r>
                          <a:r>
                            <a:rPr lang="en-US" baseline="30000" dirty="0">
                              <a:latin typeface="Arial" panose="020B0604020202020204" pitchFamily="34" charset="0"/>
                              <a:cs typeface="Arial" panose="020B0604020202020204" pitchFamily="34" charset="0"/>
                            </a:rPr>
                            <a:t>rd</a:t>
                          </a:r>
                          <a:r>
                            <a:rPr lang="en-US" dirty="0">
                              <a:latin typeface="Arial" panose="020B0604020202020204" pitchFamily="34" charset="0"/>
                              <a:cs typeface="Arial" panose="020B0604020202020204" pitchFamily="34" charset="0"/>
                            </a:rPr>
                            <a:t> year)</a:t>
                          </a:r>
                        </a:p>
                      </a:txBody>
                      <a:tcPr/>
                    </a:tc>
                    <a:extLst>
                      <a:ext uri="{0D108BD9-81ED-4DB2-BD59-A6C34878D82A}">
                        <a16:rowId xmlns:a16="http://schemas.microsoft.com/office/drawing/2014/main" val="1179020022"/>
                      </a:ext>
                    </a:extLst>
                  </a:tr>
                  <a:tr h="496495">
                    <a:tc>
                      <a:txBody>
                        <a:bodyPr/>
                        <a:lstStyle/>
                        <a:p>
                          <a:pPr algn="ctr"/>
                          <a:r>
                            <a:rPr lang="en-US" dirty="0">
                              <a:latin typeface="Arial" panose="020B0604020202020204" pitchFamily="34" charset="0"/>
                              <a:cs typeface="Arial" panose="020B0604020202020204" pitchFamily="34" charset="0"/>
                            </a:rPr>
                            <a:t>Energy Density</a:t>
                          </a:r>
                        </a:p>
                      </a:txBody>
                      <a:tcPr/>
                    </a:tc>
                    <a:tc>
                      <a:txBody>
                        <a:bodyPr/>
                        <a:lstStyle/>
                        <a:p>
                          <a:pPr algn="ctr"/>
                          <a:r>
                            <a:rPr lang="en-US" dirty="0">
                              <a:latin typeface="Arial" panose="020B0604020202020204" pitchFamily="34" charset="0"/>
                              <a:cs typeface="Arial" panose="020B0604020202020204" pitchFamily="34" charset="0"/>
                            </a:rPr>
                            <a:t>-</a:t>
                          </a:r>
                        </a:p>
                      </a:txBody>
                      <a:tcPr/>
                    </a:tc>
                    <a:tc>
                      <a:txBody>
                        <a:bodyPr/>
                        <a:lstStyle/>
                        <a:p>
                          <a:pPr algn="ctr"/>
                          <a:r>
                            <a:rPr lang="en-US" dirty="0">
                              <a:latin typeface="Arial" panose="020B0604020202020204" pitchFamily="34" charset="0"/>
                              <a:cs typeface="Arial" panose="020B0604020202020204" pitchFamily="34" charset="0"/>
                            </a:rPr>
                            <a:t>&gt;  250 </a:t>
                          </a:r>
                          <a:r>
                            <a:rPr lang="en-US" dirty="0" err="1">
                              <a:latin typeface="Arial" panose="020B0604020202020204" pitchFamily="34" charset="0"/>
                              <a:cs typeface="Arial" panose="020B0604020202020204" pitchFamily="34" charset="0"/>
                            </a:rPr>
                            <a:t>Wh</a:t>
                          </a:r>
                          <a:r>
                            <a:rPr lang="en-US" dirty="0">
                              <a:latin typeface="Arial" panose="020B0604020202020204" pitchFamily="34" charset="0"/>
                              <a:cs typeface="Arial" panose="020B0604020202020204" pitchFamily="34" charset="0"/>
                            </a:rPr>
                            <a:t>/kg</a:t>
                          </a:r>
                        </a:p>
                      </a:txBody>
                      <a:tcPr/>
                    </a:tc>
                    <a:tc>
                      <a:txBody>
                        <a:bodyPr/>
                        <a:lstStyle/>
                        <a:p>
                          <a:pPr algn="ctr"/>
                          <a:r>
                            <a:rPr lang="en-US" dirty="0">
                              <a:latin typeface="Arial" panose="020B0604020202020204" pitchFamily="34" charset="0"/>
                              <a:cs typeface="Arial" panose="020B0604020202020204" pitchFamily="34" charset="0"/>
                            </a:rPr>
                            <a:t>&gt; 350 </a:t>
                          </a:r>
                          <a:r>
                            <a:rPr lang="en-US" dirty="0" err="1">
                              <a:latin typeface="Arial" panose="020B0604020202020204" pitchFamily="34" charset="0"/>
                              <a:cs typeface="Arial" panose="020B0604020202020204" pitchFamily="34" charset="0"/>
                            </a:rPr>
                            <a:t>Wh</a:t>
                          </a:r>
                          <a:r>
                            <a:rPr lang="en-US" dirty="0">
                              <a:latin typeface="Arial" panose="020B0604020202020204" pitchFamily="34" charset="0"/>
                              <a:cs typeface="Arial" panose="020B0604020202020204" pitchFamily="34" charset="0"/>
                            </a:rPr>
                            <a:t>/kg</a:t>
                          </a:r>
                        </a:p>
                      </a:txBody>
                      <a:tcPr/>
                    </a:tc>
                    <a:extLst>
                      <a:ext uri="{0D108BD9-81ED-4DB2-BD59-A6C34878D82A}">
                        <a16:rowId xmlns:a16="http://schemas.microsoft.com/office/drawing/2014/main" val="2066937913"/>
                      </a:ext>
                    </a:extLst>
                  </a:tr>
                  <a:tr h="496495">
                    <a:tc>
                      <a:txBody>
                        <a:bodyPr/>
                        <a:lstStyle/>
                        <a:p>
                          <a:pPr algn="ctr"/>
                          <a:r>
                            <a:rPr lang="en-US" dirty="0">
                              <a:latin typeface="Arial" panose="020B0604020202020204" pitchFamily="34" charset="0"/>
                              <a:cs typeface="Arial" panose="020B0604020202020204" pitchFamily="34" charset="0"/>
                            </a:rPr>
                            <a:t>Cycle life</a:t>
                          </a:r>
                        </a:p>
                      </a:txBody>
                      <a:tcPr/>
                    </a:tc>
                    <a:tc>
                      <a:txBody>
                        <a:bodyPr/>
                        <a:lstStyle/>
                        <a:p>
                          <a:pPr algn="ctr"/>
                          <a:r>
                            <a:rPr lang="en-US" dirty="0">
                              <a:latin typeface="Arial" panose="020B0604020202020204" pitchFamily="34" charset="0"/>
                              <a:cs typeface="Arial" panose="020B0604020202020204" pitchFamily="34" charset="0"/>
                            </a:rPr>
                            <a:t>100 (&gt; C/3, &lt;20%)</a:t>
                          </a:r>
                        </a:p>
                      </a:txBody>
                      <a:tcPr/>
                    </a:tc>
                    <a:tc>
                      <a:txBody>
                        <a:bodyPr/>
                        <a:lstStyle/>
                        <a:p>
                          <a:pPr algn="ctr"/>
                          <a:r>
                            <a:rPr lang="en-US" dirty="0">
                              <a:latin typeface="Arial" panose="020B0604020202020204" pitchFamily="34" charset="0"/>
                              <a:cs typeface="Arial" panose="020B0604020202020204" pitchFamily="34" charset="0"/>
                            </a:rPr>
                            <a:t>500 (&gt; C/3, &lt; 20%)</a:t>
                          </a:r>
                        </a:p>
                      </a:txBody>
                      <a:tcPr/>
                    </a:tc>
                    <a:tc>
                      <a:txBody>
                        <a:bodyPr/>
                        <a:lstStyle/>
                        <a:p>
                          <a:pPr algn="ctr"/>
                          <a:r>
                            <a:rPr lang="en-US" dirty="0">
                              <a:latin typeface="Arial" panose="020B0604020202020204" pitchFamily="34" charset="0"/>
                              <a:cs typeface="Arial" panose="020B0604020202020204" pitchFamily="34" charset="0"/>
                            </a:rPr>
                            <a:t>1000 (&gt; C/3)</a:t>
                          </a:r>
                        </a:p>
                      </a:txBody>
                      <a:tcPr/>
                    </a:tc>
                    <a:extLst>
                      <a:ext uri="{0D108BD9-81ED-4DB2-BD59-A6C34878D82A}">
                        <a16:rowId xmlns:a16="http://schemas.microsoft.com/office/drawing/2014/main" val="1270001176"/>
                      </a:ext>
                    </a:extLst>
                  </a:tr>
                  <a:tr h="496495">
                    <a:tc>
                      <a:txBody>
                        <a:bodyPr/>
                        <a:lstStyle/>
                        <a:p>
                          <a:pPr algn="ctr"/>
                          <a:r>
                            <a:rPr lang="en-US" dirty="0">
                              <a:latin typeface="Arial" panose="020B0604020202020204" pitchFamily="34" charset="0"/>
                              <a:cs typeface="Arial" panose="020B0604020202020204" pitchFamily="34" charset="0"/>
                            </a:rPr>
                            <a:t>Critical current</a:t>
                          </a:r>
                        </a:p>
                      </a:txBody>
                      <a:tcPr/>
                    </a:tc>
                    <a:tc>
                      <a:txBody>
                        <a:bodyPr/>
                        <a:lstStyle/>
                        <a:p>
                          <a:pPr algn="ctr"/>
                          <a:r>
                            <a:rPr lang="en-US" dirty="0">
                              <a:latin typeface="Arial" panose="020B0604020202020204" pitchFamily="34" charset="0"/>
                              <a:cs typeface="Arial" panose="020B0604020202020204" pitchFamily="34" charset="0"/>
                            </a:rPr>
                            <a:t>&gt; 5 mA/cm</a:t>
                          </a:r>
                          <a:r>
                            <a:rPr lang="en-US" baseline="30000" dirty="0">
                              <a:latin typeface="Arial" panose="020B0604020202020204" pitchFamily="34" charset="0"/>
                              <a:cs typeface="Arial" panose="020B0604020202020204" pitchFamily="34" charset="0"/>
                            </a:rPr>
                            <a:t>2</a:t>
                          </a:r>
                        </a:p>
                      </a:txBody>
                      <a:tcPr/>
                    </a:tc>
                    <a:tc>
                      <a:txBody>
                        <a:bodyPr/>
                        <a:lstStyle/>
                        <a:p>
                          <a:pPr algn="ctr"/>
                          <a:r>
                            <a:rPr lang="en-US" dirty="0">
                              <a:latin typeface="Arial" panose="020B0604020202020204" pitchFamily="34" charset="0"/>
                              <a:cs typeface="Arial" panose="020B0604020202020204" pitchFamily="34" charset="0"/>
                            </a:rPr>
                            <a:t>&gt; 7 mA/cm</a:t>
                          </a:r>
                          <a:r>
                            <a:rPr lang="en-US" baseline="30000" dirty="0">
                              <a:latin typeface="Arial" panose="020B0604020202020204" pitchFamily="34" charset="0"/>
                              <a:cs typeface="Arial" panose="020B0604020202020204" pitchFamily="34" charset="0"/>
                            </a:rPr>
                            <a:t>2</a:t>
                          </a:r>
                        </a:p>
                      </a:txBody>
                      <a:tcPr/>
                    </a:tc>
                    <a:tc>
                      <a:txBody>
                        <a:bodyPr/>
                        <a:lstStyle/>
                        <a:p>
                          <a:pPr algn="ctr"/>
                          <a:r>
                            <a:rPr lang="en-US" dirty="0">
                              <a:latin typeface="Arial" panose="020B0604020202020204" pitchFamily="34" charset="0"/>
                              <a:cs typeface="Arial" panose="020B0604020202020204" pitchFamily="34" charset="0"/>
                            </a:rPr>
                            <a:t>&gt; 10 mA/cm</a:t>
                          </a:r>
                          <a:r>
                            <a:rPr lang="en-US" baseline="30000"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19226839"/>
                      </a:ext>
                    </a:extLst>
                  </a:tr>
                  <a:tr h="496495">
                    <a:tc>
                      <a:txBody>
                        <a:bodyPr/>
                        <a:lstStyle/>
                        <a:p>
                          <a:pPr algn="ctr"/>
                          <a:r>
                            <a:rPr lang="en-US" dirty="0">
                              <a:latin typeface="Arial" panose="020B0604020202020204" pitchFamily="34" charset="0"/>
                              <a:cs typeface="Arial" panose="020B0604020202020204" pitchFamily="34" charset="0"/>
                            </a:rPr>
                            <a:t>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CE</a:t>
                          </a:r>
                        </a:p>
                      </a:txBody>
                      <a:tcPr/>
                    </a:tc>
                    <a:tc>
                      <a:txBody>
                        <a:bodyPr/>
                        <a:lstStyle/>
                        <a:p>
                          <a:pPr algn="ctr"/>
                          <a:r>
                            <a:rPr lang="en-US" dirty="0">
                              <a:latin typeface="Arial" panose="020B0604020202020204" pitchFamily="34" charset="0"/>
                              <a:cs typeface="Arial" panose="020B0604020202020204" pitchFamily="34" charset="0"/>
                            </a:rPr>
                            <a:t>&gt; 75%</a:t>
                          </a:r>
                        </a:p>
                      </a:txBody>
                      <a:tcPr/>
                    </a:tc>
                    <a:tc>
                      <a:txBody>
                        <a:bodyPr/>
                        <a:lstStyle/>
                        <a:p>
                          <a:pPr algn="ctr"/>
                          <a:r>
                            <a:rPr lang="en-US" dirty="0">
                              <a:latin typeface="Arial" panose="020B0604020202020204" pitchFamily="34" charset="0"/>
                              <a:cs typeface="Arial" panose="020B0604020202020204" pitchFamily="34" charset="0"/>
                            </a:rPr>
                            <a:t>&gt; 80%</a:t>
                          </a:r>
                        </a:p>
                      </a:txBody>
                      <a:tcPr/>
                    </a:tc>
                    <a:tc>
                      <a:txBody>
                        <a:bodyPr/>
                        <a:lstStyle/>
                        <a:p>
                          <a:pPr algn="ctr"/>
                          <a:r>
                            <a:rPr lang="en-US" dirty="0">
                              <a:latin typeface="Arial" panose="020B0604020202020204" pitchFamily="34" charset="0"/>
                              <a:cs typeface="Arial" panose="020B0604020202020204" pitchFamily="34" charset="0"/>
                            </a:rPr>
                            <a:t>&gt; 85%</a:t>
                          </a:r>
                        </a:p>
                      </a:txBody>
                      <a:tcPr/>
                    </a:tc>
                    <a:extLst>
                      <a:ext uri="{0D108BD9-81ED-4DB2-BD59-A6C34878D82A}">
                        <a16:rowId xmlns:a16="http://schemas.microsoft.com/office/drawing/2014/main" val="2556068365"/>
                      </a:ext>
                    </a:extLst>
                  </a:tr>
                  <a:tr h="496495">
                    <a:tc>
                      <a:txBody>
                        <a:bodyPr/>
                        <a:lstStyle/>
                        <a:p>
                          <a:pPr algn="ctr"/>
                          <a:r>
                            <a:rPr lang="en-US" dirty="0">
                              <a:latin typeface="Arial" panose="020B0604020202020204" pitchFamily="34" charset="0"/>
                              <a:cs typeface="Arial" panose="020B0604020202020204" pitchFamily="34" charset="0"/>
                            </a:rPr>
                            <a:t>Avg CE / Cycle</a:t>
                          </a:r>
                        </a:p>
                      </a:txBody>
                      <a:tcPr/>
                    </a:tc>
                    <a:tc>
                      <a:txBody>
                        <a:bodyPr/>
                        <a:lstStyle/>
                        <a:p>
                          <a:pPr algn="ctr"/>
                          <a:r>
                            <a:rPr lang="en-US" dirty="0">
                              <a:latin typeface="Arial" panose="020B0604020202020204" pitchFamily="34" charset="0"/>
                              <a:cs typeface="Arial" panose="020B0604020202020204" pitchFamily="34" charset="0"/>
                            </a:rPr>
                            <a:t>&gt; 99%</a:t>
                          </a:r>
                        </a:p>
                      </a:txBody>
                      <a:tcPr/>
                    </a:tc>
                    <a:tc>
                      <a:txBody>
                        <a:bodyPr/>
                        <a:lstStyle/>
                        <a:p>
                          <a:pPr algn="ctr"/>
                          <a:r>
                            <a:rPr lang="en-US" dirty="0">
                              <a:latin typeface="Arial" panose="020B0604020202020204" pitchFamily="34" charset="0"/>
                              <a:cs typeface="Arial" panose="020B0604020202020204" pitchFamily="34" charset="0"/>
                            </a:rPr>
                            <a:t>&gt; 99.5%</a:t>
                          </a:r>
                        </a:p>
                      </a:txBody>
                      <a:tcPr/>
                    </a:tc>
                    <a:tc>
                      <a:txBody>
                        <a:bodyPr/>
                        <a:lstStyle/>
                        <a:p>
                          <a:pPr algn="ctr"/>
                          <a:r>
                            <a:rPr lang="en-US" dirty="0">
                              <a:latin typeface="Arial" panose="020B0604020202020204" pitchFamily="34" charset="0"/>
                              <a:cs typeface="Arial" panose="020B0604020202020204" pitchFamily="34" charset="0"/>
                            </a:rPr>
                            <a:t>&gt; 99.9%</a:t>
                          </a:r>
                        </a:p>
                      </a:txBody>
                      <a:tcPr/>
                    </a:tc>
                    <a:extLst>
                      <a:ext uri="{0D108BD9-81ED-4DB2-BD59-A6C34878D82A}">
                        <a16:rowId xmlns:a16="http://schemas.microsoft.com/office/drawing/2014/main" val="995815920"/>
                      </a:ext>
                    </a:extLst>
                  </a:tr>
                  <a:tr h="496495">
                    <a:tc>
                      <a:txBody>
                        <a:bodyPr/>
                        <a:lstStyle/>
                        <a:p>
                          <a:pPr algn="ctr"/>
                          <a:r>
                            <a:rPr lang="en-US" dirty="0">
                              <a:latin typeface="Arial" panose="020B0604020202020204" pitchFamily="34" charset="0"/>
                              <a:cs typeface="Arial" panose="020B0604020202020204" pitchFamily="34" charset="0"/>
                            </a:rPr>
                            <a:t>Areal Capacity</a:t>
                          </a:r>
                        </a:p>
                      </a:txBody>
                      <a:tcPr/>
                    </a:tc>
                    <a:tc>
                      <a:txBody>
                        <a:bodyPr/>
                        <a:lstStyle/>
                        <a:p>
                          <a:pPr algn="ctr"/>
                          <a:r>
                            <a:rPr lang="en-US" dirty="0">
                              <a:latin typeface="Arial" panose="020B0604020202020204" pitchFamily="34" charset="0"/>
                              <a:cs typeface="Arial" panose="020B0604020202020204" pitchFamily="34" charset="0"/>
                            </a:rPr>
                            <a:t>&gt; 4 </a:t>
                          </a:r>
                          <a:r>
                            <a:rPr lang="en-US" dirty="0" err="1">
                              <a:latin typeface="Arial" panose="020B0604020202020204" pitchFamily="34" charset="0"/>
                              <a:cs typeface="Arial" panose="020B0604020202020204" pitchFamily="34" charset="0"/>
                            </a:rPr>
                            <a:t>mAh</a:t>
                          </a:r>
                          <a:r>
                            <a:rPr lang="en-US" dirty="0">
                              <a:latin typeface="Arial" panose="020B0604020202020204" pitchFamily="34" charset="0"/>
                              <a:cs typeface="Arial" panose="020B0604020202020204" pitchFamily="34" charset="0"/>
                            </a:rPr>
                            <a:t>/cm</a:t>
                          </a:r>
                          <a:r>
                            <a:rPr lang="en-US" baseline="30000"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&gt; 5 </a:t>
                          </a:r>
                          <a:r>
                            <a:rPr lang="en-US" dirty="0" err="1">
                              <a:latin typeface="Arial" panose="020B0604020202020204" pitchFamily="34" charset="0"/>
                              <a:cs typeface="Arial" panose="020B0604020202020204" pitchFamily="34" charset="0"/>
                            </a:rPr>
                            <a:t>mAh</a:t>
                          </a:r>
                          <a:r>
                            <a:rPr lang="en-US" dirty="0">
                              <a:latin typeface="Arial" panose="020B0604020202020204" pitchFamily="34" charset="0"/>
                              <a:cs typeface="Arial" panose="020B0604020202020204" pitchFamily="34" charset="0"/>
                            </a:rPr>
                            <a:t>/cm</a:t>
                          </a:r>
                          <a:r>
                            <a:rPr lang="en-US" baseline="30000"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&gt; 6 </a:t>
                          </a:r>
                          <a:r>
                            <a:rPr lang="en-US" dirty="0" err="1">
                              <a:latin typeface="Arial" panose="020B0604020202020204" pitchFamily="34" charset="0"/>
                              <a:cs typeface="Arial" panose="020B0604020202020204" pitchFamily="34" charset="0"/>
                            </a:rPr>
                            <a:t>mAh</a:t>
                          </a:r>
                          <a:r>
                            <a:rPr lang="en-US" dirty="0">
                              <a:latin typeface="Arial" panose="020B0604020202020204" pitchFamily="34" charset="0"/>
                              <a:cs typeface="Arial" panose="020B0604020202020204" pitchFamily="34" charset="0"/>
                            </a:rPr>
                            <a:t>/cm</a:t>
                          </a:r>
                          <a:r>
                            <a:rPr lang="en-US" baseline="30000"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21104187"/>
                      </a:ext>
                    </a:extLst>
                  </a:tr>
                  <a:tr h="496495">
                    <a:tc>
                      <a:txBody>
                        <a:bodyPr/>
                        <a:lstStyle/>
                        <a:p>
                          <a:pPr algn="ctr"/>
                          <a:r>
                            <a:rPr lang="en-US" dirty="0">
                              <a:latin typeface="Arial" panose="020B0604020202020204" pitchFamily="34" charset="0"/>
                              <a:cs typeface="Arial" panose="020B0604020202020204" pitchFamily="34" charset="0"/>
                            </a:rPr>
                            <a:t>Operating Pressure</a:t>
                          </a:r>
                        </a:p>
                      </a:txBody>
                      <a:tcPr/>
                    </a:tc>
                    <a:tc>
                      <a:txBody>
                        <a:bodyPr/>
                        <a:lstStyle/>
                        <a:p>
                          <a:pPr algn="ctr"/>
                          <a:r>
                            <a:rPr lang="en-US" dirty="0">
                              <a:latin typeface="Arial" panose="020B0604020202020204" pitchFamily="34" charset="0"/>
                              <a:cs typeface="Arial" panose="020B0604020202020204" pitchFamily="34" charset="0"/>
                            </a:rPr>
                            <a:t>&lt; 50 MPa</a:t>
                          </a:r>
                        </a:p>
                      </a:txBody>
                      <a:tcPr/>
                    </a:tc>
                    <a:tc>
                      <a:txBody>
                        <a:bodyPr/>
                        <a:lstStyle/>
                        <a:p>
                          <a:pPr algn="ctr"/>
                          <a:r>
                            <a:rPr lang="en-US" dirty="0">
                              <a:latin typeface="Arial" panose="020B0604020202020204" pitchFamily="34" charset="0"/>
                              <a:cs typeface="Arial" panose="020B0604020202020204" pitchFamily="34" charset="0"/>
                            </a:rPr>
                            <a:t>&lt; 25 MPa</a:t>
                          </a:r>
                        </a:p>
                      </a:txBody>
                      <a:tcPr/>
                    </a:tc>
                    <a:tc>
                      <a:txBody>
                        <a:bodyPr/>
                        <a:lstStyle/>
                        <a:p>
                          <a:pPr algn="ctr"/>
                          <a:r>
                            <a:rPr lang="en-US" dirty="0">
                              <a:latin typeface="Arial" panose="020B0604020202020204" pitchFamily="34" charset="0"/>
                              <a:cs typeface="Arial" panose="020B0604020202020204" pitchFamily="34" charset="0"/>
                            </a:rPr>
                            <a:t>&lt; 5 MPa</a:t>
                          </a:r>
                        </a:p>
                      </a:txBody>
                      <a:tcPr/>
                    </a:tc>
                    <a:extLst>
                      <a:ext uri="{0D108BD9-81ED-4DB2-BD59-A6C34878D82A}">
                        <a16:rowId xmlns:a16="http://schemas.microsoft.com/office/drawing/2014/main" val="3740520308"/>
                      </a:ext>
                    </a:extLst>
                  </a:tr>
                  <a:tr h="496495">
                    <a:tc>
                      <a:txBody>
                        <a:bodyPr/>
                        <a:lstStyle/>
                        <a:p>
                          <a:pPr algn="ctr"/>
                          <a:r>
                            <a:rPr lang="en-US" dirty="0">
                              <a:latin typeface="Arial" panose="020B0604020202020204" pitchFamily="34" charset="0"/>
                              <a:cs typeface="Arial" panose="020B0604020202020204" pitchFamily="34" charset="0"/>
                            </a:rPr>
                            <a:t>Temperature</a:t>
                          </a:r>
                        </a:p>
                      </a:txBody>
                      <a:tcPr/>
                    </a:tc>
                    <a:tc>
                      <a:txBody>
                        <a:bodyPr/>
                        <a:lstStyle/>
                        <a:p>
                          <a:pPr algn="ctr"/>
                          <a:r>
                            <a:rPr lang="en-US" dirty="0">
                              <a:latin typeface="Arial" panose="020B0604020202020204" pitchFamily="34" charset="0"/>
                              <a:cs typeface="Arial" panose="020B0604020202020204" pitchFamily="34" charset="0"/>
                            </a:rPr>
                            <a:t>Room Temp</a:t>
                          </a:r>
                        </a:p>
                      </a:txBody>
                      <a:tcPr/>
                    </a:tc>
                    <a:tc>
                      <a:txBody>
                        <a:bodyPr/>
                        <a:lstStyle/>
                        <a:p>
                          <a:pPr algn="ctr"/>
                          <a:r>
                            <a:rPr lang="en-US" dirty="0">
                              <a:latin typeface="Arial" panose="020B0604020202020204" pitchFamily="34" charset="0"/>
                              <a:cs typeface="Arial" panose="020B0604020202020204" pitchFamily="34" charset="0"/>
                            </a:rPr>
                            <a:t>Room Temp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-20 </a:t>
                          </a:r>
                          <a14:m>
                            <m:oMath xmlns:m="http://schemas.openxmlformats.org/officeDocument/2006/math">
                              <m:r>
                                <a:rPr lang="en-US" sz="1800" i="1" smtClean="0">
                                  <a:latin typeface="Cambria Math" panose="02040503050406030204" pitchFamily="18" charset="0"/>
                                </a:rPr>
                                <m:t>°</m:t>
                              </m:r>
                              <m:r>
                                <a:rPr lang="en-US" sz="1800" i="1" smtClean="0">
                                  <a:latin typeface="Cambria Math" panose="02040503050406030204" pitchFamily="18" charset="0"/>
                                </a:rPr>
                                <m:t>𝐶</m:t>
                              </m:r>
                            </m:oMath>
                          </a14:m>
                          <a:r>
                            <a:rPr lang="en-US" sz="18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to 80 </a:t>
                          </a:r>
                          <a14:m>
                            <m:oMath xmlns:m="http://schemas.openxmlformats.org/officeDocument/2006/math">
                              <m:r>
                                <a:rPr lang="en-US" sz="1800" i="1" smtClean="0">
                                  <a:latin typeface="Cambria Math" panose="02040503050406030204" pitchFamily="18" charset="0"/>
                                </a:rPr>
                                <m:t>°</m:t>
                              </m:r>
                              <m:r>
                                <a:rPr lang="en-US" sz="1800" i="1" smtClean="0">
                                  <a:latin typeface="Cambria Math" panose="02040503050406030204" pitchFamily="18" charset="0"/>
                                </a:rPr>
                                <m:t>𝐶</m:t>
                              </m:r>
                            </m:oMath>
                          </a14:m>
                          <a:endParaRPr 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47012423"/>
                      </a:ext>
                    </a:extLst>
                  </a:tr>
                </a:tbl>
              </a:graphicData>
            </a:graphic>
          </p:graphicFrame>
        </mc:Choice>
        <mc:Fallback xmlns="">
          <p:graphicFrame>
            <p:nvGraphicFramePr>
              <p:cNvPr id="3" name="Table 4">
                <a:extLst>
                  <a:ext uri="{FF2B5EF4-FFF2-40B4-BE49-F238E27FC236}">
                    <a16:creationId xmlns:a16="http://schemas.microsoft.com/office/drawing/2014/main" id="{AFCA0E01-F532-56CA-20D8-DF4B9358058F}"/>
                  </a:ext>
                </a:extLst>
              </p:cNvPr>
              <p:cNvGraphicFramePr>
                <a:graphicFrameLocks noGrp="1"/>
              </p:cNvGraphicFramePr>
              <p:nvPr/>
            </p:nvGraphicFramePr>
            <p:xfrm>
              <a:off x="911982" y="1459832"/>
              <a:ext cx="10656472" cy="4533433"/>
            </p:xfrm>
            <a:graphic>
              <a:graphicData uri="http://schemas.openxmlformats.org/drawingml/2006/table">
                <a:tbl>
                  <a:tblPr firstRow="1" bandRow="1">
                    <a:tableStyleId>{9D7B26C5-4107-4FEC-AEDC-1716B250A1EF}</a:tableStyleId>
                  </a:tblPr>
                  <a:tblGrid>
                    <a:gridCol w="2664118">
                      <a:extLst>
                        <a:ext uri="{9D8B030D-6E8A-4147-A177-3AD203B41FA5}">
                          <a16:colId xmlns:a16="http://schemas.microsoft.com/office/drawing/2014/main" val="1856424191"/>
                        </a:ext>
                      </a:extLst>
                    </a:gridCol>
                    <a:gridCol w="2664118">
                      <a:extLst>
                        <a:ext uri="{9D8B030D-6E8A-4147-A177-3AD203B41FA5}">
                          <a16:colId xmlns:a16="http://schemas.microsoft.com/office/drawing/2014/main" val="1373110427"/>
                        </a:ext>
                      </a:extLst>
                    </a:gridCol>
                    <a:gridCol w="2664118">
                      <a:extLst>
                        <a:ext uri="{9D8B030D-6E8A-4147-A177-3AD203B41FA5}">
                          <a16:colId xmlns:a16="http://schemas.microsoft.com/office/drawing/2014/main" val="4032761507"/>
                        </a:ext>
                      </a:extLst>
                    </a:gridCol>
                    <a:gridCol w="2664118">
                      <a:extLst>
                        <a:ext uri="{9D8B030D-6E8A-4147-A177-3AD203B41FA5}">
                          <a16:colId xmlns:a16="http://schemas.microsoft.com/office/drawing/2014/main" val="2911376731"/>
                        </a:ext>
                      </a:extLst>
                    </a:gridCol>
                  </a:tblGrid>
                  <a:tr h="561473">
                    <a:tc>
                      <a:txBody>
                        <a:bodyPr/>
                        <a:lstStyle/>
                        <a:p>
                          <a:pPr algn="ctr"/>
                          <a:r>
                            <a:rPr lang="en-US" dirty="0">
                              <a:latin typeface="Arial" panose="020B0604020202020204" pitchFamily="34" charset="0"/>
                              <a:cs typeface="Arial" panose="020B0604020202020204" pitchFamily="34" charset="0"/>
                            </a:rPr>
                            <a:t>Proposed Metric</a:t>
                          </a:r>
                        </a:p>
                      </a:txBody>
                      <a:tcPr/>
                    </a:tc>
                    <a:tc>
                      <a:txBody>
                        <a:bodyPr/>
                        <a:lstStyle/>
                        <a:p>
                          <a:pPr algn="ctr"/>
                          <a:r>
                            <a:rPr lang="en-US" dirty="0">
                              <a:latin typeface="Arial" panose="020B0604020202020204" pitchFamily="34" charset="0"/>
                              <a:cs typeface="Arial" panose="020B0604020202020204" pitchFamily="34" charset="0"/>
                            </a:rPr>
                            <a:t>Baseline (1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Year)</a:t>
                          </a:r>
                        </a:p>
                      </a:txBody>
                      <a:tcPr/>
                    </a:tc>
                    <a:tc>
                      <a:txBody>
                        <a:bodyPr/>
                        <a:lstStyle/>
                        <a:p>
                          <a:pPr algn="ctr"/>
                          <a:r>
                            <a:rPr lang="en-US" dirty="0">
                              <a:latin typeface="Arial" panose="020B0604020202020204" pitchFamily="34" charset="0"/>
                              <a:cs typeface="Arial" panose="020B0604020202020204" pitchFamily="34" charset="0"/>
                            </a:rPr>
                            <a:t>Mid Project (2</a:t>
                          </a:r>
                          <a:r>
                            <a:rPr lang="en-US" baseline="30000" dirty="0">
                              <a:latin typeface="Arial" panose="020B0604020202020204" pitchFamily="34" charset="0"/>
                              <a:cs typeface="Arial" panose="020B0604020202020204" pitchFamily="34" charset="0"/>
                            </a:rPr>
                            <a:t>nd</a:t>
                          </a:r>
                          <a:r>
                            <a:rPr lang="en-US" dirty="0">
                              <a:latin typeface="Arial" panose="020B0604020202020204" pitchFamily="34" charset="0"/>
                              <a:cs typeface="Arial" panose="020B0604020202020204" pitchFamily="34" charset="0"/>
                            </a:rPr>
                            <a:t> year)</a:t>
                          </a:r>
                        </a:p>
                      </a:txBody>
                      <a:tcPr/>
                    </a:tc>
                    <a:tc>
                      <a:txBody>
                        <a:bodyPr/>
                        <a:lstStyle/>
                        <a:p>
                          <a:pPr algn="ctr"/>
                          <a:r>
                            <a:rPr lang="en-US" dirty="0">
                              <a:latin typeface="Arial" panose="020B0604020202020204" pitchFamily="34" charset="0"/>
                              <a:cs typeface="Arial" panose="020B0604020202020204" pitchFamily="34" charset="0"/>
                            </a:rPr>
                            <a:t>End Project (3</a:t>
                          </a:r>
                          <a:r>
                            <a:rPr lang="en-US" baseline="30000" dirty="0">
                              <a:latin typeface="Arial" panose="020B0604020202020204" pitchFamily="34" charset="0"/>
                              <a:cs typeface="Arial" panose="020B0604020202020204" pitchFamily="34" charset="0"/>
                            </a:rPr>
                            <a:t>rd</a:t>
                          </a:r>
                          <a:r>
                            <a:rPr lang="en-US" dirty="0">
                              <a:latin typeface="Arial" panose="020B0604020202020204" pitchFamily="34" charset="0"/>
                              <a:cs typeface="Arial" panose="020B0604020202020204" pitchFamily="34" charset="0"/>
                            </a:rPr>
                            <a:t> year)</a:t>
                          </a:r>
                        </a:p>
                      </a:txBody>
                      <a:tcPr/>
                    </a:tc>
                    <a:extLst>
                      <a:ext uri="{0D108BD9-81ED-4DB2-BD59-A6C34878D82A}">
                        <a16:rowId xmlns:a16="http://schemas.microsoft.com/office/drawing/2014/main" val="1179020022"/>
                      </a:ext>
                    </a:extLst>
                  </a:tr>
                  <a:tr h="496495">
                    <a:tc>
                      <a:txBody>
                        <a:bodyPr/>
                        <a:lstStyle/>
                        <a:p>
                          <a:pPr algn="ctr"/>
                          <a:r>
                            <a:rPr lang="en-US" dirty="0">
                              <a:latin typeface="Arial" panose="020B0604020202020204" pitchFamily="34" charset="0"/>
                              <a:cs typeface="Arial" panose="020B0604020202020204" pitchFamily="34" charset="0"/>
                            </a:rPr>
                            <a:t>Energy Density</a:t>
                          </a:r>
                        </a:p>
                      </a:txBody>
                      <a:tcPr/>
                    </a:tc>
                    <a:tc>
                      <a:txBody>
                        <a:bodyPr/>
                        <a:lstStyle/>
                        <a:p>
                          <a:pPr algn="ctr"/>
                          <a:r>
                            <a:rPr lang="en-US" dirty="0">
                              <a:latin typeface="Arial" panose="020B0604020202020204" pitchFamily="34" charset="0"/>
                              <a:cs typeface="Arial" panose="020B0604020202020204" pitchFamily="34" charset="0"/>
                            </a:rPr>
                            <a:t>-</a:t>
                          </a:r>
                        </a:p>
                      </a:txBody>
                      <a:tcPr/>
                    </a:tc>
                    <a:tc>
                      <a:txBody>
                        <a:bodyPr/>
                        <a:lstStyle/>
                        <a:p>
                          <a:pPr algn="ctr"/>
                          <a:r>
                            <a:rPr lang="en-US" dirty="0">
                              <a:latin typeface="Arial" panose="020B0604020202020204" pitchFamily="34" charset="0"/>
                              <a:cs typeface="Arial" panose="020B0604020202020204" pitchFamily="34" charset="0"/>
                            </a:rPr>
                            <a:t>&gt;  250 </a:t>
                          </a:r>
                          <a:r>
                            <a:rPr lang="en-US" dirty="0" err="1">
                              <a:latin typeface="Arial" panose="020B0604020202020204" pitchFamily="34" charset="0"/>
                              <a:cs typeface="Arial" panose="020B0604020202020204" pitchFamily="34" charset="0"/>
                            </a:rPr>
                            <a:t>Wh</a:t>
                          </a:r>
                          <a:r>
                            <a:rPr lang="en-US" dirty="0">
                              <a:latin typeface="Arial" panose="020B0604020202020204" pitchFamily="34" charset="0"/>
                              <a:cs typeface="Arial" panose="020B0604020202020204" pitchFamily="34" charset="0"/>
                            </a:rPr>
                            <a:t>/kg</a:t>
                          </a:r>
                        </a:p>
                      </a:txBody>
                      <a:tcPr/>
                    </a:tc>
                    <a:tc>
                      <a:txBody>
                        <a:bodyPr/>
                        <a:lstStyle/>
                        <a:p>
                          <a:pPr algn="ctr"/>
                          <a:r>
                            <a:rPr lang="en-US" dirty="0">
                              <a:latin typeface="Arial" panose="020B0604020202020204" pitchFamily="34" charset="0"/>
                              <a:cs typeface="Arial" panose="020B0604020202020204" pitchFamily="34" charset="0"/>
                            </a:rPr>
                            <a:t>&gt; 350 </a:t>
                          </a:r>
                          <a:r>
                            <a:rPr lang="en-US" dirty="0" err="1">
                              <a:latin typeface="Arial" panose="020B0604020202020204" pitchFamily="34" charset="0"/>
                              <a:cs typeface="Arial" panose="020B0604020202020204" pitchFamily="34" charset="0"/>
                            </a:rPr>
                            <a:t>Wh</a:t>
                          </a:r>
                          <a:r>
                            <a:rPr lang="en-US" dirty="0">
                              <a:latin typeface="Arial" panose="020B0604020202020204" pitchFamily="34" charset="0"/>
                              <a:cs typeface="Arial" panose="020B0604020202020204" pitchFamily="34" charset="0"/>
                            </a:rPr>
                            <a:t>/kg</a:t>
                          </a:r>
                        </a:p>
                      </a:txBody>
                      <a:tcPr/>
                    </a:tc>
                    <a:extLst>
                      <a:ext uri="{0D108BD9-81ED-4DB2-BD59-A6C34878D82A}">
                        <a16:rowId xmlns:a16="http://schemas.microsoft.com/office/drawing/2014/main" val="2066937913"/>
                      </a:ext>
                    </a:extLst>
                  </a:tr>
                  <a:tr h="496495">
                    <a:tc>
                      <a:txBody>
                        <a:bodyPr/>
                        <a:lstStyle/>
                        <a:p>
                          <a:pPr algn="ctr"/>
                          <a:r>
                            <a:rPr lang="en-US" dirty="0">
                              <a:latin typeface="Arial" panose="020B0604020202020204" pitchFamily="34" charset="0"/>
                              <a:cs typeface="Arial" panose="020B0604020202020204" pitchFamily="34" charset="0"/>
                            </a:rPr>
                            <a:t>Cycle life</a:t>
                          </a:r>
                        </a:p>
                      </a:txBody>
                      <a:tcPr/>
                    </a:tc>
                    <a:tc>
                      <a:txBody>
                        <a:bodyPr/>
                        <a:lstStyle/>
                        <a:p>
                          <a:pPr algn="ctr"/>
                          <a:r>
                            <a:rPr lang="en-US" dirty="0">
                              <a:latin typeface="Arial" panose="020B0604020202020204" pitchFamily="34" charset="0"/>
                              <a:cs typeface="Arial" panose="020B0604020202020204" pitchFamily="34" charset="0"/>
                            </a:rPr>
                            <a:t>100 (&gt; C/3, &lt;20%)</a:t>
                          </a:r>
                        </a:p>
                      </a:txBody>
                      <a:tcPr/>
                    </a:tc>
                    <a:tc>
                      <a:txBody>
                        <a:bodyPr/>
                        <a:lstStyle/>
                        <a:p>
                          <a:pPr algn="ctr"/>
                          <a:r>
                            <a:rPr lang="en-US" dirty="0">
                              <a:latin typeface="Arial" panose="020B0604020202020204" pitchFamily="34" charset="0"/>
                              <a:cs typeface="Arial" panose="020B0604020202020204" pitchFamily="34" charset="0"/>
                            </a:rPr>
                            <a:t>500 (&gt; C/3, &lt; 20%)</a:t>
                          </a:r>
                        </a:p>
                      </a:txBody>
                      <a:tcPr/>
                    </a:tc>
                    <a:tc>
                      <a:txBody>
                        <a:bodyPr/>
                        <a:lstStyle/>
                        <a:p>
                          <a:pPr algn="ctr"/>
                          <a:r>
                            <a:rPr lang="en-US" dirty="0">
                              <a:latin typeface="Arial" panose="020B0604020202020204" pitchFamily="34" charset="0"/>
                              <a:cs typeface="Arial" panose="020B0604020202020204" pitchFamily="34" charset="0"/>
                            </a:rPr>
                            <a:t>1000 (&gt; C/3)</a:t>
                          </a:r>
                        </a:p>
                      </a:txBody>
                      <a:tcPr/>
                    </a:tc>
                    <a:extLst>
                      <a:ext uri="{0D108BD9-81ED-4DB2-BD59-A6C34878D82A}">
                        <a16:rowId xmlns:a16="http://schemas.microsoft.com/office/drawing/2014/main" val="1270001176"/>
                      </a:ext>
                    </a:extLst>
                  </a:tr>
                  <a:tr h="496495">
                    <a:tc>
                      <a:txBody>
                        <a:bodyPr/>
                        <a:lstStyle/>
                        <a:p>
                          <a:pPr algn="ctr"/>
                          <a:r>
                            <a:rPr lang="en-US" dirty="0">
                              <a:latin typeface="Arial" panose="020B0604020202020204" pitchFamily="34" charset="0"/>
                              <a:cs typeface="Arial" panose="020B0604020202020204" pitchFamily="34" charset="0"/>
                            </a:rPr>
                            <a:t>Critical current</a:t>
                          </a:r>
                        </a:p>
                      </a:txBody>
                      <a:tcPr/>
                    </a:tc>
                    <a:tc>
                      <a:txBody>
                        <a:bodyPr/>
                        <a:lstStyle/>
                        <a:p>
                          <a:pPr algn="ctr"/>
                          <a:r>
                            <a:rPr lang="en-US" dirty="0">
                              <a:latin typeface="Arial" panose="020B0604020202020204" pitchFamily="34" charset="0"/>
                              <a:cs typeface="Arial" panose="020B0604020202020204" pitchFamily="34" charset="0"/>
                            </a:rPr>
                            <a:t>&gt; 5 mA/cm</a:t>
                          </a:r>
                          <a:r>
                            <a:rPr lang="en-US" baseline="30000" dirty="0">
                              <a:latin typeface="Arial" panose="020B0604020202020204" pitchFamily="34" charset="0"/>
                              <a:cs typeface="Arial" panose="020B0604020202020204" pitchFamily="34" charset="0"/>
                            </a:rPr>
                            <a:t>2</a:t>
                          </a:r>
                        </a:p>
                      </a:txBody>
                      <a:tcPr/>
                    </a:tc>
                    <a:tc>
                      <a:txBody>
                        <a:bodyPr/>
                        <a:lstStyle/>
                        <a:p>
                          <a:pPr algn="ctr"/>
                          <a:r>
                            <a:rPr lang="en-US" dirty="0">
                              <a:latin typeface="Arial" panose="020B0604020202020204" pitchFamily="34" charset="0"/>
                              <a:cs typeface="Arial" panose="020B0604020202020204" pitchFamily="34" charset="0"/>
                            </a:rPr>
                            <a:t>&gt; 7 mA/cm</a:t>
                          </a:r>
                          <a:r>
                            <a:rPr lang="en-US" baseline="30000" dirty="0">
                              <a:latin typeface="Arial" panose="020B0604020202020204" pitchFamily="34" charset="0"/>
                              <a:cs typeface="Arial" panose="020B0604020202020204" pitchFamily="34" charset="0"/>
                            </a:rPr>
                            <a:t>2</a:t>
                          </a:r>
                        </a:p>
                      </a:txBody>
                      <a:tcPr/>
                    </a:tc>
                    <a:tc>
                      <a:txBody>
                        <a:bodyPr/>
                        <a:lstStyle/>
                        <a:p>
                          <a:pPr algn="ctr"/>
                          <a:r>
                            <a:rPr lang="en-US" dirty="0">
                              <a:latin typeface="Arial" panose="020B0604020202020204" pitchFamily="34" charset="0"/>
                              <a:cs typeface="Arial" panose="020B0604020202020204" pitchFamily="34" charset="0"/>
                            </a:rPr>
                            <a:t>&gt; 10 mA/cm</a:t>
                          </a:r>
                          <a:r>
                            <a:rPr lang="en-US" baseline="30000"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19226839"/>
                      </a:ext>
                    </a:extLst>
                  </a:tr>
                  <a:tr h="496495">
                    <a:tc>
                      <a:txBody>
                        <a:bodyPr/>
                        <a:lstStyle/>
                        <a:p>
                          <a:pPr algn="ctr"/>
                          <a:r>
                            <a:rPr lang="en-US" dirty="0">
                              <a:latin typeface="Arial" panose="020B0604020202020204" pitchFamily="34" charset="0"/>
                              <a:cs typeface="Arial" panose="020B0604020202020204" pitchFamily="34" charset="0"/>
                            </a:rPr>
                            <a:t>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CE</a:t>
                          </a:r>
                        </a:p>
                      </a:txBody>
                      <a:tcPr/>
                    </a:tc>
                    <a:tc>
                      <a:txBody>
                        <a:bodyPr/>
                        <a:lstStyle/>
                        <a:p>
                          <a:pPr algn="ctr"/>
                          <a:r>
                            <a:rPr lang="en-US" dirty="0">
                              <a:latin typeface="Arial" panose="020B0604020202020204" pitchFamily="34" charset="0"/>
                              <a:cs typeface="Arial" panose="020B0604020202020204" pitchFamily="34" charset="0"/>
                            </a:rPr>
                            <a:t>&gt; 75%</a:t>
                          </a:r>
                        </a:p>
                      </a:txBody>
                      <a:tcPr/>
                    </a:tc>
                    <a:tc>
                      <a:txBody>
                        <a:bodyPr/>
                        <a:lstStyle/>
                        <a:p>
                          <a:pPr algn="ctr"/>
                          <a:r>
                            <a:rPr lang="en-US" dirty="0">
                              <a:latin typeface="Arial" panose="020B0604020202020204" pitchFamily="34" charset="0"/>
                              <a:cs typeface="Arial" panose="020B0604020202020204" pitchFamily="34" charset="0"/>
                            </a:rPr>
                            <a:t>&gt; 80%</a:t>
                          </a:r>
                        </a:p>
                      </a:txBody>
                      <a:tcPr/>
                    </a:tc>
                    <a:tc>
                      <a:txBody>
                        <a:bodyPr/>
                        <a:lstStyle/>
                        <a:p>
                          <a:pPr algn="ctr"/>
                          <a:r>
                            <a:rPr lang="en-US" dirty="0">
                              <a:latin typeface="Arial" panose="020B0604020202020204" pitchFamily="34" charset="0"/>
                              <a:cs typeface="Arial" panose="020B0604020202020204" pitchFamily="34" charset="0"/>
                            </a:rPr>
                            <a:t>&gt; 85%</a:t>
                          </a:r>
                        </a:p>
                      </a:txBody>
                      <a:tcPr/>
                    </a:tc>
                    <a:extLst>
                      <a:ext uri="{0D108BD9-81ED-4DB2-BD59-A6C34878D82A}">
                        <a16:rowId xmlns:a16="http://schemas.microsoft.com/office/drawing/2014/main" val="2556068365"/>
                      </a:ext>
                    </a:extLst>
                  </a:tr>
                  <a:tr h="496495">
                    <a:tc>
                      <a:txBody>
                        <a:bodyPr/>
                        <a:lstStyle/>
                        <a:p>
                          <a:pPr algn="ctr"/>
                          <a:r>
                            <a:rPr lang="en-US" dirty="0">
                              <a:latin typeface="Arial" panose="020B0604020202020204" pitchFamily="34" charset="0"/>
                              <a:cs typeface="Arial" panose="020B0604020202020204" pitchFamily="34" charset="0"/>
                            </a:rPr>
                            <a:t>Avg CE / Cycle</a:t>
                          </a:r>
                        </a:p>
                      </a:txBody>
                      <a:tcPr/>
                    </a:tc>
                    <a:tc>
                      <a:txBody>
                        <a:bodyPr/>
                        <a:lstStyle/>
                        <a:p>
                          <a:pPr algn="ctr"/>
                          <a:r>
                            <a:rPr lang="en-US" dirty="0">
                              <a:latin typeface="Arial" panose="020B0604020202020204" pitchFamily="34" charset="0"/>
                              <a:cs typeface="Arial" panose="020B0604020202020204" pitchFamily="34" charset="0"/>
                            </a:rPr>
                            <a:t>&gt; 99%</a:t>
                          </a:r>
                        </a:p>
                      </a:txBody>
                      <a:tcPr/>
                    </a:tc>
                    <a:tc>
                      <a:txBody>
                        <a:bodyPr/>
                        <a:lstStyle/>
                        <a:p>
                          <a:pPr algn="ctr"/>
                          <a:r>
                            <a:rPr lang="en-US" dirty="0">
                              <a:latin typeface="Arial" panose="020B0604020202020204" pitchFamily="34" charset="0"/>
                              <a:cs typeface="Arial" panose="020B0604020202020204" pitchFamily="34" charset="0"/>
                            </a:rPr>
                            <a:t>&gt; 99.5%</a:t>
                          </a:r>
                        </a:p>
                      </a:txBody>
                      <a:tcPr/>
                    </a:tc>
                    <a:tc>
                      <a:txBody>
                        <a:bodyPr/>
                        <a:lstStyle/>
                        <a:p>
                          <a:pPr algn="ctr"/>
                          <a:r>
                            <a:rPr lang="en-US" dirty="0">
                              <a:latin typeface="Arial" panose="020B0604020202020204" pitchFamily="34" charset="0"/>
                              <a:cs typeface="Arial" panose="020B0604020202020204" pitchFamily="34" charset="0"/>
                            </a:rPr>
                            <a:t>&gt; 99.9%</a:t>
                          </a:r>
                        </a:p>
                      </a:txBody>
                      <a:tcPr/>
                    </a:tc>
                    <a:extLst>
                      <a:ext uri="{0D108BD9-81ED-4DB2-BD59-A6C34878D82A}">
                        <a16:rowId xmlns:a16="http://schemas.microsoft.com/office/drawing/2014/main" val="995815920"/>
                      </a:ext>
                    </a:extLst>
                  </a:tr>
                  <a:tr h="496495">
                    <a:tc>
                      <a:txBody>
                        <a:bodyPr/>
                        <a:lstStyle/>
                        <a:p>
                          <a:pPr algn="ctr"/>
                          <a:r>
                            <a:rPr lang="en-US" dirty="0">
                              <a:latin typeface="Arial" panose="020B0604020202020204" pitchFamily="34" charset="0"/>
                              <a:cs typeface="Arial" panose="020B0604020202020204" pitchFamily="34" charset="0"/>
                            </a:rPr>
                            <a:t>Areal Capacity</a:t>
                          </a:r>
                        </a:p>
                      </a:txBody>
                      <a:tcPr/>
                    </a:tc>
                    <a:tc>
                      <a:txBody>
                        <a:bodyPr/>
                        <a:lstStyle/>
                        <a:p>
                          <a:pPr algn="ctr"/>
                          <a:r>
                            <a:rPr lang="en-US" dirty="0">
                              <a:latin typeface="Arial" panose="020B0604020202020204" pitchFamily="34" charset="0"/>
                              <a:cs typeface="Arial" panose="020B0604020202020204" pitchFamily="34" charset="0"/>
                            </a:rPr>
                            <a:t>&gt; 4 </a:t>
                          </a:r>
                          <a:r>
                            <a:rPr lang="en-US" dirty="0" err="1">
                              <a:latin typeface="Arial" panose="020B0604020202020204" pitchFamily="34" charset="0"/>
                              <a:cs typeface="Arial" panose="020B0604020202020204" pitchFamily="34" charset="0"/>
                            </a:rPr>
                            <a:t>mAh</a:t>
                          </a:r>
                          <a:r>
                            <a:rPr lang="en-US" dirty="0">
                              <a:latin typeface="Arial" panose="020B0604020202020204" pitchFamily="34" charset="0"/>
                              <a:cs typeface="Arial" panose="020B0604020202020204" pitchFamily="34" charset="0"/>
                            </a:rPr>
                            <a:t>/cm</a:t>
                          </a:r>
                          <a:r>
                            <a:rPr lang="en-US" baseline="30000"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&gt; 5 </a:t>
                          </a:r>
                          <a:r>
                            <a:rPr lang="en-US" dirty="0" err="1">
                              <a:latin typeface="Arial" panose="020B0604020202020204" pitchFamily="34" charset="0"/>
                              <a:cs typeface="Arial" panose="020B0604020202020204" pitchFamily="34" charset="0"/>
                            </a:rPr>
                            <a:t>mAh</a:t>
                          </a:r>
                          <a:r>
                            <a:rPr lang="en-US" dirty="0">
                              <a:latin typeface="Arial" panose="020B0604020202020204" pitchFamily="34" charset="0"/>
                              <a:cs typeface="Arial" panose="020B0604020202020204" pitchFamily="34" charset="0"/>
                            </a:rPr>
                            <a:t>/cm</a:t>
                          </a:r>
                          <a:r>
                            <a:rPr lang="en-US" baseline="30000"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&gt; 6 </a:t>
                          </a:r>
                          <a:r>
                            <a:rPr lang="en-US" dirty="0" err="1">
                              <a:latin typeface="Arial" panose="020B0604020202020204" pitchFamily="34" charset="0"/>
                              <a:cs typeface="Arial" panose="020B0604020202020204" pitchFamily="34" charset="0"/>
                            </a:rPr>
                            <a:t>mAh</a:t>
                          </a:r>
                          <a:r>
                            <a:rPr lang="en-US" dirty="0">
                              <a:latin typeface="Arial" panose="020B0604020202020204" pitchFamily="34" charset="0"/>
                              <a:cs typeface="Arial" panose="020B0604020202020204" pitchFamily="34" charset="0"/>
                            </a:rPr>
                            <a:t>/cm</a:t>
                          </a:r>
                          <a:r>
                            <a:rPr lang="en-US" baseline="30000"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21104187"/>
                      </a:ext>
                    </a:extLst>
                  </a:tr>
                  <a:tr h="496495">
                    <a:tc>
                      <a:txBody>
                        <a:bodyPr/>
                        <a:lstStyle/>
                        <a:p>
                          <a:pPr algn="ctr"/>
                          <a:r>
                            <a:rPr lang="en-US" dirty="0">
                              <a:latin typeface="Arial" panose="020B0604020202020204" pitchFamily="34" charset="0"/>
                              <a:cs typeface="Arial" panose="020B0604020202020204" pitchFamily="34" charset="0"/>
                            </a:rPr>
                            <a:t>Operating Pressure</a:t>
                          </a:r>
                        </a:p>
                      </a:txBody>
                      <a:tcPr/>
                    </a:tc>
                    <a:tc>
                      <a:txBody>
                        <a:bodyPr/>
                        <a:lstStyle/>
                        <a:p>
                          <a:pPr algn="ctr"/>
                          <a:r>
                            <a:rPr lang="en-US" dirty="0">
                              <a:latin typeface="Arial" panose="020B0604020202020204" pitchFamily="34" charset="0"/>
                              <a:cs typeface="Arial" panose="020B0604020202020204" pitchFamily="34" charset="0"/>
                            </a:rPr>
                            <a:t>&lt; 50 MPa</a:t>
                          </a:r>
                        </a:p>
                      </a:txBody>
                      <a:tcPr/>
                    </a:tc>
                    <a:tc>
                      <a:txBody>
                        <a:bodyPr/>
                        <a:lstStyle/>
                        <a:p>
                          <a:pPr algn="ctr"/>
                          <a:r>
                            <a:rPr lang="en-US" dirty="0">
                              <a:latin typeface="Arial" panose="020B0604020202020204" pitchFamily="34" charset="0"/>
                              <a:cs typeface="Arial" panose="020B0604020202020204" pitchFamily="34" charset="0"/>
                            </a:rPr>
                            <a:t>&lt; 25 MPa</a:t>
                          </a:r>
                        </a:p>
                      </a:txBody>
                      <a:tcPr/>
                    </a:tc>
                    <a:tc>
                      <a:txBody>
                        <a:bodyPr/>
                        <a:lstStyle/>
                        <a:p>
                          <a:pPr algn="ctr"/>
                          <a:r>
                            <a:rPr lang="en-US" dirty="0">
                              <a:latin typeface="Arial" panose="020B0604020202020204" pitchFamily="34" charset="0"/>
                              <a:cs typeface="Arial" panose="020B0604020202020204" pitchFamily="34" charset="0"/>
                            </a:rPr>
                            <a:t>&lt; 5 MPa</a:t>
                          </a:r>
                        </a:p>
                      </a:txBody>
                      <a:tcPr/>
                    </a:tc>
                    <a:extLst>
                      <a:ext uri="{0D108BD9-81ED-4DB2-BD59-A6C34878D82A}">
                        <a16:rowId xmlns:a16="http://schemas.microsoft.com/office/drawing/2014/main" val="3740520308"/>
                      </a:ext>
                    </a:extLst>
                  </a:tr>
                  <a:tr h="496495">
                    <a:tc>
                      <a:txBody>
                        <a:bodyPr/>
                        <a:lstStyle/>
                        <a:p>
                          <a:pPr algn="ctr"/>
                          <a:r>
                            <a:rPr lang="en-US" dirty="0">
                              <a:latin typeface="Arial" panose="020B0604020202020204" pitchFamily="34" charset="0"/>
                              <a:cs typeface="Arial" panose="020B0604020202020204" pitchFamily="34" charset="0"/>
                            </a:rPr>
                            <a:t>Temperature</a:t>
                          </a:r>
                        </a:p>
                      </a:txBody>
                      <a:tcPr/>
                    </a:tc>
                    <a:tc>
                      <a:txBody>
                        <a:bodyPr/>
                        <a:lstStyle/>
                        <a:p>
                          <a:pPr algn="ctr"/>
                          <a:r>
                            <a:rPr lang="en-US" dirty="0">
                              <a:latin typeface="Arial" panose="020B0604020202020204" pitchFamily="34" charset="0"/>
                              <a:cs typeface="Arial" panose="020B0604020202020204" pitchFamily="34" charset="0"/>
                            </a:rPr>
                            <a:t>Room Temp</a:t>
                          </a:r>
                        </a:p>
                      </a:txBody>
                      <a:tcPr/>
                    </a:tc>
                    <a:tc>
                      <a:txBody>
                        <a:bodyPr/>
                        <a:lstStyle/>
                        <a:p>
                          <a:pPr algn="ctr"/>
                          <a:r>
                            <a:rPr lang="en-US" dirty="0">
                              <a:latin typeface="Arial" panose="020B0604020202020204" pitchFamily="34" charset="0"/>
                              <a:cs typeface="Arial" panose="020B0604020202020204" pitchFamily="34" charset="0"/>
                            </a:rPr>
                            <a:t>Room Temp</a:t>
                          </a:r>
                        </a:p>
                      </a:txBody>
                      <a:tcPr/>
                    </a:tc>
                    <a:tc>
                      <a:txBody>
                        <a:bodyPr/>
                        <a:lstStyle/>
                        <a:p>
                          <a:endParaRPr lang="ko-KR"/>
                        </a:p>
                      </a:txBody>
                      <a:tcPr>
                        <a:blipFill>
                          <a:blip r:embed="rId4"/>
                          <a:stretch>
                            <a:fillRect l="-300229" t="-814634" r="-229" b="-1220"/>
                          </a:stretch>
                        </a:blipFill>
                      </a:tcPr>
                    </a:tc>
                    <a:extLst>
                      <a:ext uri="{0D108BD9-81ED-4DB2-BD59-A6C34878D82A}">
                        <a16:rowId xmlns:a16="http://schemas.microsoft.com/office/drawing/2014/main" val="1447012423"/>
                      </a:ext>
                    </a:extLst>
                  </a:tr>
                </a:tbl>
              </a:graphicData>
            </a:graphic>
          </p:graphicFrame>
        </mc:Fallback>
      </mc:AlternateContent>
      <p:sp>
        <p:nvSpPr>
          <p:cNvPr id="4" name="Rectangle 3">
            <a:extLst>
              <a:ext uri="{FF2B5EF4-FFF2-40B4-BE49-F238E27FC236}">
                <a16:creationId xmlns:a16="http://schemas.microsoft.com/office/drawing/2014/main" id="{BCD640BE-27DE-9FDD-4986-CBCAC38E8295}"/>
              </a:ext>
            </a:extLst>
          </p:cNvPr>
          <p:cNvSpPr/>
          <p:nvPr/>
        </p:nvSpPr>
        <p:spPr>
          <a:xfrm>
            <a:off x="6240218" y="1235394"/>
            <a:ext cx="2589292" cy="498230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B0F92362-5BCC-8382-D61B-DE823C653196}"/>
              </a:ext>
            </a:extLst>
          </p:cNvPr>
          <p:cNvSpPr txBox="1">
            <a:spLocks/>
          </p:cNvSpPr>
          <p:nvPr/>
        </p:nvSpPr>
        <p:spPr>
          <a:xfrm>
            <a:off x="9271000" y="6492877"/>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 name="Title 1">
            <a:extLst>
              <a:ext uri="{FF2B5EF4-FFF2-40B4-BE49-F238E27FC236}">
                <a16:creationId xmlns:a16="http://schemas.microsoft.com/office/drawing/2014/main" id="{D9C102AF-9898-4B40-571B-72968F808FFD}"/>
              </a:ext>
            </a:extLst>
          </p:cNvPr>
          <p:cNvSpPr txBox="1">
            <a:spLocks/>
          </p:cNvSpPr>
          <p:nvPr/>
        </p:nvSpPr>
        <p:spPr>
          <a:xfrm>
            <a:off x="-513805" y="1097088"/>
            <a:ext cx="12480437" cy="7254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R="0" lvl="0" indent="0" algn="l" fontAlgn="auto" latinLnBrk="1">
              <a:lnSpc>
                <a:spcPct val="100000"/>
              </a:lnSpc>
              <a:spcAft>
                <a:spcPts val="0"/>
              </a:spcAft>
              <a:buClrTx/>
              <a:buSzTx/>
              <a:tabLst/>
              <a:defRPr/>
            </a:pPr>
            <a:endParaRPr lang="en-US" sz="2800" b="1" dirty="0">
              <a:ln>
                <a:solidFill>
                  <a:schemeClr val="tx2">
                    <a:lumMod val="75000"/>
                  </a:schemeClr>
                </a:solidFill>
              </a:ln>
              <a:gradFill flip="none" rotWithShape="1">
                <a:gsLst>
                  <a:gs pos="0">
                    <a:schemeClr val="accent3">
                      <a:lumMod val="20000"/>
                      <a:lumOff val="80000"/>
                    </a:schemeClr>
                  </a:gs>
                  <a:gs pos="50000">
                    <a:schemeClr val="accent3">
                      <a:lumMod val="40000"/>
                      <a:lumOff val="60000"/>
                    </a:schemeClr>
                  </a:gs>
                  <a:gs pos="100000">
                    <a:srgbClr val="99FF33"/>
                  </a:gs>
                </a:gsLst>
                <a:lin ang="5400000" scaled="0"/>
                <a:tileRect/>
              </a:gradFill>
              <a:effectLst>
                <a:outerShdw blurRad="38100" dist="38100" dir="2700000" algn="tl">
                  <a:srgbClr val="000000">
                    <a:alpha val="43137"/>
                  </a:srgbClr>
                </a:outerShdw>
              </a:effectLst>
              <a:latin typeface="Arial" pitchFamily="34" charset="0"/>
              <a:cs typeface="Arial" pitchFamily="34" charset="0"/>
            </a:endParaRPr>
          </a:p>
        </p:txBody>
      </p:sp>
      <p:sp>
        <p:nvSpPr>
          <p:cNvPr id="9" name="标题 4">
            <a:extLst>
              <a:ext uri="{FF2B5EF4-FFF2-40B4-BE49-F238E27FC236}">
                <a16:creationId xmlns:a16="http://schemas.microsoft.com/office/drawing/2014/main" id="{272E3556-CC98-4930-DBFC-698F7839E441}"/>
              </a:ext>
            </a:extLst>
          </p:cNvPr>
          <p:cNvSpPr txBox="1">
            <a:spLocks/>
          </p:cNvSpPr>
          <p:nvPr/>
        </p:nvSpPr>
        <p:spPr>
          <a:xfrm>
            <a:off x="133927" y="-36174"/>
            <a:ext cx="11924145" cy="10096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800" kern="100" dirty="0">
                <a:latin typeface="+mj-lt"/>
                <a:ea typeface="PMingLiU" panose="02020500000000000000" pitchFamily="18" charset="-120"/>
                <a:cs typeface="Times New Roman" panose="02020603050405020304" pitchFamily="18" charset="0"/>
              </a:rPr>
              <a:t>Research Statement (Second Year)</a:t>
            </a:r>
          </a:p>
        </p:txBody>
      </p:sp>
    </p:spTree>
    <p:extLst>
      <p:ext uri="{BB962C8B-B14F-4D97-AF65-F5344CB8AC3E}">
        <p14:creationId xmlns:p14="http://schemas.microsoft.com/office/powerpoint/2010/main" val="2085173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954A6-A02D-EA2F-426B-F7B0477161F8}"/>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D7C10BCA-F76A-C603-6B54-A135B677AFB1}"/>
              </a:ext>
            </a:extLst>
          </p:cNvPr>
          <p:cNvGrpSpPr/>
          <p:nvPr/>
        </p:nvGrpSpPr>
        <p:grpSpPr>
          <a:xfrm>
            <a:off x="9632042" y="6240054"/>
            <a:ext cx="2488979" cy="607786"/>
            <a:chOff x="9632042" y="6240054"/>
            <a:chExt cx="2488979" cy="607786"/>
          </a:xfrm>
        </p:grpSpPr>
        <p:sp>
          <p:nvSpPr>
            <p:cNvPr id="5" name="Rectangle 4">
              <a:extLst>
                <a:ext uri="{FF2B5EF4-FFF2-40B4-BE49-F238E27FC236}">
                  <a16:creationId xmlns:a16="http://schemas.microsoft.com/office/drawing/2014/main" id="{702D507D-243A-5793-4B32-A51CC77261C6}"/>
                </a:ext>
              </a:extLst>
            </p:cNvPr>
            <p:cNvSpPr/>
            <p:nvPr/>
          </p:nvSpPr>
          <p:spPr>
            <a:xfrm>
              <a:off x="10885024" y="6325629"/>
              <a:ext cx="1235997" cy="5222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 name="Picture 1">
              <a:extLst>
                <a:ext uri="{FF2B5EF4-FFF2-40B4-BE49-F238E27FC236}">
                  <a16:creationId xmlns:a16="http://schemas.microsoft.com/office/drawing/2014/main" id="{4B2CBAB8-51C3-DE60-CC92-CEDF4E9CBC4A}"/>
                </a:ext>
              </a:extLst>
            </p:cNvPr>
            <p:cNvPicPr>
              <a:picLocks noChangeAspect="1"/>
            </p:cNvPicPr>
            <p:nvPr/>
          </p:nvPicPr>
          <p:blipFill>
            <a:blip r:embed="rId3"/>
            <a:stretch>
              <a:fillRect/>
            </a:stretch>
          </p:blipFill>
          <p:spPr>
            <a:xfrm>
              <a:off x="9632042" y="6240054"/>
              <a:ext cx="2334590" cy="522211"/>
            </a:xfrm>
            <a:prstGeom prst="rect">
              <a:avLst/>
            </a:prstGeom>
          </p:spPr>
        </p:pic>
      </p:grpSp>
      <p:sp>
        <p:nvSpPr>
          <p:cNvPr id="3" name="Title 1">
            <a:extLst>
              <a:ext uri="{FF2B5EF4-FFF2-40B4-BE49-F238E27FC236}">
                <a16:creationId xmlns:a16="http://schemas.microsoft.com/office/drawing/2014/main" id="{A90E4DED-BEB2-7FD3-1C03-31B38BEB354B}"/>
              </a:ext>
            </a:extLst>
          </p:cNvPr>
          <p:cNvSpPr txBox="1">
            <a:spLocks/>
          </p:cNvSpPr>
          <p:nvPr/>
        </p:nvSpPr>
        <p:spPr>
          <a:xfrm>
            <a:off x="0" y="1393218"/>
            <a:ext cx="9296400" cy="7254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R="0" lvl="0" indent="0" algn="l" fontAlgn="auto" latinLnBrk="1">
              <a:lnSpc>
                <a:spcPct val="100000"/>
              </a:lnSpc>
              <a:spcAft>
                <a:spcPts val="0"/>
              </a:spcAft>
              <a:buClrTx/>
              <a:buSzTx/>
              <a:tabLst/>
              <a:defRPr/>
            </a:pPr>
            <a:endParaRPr lang="en-US" sz="2800" b="1" dirty="0">
              <a:ln>
                <a:solidFill>
                  <a:schemeClr val="tx2">
                    <a:lumMod val="75000"/>
                  </a:schemeClr>
                </a:solidFill>
              </a:ln>
              <a:gradFill flip="none" rotWithShape="1">
                <a:gsLst>
                  <a:gs pos="0">
                    <a:schemeClr val="accent3">
                      <a:lumMod val="20000"/>
                      <a:lumOff val="80000"/>
                    </a:schemeClr>
                  </a:gs>
                  <a:gs pos="50000">
                    <a:schemeClr val="accent3">
                      <a:lumMod val="40000"/>
                      <a:lumOff val="60000"/>
                    </a:schemeClr>
                  </a:gs>
                  <a:gs pos="100000">
                    <a:srgbClr val="99FF33"/>
                  </a:gs>
                </a:gsLst>
                <a:lin ang="5400000" scaled="0"/>
                <a:tileRect/>
              </a:gradFill>
              <a:effectLst>
                <a:outerShdw blurRad="38100" dist="38100" dir="2700000" algn="tl">
                  <a:srgbClr val="000000">
                    <a:alpha val="43137"/>
                  </a:srgbClr>
                </a:outerShdw>
              </a:effectLst>
              <a:latin typeface="Arial" pitchFamily="34" charset="0"/>
              <a:cs typeface="Arial" pitchFamily="34" charset="0"/>
            </a:endParaRPr>
          </a:p>
        </p:txBody>
      </p:sp>
      <p:graphicFrame>
        <p:nvGraphicFramePr>
          <p:cNvPr id="4" name="Diagram 3">
            <a:extLst>
              <a:ext uri="{FF2B5EF4-FFF2-40B4-BE49-F238E27FC236}">
                <a16:creationId xmlns:a16="http://schemas.microsoft.com/office/drawing/2014/main" id="{964D0A2D-D1F1-0CB6-DEE9-29186C73A886}"/>
              </a:ext>
            </a:extLst>
          </p:cNvPr>
          <p:cNvGraphicFramePr/>
          <p:nvPr/>
        </p:nvGraphicFramePr>
        <p:xfrm>
          <a:off x="1235295" y="679010"/>
          <a:ext cx="9296400" cy="58033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标题 4">
            <a:extLst>
              <a:ext uri="{FF2B5EF4-FFF2-40B4-BE49-F238E27FC236}">
                <a16:creationId xmlns:a16="http://schemas.microsoft.com/office/drawing/2014/main" id="{0FC3F8D0-871A-CBC2-972D-50443AC168C2}"/>
              </a:ext>
            </a:extLst>
          </p:cNvPr>
          <p:cNvSpPr txBox="1">
            <a:spLocks/>
          </p:cNvSpPr>
          <p:nvPr/>
        </p:nvSpPr>
        <p:spPr>
          <a:xfrm>
            <a:off x="133927" y="-36174"/>
            <a:ext cx="11924145" cy="10096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800" kern="100" dirty="0">
                <a:latin typeface="+mj-lt"/>
                <a:ea typeface="PMingLiU" panose="02020500000000000000" pitchFamily="18" charset="-120"/>
                <a:cs typeface="Times New Roman" panose="02020603050405020304" pitchFamily="18" charset="0"/>
              </a:rPr>
              <a:t>Presentation Workflow</a:t>
            </a:r>
          </a:p>
        </p:txBody>
      </p:sp>
    </p:spTree>
    <p:extLst>
      <p:ext uri="{BB962C8B-B14F-4D97-AF65-F5344CB8AC3E}">
        <p14:creationId xmlns:p14="http://schemas.microsoft.com/office/powerpoint/2010/main" val="3510114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954A6-A02D-EA2F-426B-F7B0477161F8}"/>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D7C10BCA-F76A-C603-6B54-A135B677AFB1}"/>
              </a:ext>
            </a:extLst>
          </p:cNvPr>
          <p:cNvGrpSpPr/>
          <p:nvPr/>
        </p:nvGrpSpPr>
        <p:grpSpPr>
          <a:xfrm>
            <a:off x="9632042" y="6240054"/>
            <a:ext cx="2488979" cy="607786"/>
            <a:chOff x="9632042" y="6240054"/>
            <a:chExt cx="2488979" cy="607786"/>
          </a:xfrm>
        </p:grpSpPr>
        <p:sp>
          <p:nvSpPr>
            <p:cNvPr id="5" name="Rectangle 4">
              <a:extLst>
                <a:ext uri="{FF2B5EF4-FFF2-40B4-BE49-F238E27FC236}">
                  <a16:creationId xmlns:a16="http://schemas.microsoft.com/office/drawing/2014/main" id="{702D507D-243A-5793-4B32-A51CC77261C6}"/>
                </a:ext>
              </a:extLst>
            </p:cNvPr>
            <p:cNvSpPr/>
            <p:nvPr/>
          </p:nvSpPr>
          <p:spPr>
            <a:xfrm>
              <a:off x="10885024" y="6325629"/>
              <a:ext cx="1235997" cy="5222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 name="Picture 1">
              <a:extLst>
                <a:ext uri="{FF2B5EF4-FFF2-40B4-BE49-F238E27FC236}">
                  <a16:creationId xmlns:a16="http://schemas.microsoft.com/office/drawing/2014/main" id="{4B2CBAB8-51C3-DE60-CC92-CEDF4E9CBC4A}"/>
                </a:ext>
              </a:extLst>
            </p:cNvPr>
            <p:cNvPicPr>
              <a:picLocks noChangeAspect="1"/>
            </p:cNvPicPr>
            <p:nvPr/>
          </p:nvPicPr>
          <p:blipFill>
            <a:blip r:embed="rId3"/>
            <a:stretch>
              <a:fillRect/>
            </a:stretch>
          </p:blipFill>
          <p:spPr>
            <a:xfrm>
              <a:off x="9632042" y="6240054"/>
              <a:ext cx="2334590" cy="522211"/>
            </a:xfrm>
            <a:prstGeom prst="rect">
              <a:avLst/>
            </a:prstGeom>
          </p:spPr>
        </p:pic>
      </p:grpSp>
      <p:sp>
        <p:nvSpPr>
          <p:cNvPr id="3" name="Title 1">
            <a:extLst>
              <a:ext uri="{FF2B5EF4-FFF2-40B4-BE49-F238E27FC236}">
                <a16:creationId xmlns:a16="http://schemas.microsoft.com/office/drawing/2014/main" id="{C4F1E3BE-E9B0-4627-2FB3-5307A1F1CD80}"/>
              </a:ext>
            </a:extLst>
          </p:cNvPr>
          <p:cNvSpPr txBox="1">
            <a:spLocks/>
          </p:cNvSpPr>
          <p:nvPr/>
        </p:nvSpPr>
        <p:spPr>
          <a:xfrm>
            <a:off x="-701688" y="1065756"/>
            <a:ext cx="9881899" cy="7254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R="0" lvl="0" indent="0" algn="l" fontAlgn="auto" latinLnBrk="1">
              <a:lnSpc>
                <a:spcPct val="100000"/>
              </a:lnSpc>
              <a:spcAft>
                <a:spcPts val="0"/>
              </a:spcAft>
              <a:buClrTx/>
              <a:buSzTx/>
              <a:tabLst/>
              <a:defRPr/>
            </a:pPr>
            <a:endParaRPr lang="en-US" sz="2800" b="1" dirty="0">
              <a:ln>
                <a:solidFill>
                  <a:schemeClr val="tx2">
                    <a:lumMod val="75000"/>
                  </a:schemeClr>
                </a:solidFill>
              </a:ln>
              <a:gradFill flip="none" rotWithShape="1">
                <a:gsLst>
                  <a:gs pos="0">
                    <a:schemeClr val="accent3">
                      <a:lumMod val="20000"/>
                      <a:lumOff val="80000"/>
                    </a:schemeClr>
                  </a:gs>
                  <a:gs pos="50000">
                    <a:schemeClr val="accent3">
                      <a:lumMod val="40000"/>
                      <a:lumOff val="60000"/>
                    </a:schemeClr>
                  </a:gs>
                  <a:gs pos="100000">
                    <a:srgbClr val="99FF33"/>
                  </a:gs>
                </a:gsLst>
                <a:lin ang="5400000" scaled="0"/>
                <a:tileRect/>
              </a:gradFill>
              <a:effectLst>
                <a:outerShdw blurRad="38100" dist="38100" dir="2700000" algn="tl">
                  <a:srgbClr val="000000">
                    <a:alpha val="43137"/>
                  </a:srgbClr>
                </a:outerShdw>
              </a:effectLst>
              <a:latin typeface="Arial" pitchFamily="34" charset="0"/>
              <a:cs typeface="Arial" pitchFamily="34" charset="0"/>
            </a:endParaRPr>
          </a:p>
        </p:txBody>
      </p:sp>
      <p:cxnSp>
        <p:nvCxnSpPr>
          <p:cNvPr id="4" name="Straight Connector 3">
            <a:extLst>
              <a:ext uri="{FF2B5EF4-FFF2-40B4-BE49-F238E27FC236}">
                <a16:creationId xmlns:a16="http://schemas.microsoft.com/office/drawing/2014/main" id="{E37CE74F-4993-01AB-9F27-6702D5EB87F8}"/>
              </a:ext>
            </a:extLst>
          </p:cNvPr>
          <p:cNvCxnSpPr>
            <a:cxnSpLocks/>
          </p:cNvCxnSpPr>
          <p:nvPr/>
        </p:nvCxnSpPr>
        <p:spPr>
          <a:xfrm>
            <a:off x="6096000" y="1131683"/>
            <a:ext cx="10817" cy="5823588"/>
          </a:xfrm>
          <a:prstGeom prst="line">
            <a:avLst/>
          </a:prstGeom>
          <a:ln w="38100">
            <a:solidFill>
              <a:srgbClr val="92D050"/>
            </a:solidFill>
            <a:prstDash val="dash"/>
          </a:ln>
        </p:spPr>
        <p:style>
          <a:lnRef idx="2">
            <a:schemeClr val="accent6"/>
          </a:lnRef>
          <a:fillRef idx="0">
            <a:schemeClr val="accent6"/>
          </a:fillRef>
          <a:effectRef idx="1">
            <a:schemeClr val="accent6"/>
          </a:effectRef>
          <a:fontRef idx="minor">
            <a:schemeClr val="tx1"/>
          </a:fontRef>
        </p:style>
      </p:cxnSp>
      <p:sp>
        <p:nvSpPr>
          <p:cNvPr id="7" name="Rectangle 6">
            <a:extLst>
              <a:ext uri="{FF2B5EF4-FFF2-40B4-BE49-F238E27FC236}">
                <a16:creationId xmlns:a16="http://schemas.microsoft.com/office/drawing/2014/main" id="{988B8444-4A99-1C58-40C8-90EF7A296278}"/>
              </a:ext>
            </a:extLst>
          </p:cNvPr>
          <p:cNvSpPr/>
          <p:nvPr/>
        </p:nvSpPr>
        <p:spPr>
          <a:xfrm>
            <a:off x="1566249" y="1185576"/>
            <a:ext cx="2960478" cy="814812"/>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One-step</a:t>
            </a:r>
            <a:r>
              <a:rPr lang="en-US" dirty="0">
                <a:solidFill>
                  <a:schemeClr val="tx1"/>
                </a:solidFill>
                <a:latin typeface="Arial" panose="020B0604020202020204" pitchFamily="34" charset="0"/>
                <a:cs typeface="Arial" panose="020B0604020202020204" pitchFamily="34" charset="0"/>
              </a:rPr>
              <a:t> sulfur cathode composite synthesis</a:t>
            </a:r>
          </a:p>
        </p:txBody>
      </p:sp>
      <p:sp>
        <p:nvSpPr>
          <p:cNvPr id="8" name="Rectangle 7">
            <a:extLst>
              <a:ext uri="{FF2B5EF4-FFF2-40B4-BE49-F238E27FC236}">
                <a16:creationId xmlns:a16="http://schemas.microsoft.com/office/drawing/2014/main" id="{A6D3A9F0-EE6C-E226-B0F4-B4BEF9FF3928}"/>
              </a:ext>
            </a:extLst>
          </p:cNvPr>
          <p:cNvSpPr/>
          <p:nvPr/>
        </p:nvSpPr>
        <p:spPr>
          <a:xfrm>
            <a:off x="7665274" y="1185577"/>
            <a:ext cx="2960478" cy="374086"/>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Li</a:t>
            </a:r>
            <a:r>
              <a:rPr lang="en-US" baseline="-25000" dirty="0">
                <a:solidFill>
                  <a:schemeClr val="tx1"/>
                </a:solidFill>
                <a:latin typeface="Arial" panose="020B0604020202020204" pitchFamily="34" charset="0"/>
                <a:cs typeface="Arial" panose="020B0604020202020204" pitchFamily="34" charset="0"/>
              </a:rPr>
              <a:t>1</a:t>
            </a:r>
            <a:r>
              <a:rPr lang="en-US" dirty="0">
                <a:solidFill>
                  <a:schemeClr val="tx1"/>
                </a:solidFill>
                <a:latin typeface="Arial" panose="020B0604020202020204" pitchFamily="34" charset="0"/>
                <a:cs typeface="Arial" panose="020B0604020202020204" pitchFamily="34" charset="0"/>
              </a:rPr>
              <a:t>In</a:t>
            </a:r>
            <a:r>
              <a:rPr lang="en-US" baseline="-25000" dirty="0">
                <a:solidFill>
                  <a:schemeClr val="tx1"/>
                </a:solidFill>
                <a:latin typeface="Arial" panose="020B0604020202020204" pitchFamily="34" charset="0"/>
                <a:cs typeface="Arial" panose="020B0604020202020204" pitchFamily="34" charset="0"/>
              </a:rPr>
              <a:t>1 </a:t>
            </a:r>
            <a:r>
              <a:rPr lang="en-US" dirty="0">
                <a:solidFill>
                  <a:schemeClr val="tx1"/>
                </a:solidFill>
                <a:latin typeface="Arial" panose="020B0604020202020204" pitchFamily="34" charset="0"/>
                <a:cs typeface="Arial" panose="020B0604020202020204" pitchFamily="34" charset="0"/>
              </a:rPr>
              <a:t>synthesis</a:t>
            </a:r>
          </a:p>
        </p:txBody>
      </p:sp>
      <p:sp>
        <p:nvSpPr>
          <p:cNvPr id="9" name="TextBox 8">
            <a:extLst>
              <a:ext uri="{FF2B5EF4-FFF2-40B4-BE49-F238E27FC236}">
                <a16:creationId xmlns:a16="http://schemas.microsoft.com/office/drawing/2014/main" id="{B5B8ED4E-F741-580E-5B03-CBA5215A213C}"/>
              </a:ext>
            </a:extLst>
          </p:cNvPr>
          <p:cNvSpPr txBox="1"/>
          <p:nvPr/>
        </p:nvSpPr>
        <p:spPr>
          <a:xfrm>
            <a:off x="1338251" y="6611779"/>
            <a:ext cx="4724415"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Schematic &amp; Procedural Credit: Ashley Cronk</a:t>
            </a:r>
            <a:endParaRPr lang="en-US" sz="1000" b="0" i="0" dirty="0">
              <a:solidFill>
                <a:srgbClr val="222222"/>
              </a:solidFill>
              <a:effectLst/>
              <a:highlight>
                <a:srgbClr val="FFFFFF"/>
              </a:highlight>
              <a:latin typeface="Arial" panose="020B0604020202020204" pitchFamily="34" charset="0"/>
            </a:endParaRPr>
          </a:p>
        </p:txBody>
      </p:sp>
      <p:pic>
        <p:nvPicPr>
          <p:cNvPr id="10" name="Picture 9">
            <a:extLst>
              <a:ext uri="{FF2B5EF4-FFF2-40B4-BE49-F238E27FC236}">
                <a16:creationId xmlns:a16="http://schemas.microsoft.com/office/drawing/2014/main" id="{4A448214-DE4F-A6E6-5D6A-A2BA10571EC2}"/>
              </a:ext>
            </a:extLst>
          </p:cNvPr>
          <p:cNvPicPr>
            <a:picLocks noChangeAspect="1"/>
          </p:cNvPicPr>
          <p:nvPr/>
        </p:nvPicPr>
        <p:blipFill>
          <a:blip r:embed="rId4"/>
          <a:stretch>
            <a:fillRect/>
          </a:stretch>
        </p:blipFill>
        <p:spPr>
          <a:xfrm>
            <a:off x="352432" y="3315770"/>
            <a:ext cx="2901256" cy="1868168"/>
          </a:xfrm>
          <a:prstGeom prst="rect">
            <a:avLst/>
          </a:prstGeom>
        </p:spPr>
      </p:pic>
      <p:pic>
        <p:nvPicPr>
          <p:cNvPr id="11" name="Picture 10">
            <a:extLst>
              <a:ext uri="{FF2B5EF4-FFF2-40B4-BE49-F238E27FC236}">
                <a16:creationId xmlns:a16="http://schemas.microsoft.com/office/drawing/2014/main" id="{8EE98924-9D48-E48B-B4C0-9719495B201E}"/>
              </a:ext>
            </a:extLst>
          </p:cNvPr>
          <p:cNvPicPr>
            <a:picLocks noChangeAspect="1"/>
          </p:cNvPicPr>
          <p:nvPr/>
        </p:nvPicPr>
        <p:blipFill>
          <a:blip r:embed="rId5"/>
          <a:stretch>
            <a:fillRect/>
          </a:stretch>
        </p:blipFill>
        <p:spPr>
          <a:xfrm>
            <a:off x="3535773" y="3233548"/>
            <a:ext cx="2498606" cy="2229360"/>
          </a:xfrm>
          <a:prstGeom prst="rect">
            <a:avLst/>
          </a:prstGeom>
        </p:spPr>
      </p:pic>
      <p:sp>
        <p:nvSpPr>
          <p:cNvPr id="12" name="TextBox 11">
            <a:extLst>
              <a:ext uri="{FF2B5EF4-FFF2-40B4-BE49-F238E27FC236}">
                <a16:creationId xmlns:a16="http://schemas.microsoft.com/office/drawing/2014/main" id="{CAEBE720-1689-7806-EACB-BECA98803237}"/>
              </a:ext>
            </a:extLst>
          </p:cNvPr>
          <p:cNvSpPr txBox="1"/>
          <p:nvPr/>
        </p:nvSpPr>
        <p:spPr>
          <a:xfrm>
            <a:off x="711144" y="5463855"/>
            <a:ext cx="4925083" cy="86177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Cathode Composite</a:t>
            </a:r>
          </a:p>
          <a:p>
            <a:pPr algn="just"/>
            <a:r>
              <a:rPr lang="en-US" sz="1600" dirty="0">
                <a:latin typeface="Arial" panose="020B0604020202020204" pitchFamily="34" charset="0"/>
                <a:cs typeface="Arial" panose="020B0604020202020204" pitchFamily="34" charset="0"/>
              </a:rPr>
              <a:t> Sulfur      :      LPSCL      :      Acetylene Black</a:t>
            </a:r>
          </a:p>
          <a:p>
            <a:pPr algn="just"/>
            <a:r>
              <a:rPr lang="en-US" sz="1600" dirty="0">
                <a:latin typeface="Arial" panose="020B0604020202020204" pitchFamily="34" charset="0"/>
                <a:cs typeface="Arial" panose="020B0604020202020204" pitchFamily="34" charset="0"/>
              </a:rPr>
              <a:t>30 </a:t>
            </a:r>
            <a:r>
              <a:rPr lang="en-US" sz="1600" dirty="0" err="1">
                <a:latin typeface="Arial" panose="020B0604020202020204" pitchFamily="34" charset="0"/>
                <a:cs typeface="Arial" panose="020B0604020202020204" pitchFamily="34" charset="0"/>
              </a:rPr>
              <a:t>wt</a:t>
            </a:r>
            <a:r>
              <a:rPr lang="en-US" sz="1600" dirty="0">
                <a:latin typeface="Arial" panose="020B0604020202020204" pitchFamily="34" charset="0"/>
                <a:cs typeface="Arial" panose="020B0604020202020204" pitchFamily="34" charset="0"/>
              </a:rPr>
              <a:t>%           50 </a:t>
            </a:r>
            <a:r>
              <a:rPr lang="en-US" sz="1600" dirty="0" err="1">
                <a:latin typeface="Arial" panose="020B0604020202020204" pitchFamily="34" charset="0"/>
                <a:cs typeface="Arial" panose="020B0604020202020204" pitchFamily="34" charset="0"/>
              </a:rPr>
              <a:t>wt</a:t>
            </a:r>
            <a:r>
              <a:rPr lang="en-US" sz="1600" dirty="0">
                <a:latin typeface="Arial" panose="020B0604020202020204" pitchFamily="34" charset="0"/>
                <a:cs typeface="Arial" panose="020B0604020202020204" pitchFamily="34" charset="0"/>
              </a:rPr>
              <a:t>%                     20 </a:t>
            </a:r>
            <a:r>
              <a:rPr lang="en-US" sz="1600" dirty="0" err="1">
                <a:latin typeface="Arial" panose="020B0604020202020204" pitchFamily="34" charset="0"/>
                <a:cs typeface="Arial" panose="020B0604020202020204" pitchFamily="34" charset="0"/>
              </a:rPr>
              <a:t>wt</a:t>
            </a:r>
            <a:r>
              <a:rPr lang="en-US" sz="1600" dirty="0">
                <a:latin typeface="Arial" panose="020B0604020202020204" pitchFamily="34" charset="0"/>
                <a:cs typeface="Arial" panose="020B0604020202020204" pitchFamily="34" charset="0"/>
              </a:rPr>
              <a:t>%</a:t>
            </a:r>
          </a:p>
        </p:txBody>
      </p:sp>
      <p:cxnSp>
        <p:nvCxnSpPr>
          <p:cNvPr id="13" name="Straight Connector 12">
            <a:extLst>
              <a:ext uri="{FF2B5EF4-FFF2-40B4-BE49-F238E27FC236}">
                <a16:creationId xmlns:a16="http://schemas.microsoft.com/office/drawing/2014/main" id="{D40049A3-0B9A-507D-F5A5-52AAD0DCF0B3}"/>
              </a:ext>
            </a:extLst>
          </p:cNvPr>
          <p:cNvCxnSpPr>
            <a:cxnSpLocks/>
          </p:cNvCxnSpPr>
          <p:nvPr/>
        </p:nvCxnSpPr>
        <p:spPr>
          <a:xfrm flipH="1">
            <a:off x="6140151" y="4029897"/>
            <a:ext cx="5945109" cy="0"/>
          </a:xfrm>
          <a:prstGeom prst="line">
            <a:avLst/>
          </a:prstGeom>
          <a:ln w="38100">
            <a:solidFill>
              <a:srgbClr val="92D050"/>
            </a:solidFill>
            <a:prstDash val="dash"/>
          </a:ln>
        </p:spPr>
        <p:style>
          <a:lnRef idx="2">
            <a:schemeClr val="accent6"/>
          </a:lnRef>
          <a:fillRef idx="0">
            <a:schemeClr val="accent6"/>
          </a:fillRef>
          <a:effectRef idx="1">
            <a:schemeClr val="accent6"/>
          </a:effectRef>
          <a:fontRef idx="minor">
            <a:schemeClr val="tx1"/>
          </a:fontRef>
        </p:style>
      </p:cxnSp>
      <p:sp>
        <p:nvSpPr>
          <p:cNvPr id="14" name="Rectangle 13">
            <a:extLst>
              <a:ext uri="{FF2B5EF4-FFF2-40B4-BE49-F238E27FC236}">
                <a16:creationId xmlns:a16="http://schemas.microsoft.com/office/drawing/2014/main" id="{7E4B0E79-DF42-C20A-1068-D776356D94F8}"/>
              </a:ext>
            </a:extLst>
          </p:cNvPr>
          <p:cNvSpPr/>
          <p:nvPr/>
        </p:nvSpPr>
        <p:spPr>
          <a:xfrm>
            <a:off x="7676090" y="4168982"/>
            <a:ext cx="2960478" cy="370966"/>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Cell holder schematic</a:t>
            </a:r>
          </a:p>
        </p:txBody>
      </p:sp>
      <p:sp>
        <p:nvSpPr>
          <p:cNvPr id="15" name="TextBox 14">
            <a:extLst>
              <a:ext uri="{FF2B5EF4-FFF2-40B4-BE49-F238E27FC236}">
                <a16:creationId xmlns:a16="http://schemas.microsoft.com/office/drawing/2014/main" id="{0D245DFB-77B8-133D-E0E8-A376F38293D6}"/>
              </a:ext>
            </a:extLst>
          </p:cNvPr>
          <p:cNvSpPr txBox="1"/>
          <p:nvPr/>
        </p:nvSpPr>
        <p:spPr>
          <a:xfrm>
            <a:off x="8131896" y="5194500"/>
            <a:ext cx="4753070"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Sintering Pressure: 375 MPa</a:t>
            </a:r>
          </a:p>
          <a:p>
            <a:pPr algn="ctr"/>
            <a:r>
              <a:rPr lang="en-US" sz="1600" dirty="0">
                <a:latin typeface="Arial" panose="020B0604020202020204" pitchFamily="34" charset="0"/>
                <a:cs typeface="Arial" panose="020B0604020202020204" pitchFamily="34" charset="0"/>
              </a:rPr>
              <a:t>Stack Pressure: 75 MPa</a:t>
            </a:r>
          </a:p>
        </p:txBody>
      </p:sp>
      <p:sp>
        <p:nvSpPr>
          <p:cNvPr id="16" name="TextBox 15">
            <a:extLst>
              <a:ext uri="{FF2B5EF4-FFF2-40B4-BE49-F238E27FC236}">
                <a16:creationId xmlns:a16="http://schemas.microsoft.com/office/drawing/2014/main" id="{58A66D97-B191-2E7C-221C-7723AB8EFAEE}"/>
              </a:ext>
            </a:extLst>
          </p:cNvPr>
          <p:cNvSpPr txBox="1"/>
          <p:nvPr/>
        </p:nvSpPr>
        <p:spPr>
          <a:xfrm>
            <a:off x="6111087" y="6648806"/>
            <a:ext cx="6138248" cy="246221"/>
          </a:xfrm>
          <a:prstGeom prst="rect">
            <a:avLst/>
          </a:prstGeom>
          <a:noFill/>
        </p:spPr>
        <p:txBody>
          <a:bodyPr wrap="square">
            <a:spAutoFit/>
          </a:bodyPr>
          <a:lstStyle/>
          <a:p>
            <a:r>
              <a:rPr lang="en-US" sz="1000" b="0" i="1" dirty="0">
                <a:solidFill>
                  <a:srgbClr val="222222"/>
                </a:solidFill>
                <a:effectLst/>
                <a:latin typeface="Arial" panose="020B0604020202020204" pitchFamily="34" charset="0"/>
              </a:rPr>
              <a:t>Advanced Energy Materials</a:t>
            </a:r>
            <a:r>
              <a:rPr lang="en-US" sz="1000" b="0" i="0" dirty="0">
                <a:solidFill>
                  <a:srgbClr val="222222"/>
                </a:solidFill>
                <a:effectLst/>
                <a:latin typeface="Arial" panose="020B0604020202020204" pitchFamily="34" charset="0"/>
              </a:rPr>
              <a:t> 10.1 (2020): 1903253.</a:t>
            </a:r>
            <a:endParaRPr lang="en-US" sz="1000" dirty="0"/>
          </a:p>
        </p:txBody>
      </p:sp>
      <p:pic>
        <p:nvPicPr>
          <p:cNvPr id="17" name="Picture 2" descr="Pile Powder Vector Images (over 2,300)">
            <a:extLst>
              <a:ext uri="{FF2B5EF4-FFF2-40B4-BE49-F238E27FC236}">
                <a16:creationId xmlns:a16="http://schemas.microsoft.com/office/drawing/2014/main" id="{65E7A593-A1DA-C596-3706-AE5DC11B72E7}"/>
              </a:ext>
            </a:extLst>
          </p:cNvPr>
          <p:cNvPicPr>
            <a:picLocks noChangeAspect="1" noChangeArrowheads="1"/>
          </p:cNvPicPr>
          <p:nvPr/>
        </p:nvPicPr>
        <p:blipFill>
          <a:blip r:embed="rId6">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a:stretch>
            <a:fillRect/>
          </a:stretch>
        </p:blipFill>
        <p:spPr bwMode="auto">
          <a:xfrm>
            <a:off x="10026686" y="1985515"/>
            <a:ext cx="963490" cy="51912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A06D682-AE85-0BD5-2B0A-13F113A41767}"/>
              </a:ext>
            </a:extLst>
          </p:cNvPr>
          <p:cNvSpPr txBox="1"/>
          <p:nvPr/>
        </p:nvSpPr>
        <p:spPr>
          <a:xfrm>
            <a:off x="10000171" y="2473664"/>
            <a:ext cx="92456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SLMP</a:t>
            </a:r>
          </a:p>
        </p:txBody>
      </p:sp>
      <p:sp>
        <p:nvSpPr>
          <p:cNvPr id="19" name="TextBox 18">
            <a:extLst>
              <a:ext uri="{FF2B5EF4-FFF2-40B4-BE49-F238E27FC236}">
                <a16:creationId xmlns:a16="http://schemas.microsoft.com/office/drawing/2014/main" id="{9B51FBD9-5D30-2415-2085-89DAE98CAAF1}"/>
              </a:ext>
            </a:extLst>
          </p:cNvPr>
          <p:cNvSpPr txBox="1"/>
          <p:nvPr/>
        </p:nvSpPr>
        <p:spPr>
          <a:xfrm>
            <a:off x="10974565" y="2473664"/>
            <a:ext cx="124229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In Powder</a:t>
            </a:r>
          </a:p>
        </p:txBody>
      </p:sp>
      <p:pic>
        <p:nvPicPr>
          <p:cNvPr id="20" name="Picture 2" descr="Pile Powder Vector Images (over 2,300)">
            <a:extLst>
              <a:ext uri="{FF2B5EF4-FFF2-40B4-BE49-F238E27FC236}">
                <a16:creationId xmlns:a16="http://schemas.microsoft.com/office/drawing/2014/main" id="{A9320B41-6BA5-21AB-619E-28B1EBF64957}"/>
              </a:ext>
            </a:extLst>
          </p:cNvPr>
          <p:cNvPicPr>
            <a:picLocks noChangeAspect="1" noChangeArrowheads="1"/>
          </p:cNvPicPr>
          <p:nvPr/>
        </p:nvPicPr>
        <p:blipFill>
          <a:blip r:embed="rId6">
            <a:clrChange>
              <a:clrFrom>
                <a:srgbClr val="FFFFFF"/>
              </a:clrFrom>
              <a:clrTo>
                <a:srgbClr val="FFFFFF">
                  <a:alpha val="0"/>
                </a:srgbClr>
              </a:clrTo>
            </a:clrChange>
            <a:duotone>
              <a:prstClr val="black"/>
              <a:schemeClr val="bg2">
                <a:tint val="45000"/>
                <a:satMod val="400000"/>
              </a:schemeClr>
            </a:duotone>
            <a:extLst>
              <a:ext uri="{28A0092B-C50C-407E-A947-70E740481C1C}">
                <a14:useLocalDpi xmlns:a14="http://schemas.microsoft.com/office/drawing/2010/main" val="0"/>
              </a:ext>
            </a:extLst>
          </a:blip>
          <a:srcRect/>
          <a:stretch>
            <a:fillRect/>
          </a:stretch>
        </p:blipFill>
        <p:spPr bwMode="auto">
          <a:xfrm>
            <a:off x="11121770" y="1985515"/>
            <a:ext cx="963490" cy="51912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EB654C2-D50F-9CC2-7329-D8FC7BA3CE27}"/>
              </a:ext>
            </a:extLst>
          </p:cNvPr>
          <p:cNvSpPr txBox="1"/>
          <p:nvPr/>
        </p:nvSpPr>
        <p:spPr>
          <a:xfrm>
            <a:off x="10239377" y="1619907"/>
            <a:ext cx="1643049"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Li + In = Li</a:t>
            </a:r>
            <a:r>
              <a:rPr lang="en-US" sz="1600" baseline="-25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In</a:t>
            </a:r>
            <a:r>
              <a:rPr lang="en-US" sz="1600" baseline="-25000" dirty="0">
                <a:latin typeface="Arial" panose="020B0604020202020204" pitchFamily="34" charset="0"/>
                <a:cs typeface="Arial" panose="020B0604020202020204" pitchFamily="34" charset="0"/>
              </a:rPr>
              <a:t>1</a:t>
            </a:r>
            <a:endParaRPr lang="en-US" sz="1600" dirty="0">
              <a:latin typeface="Arial" panose="020B0604020202020204" pitchFamily="34" charset="0"/>
              <a:cs typeface="Arial" panose="020B0604020202020204" pitchFamily="34" charset="0"/>
            </a:endParaRPr>
          </a:p>
        </p:txBody>
      </p:sp>
      <p:pic>
        <p:nvPicPr>
          <p:cNvPr id="22" name="Picture 2" descr="Vortex Mixer Machine Commonly Used Laboratories Stock Vector (Royalty Free)  1506331277 | Shutterstock">
            <a:extLst>
              <a:ext uri="{FF2B5EF4-FFF2-40B4-BE49-F238E27FC236}">
                <a16:creationId xmlns:a16="http://schemas.microsoft.com/office/drawing/2014/main" id="{6A8DA29A-782A-DB72-7504-575BFCF15C6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7227"/>
          <a:stretch/>
        </p:blipFill>
        <p:spPr bwMode="auto">
          <a:xfrm>
            <a:off x="10239377" y="2914004"/>
            <a:ext cx="670111" cy="74708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68905CDD-BA75-A141-1282-13FB43820812}"/>
              </a:ext>
            </a:extLst>
          </p:cNvPr>
          <p:cNvSpPr txBox="1"/>
          <p:nvPr/>
        </p:nvSpPr>
        <p:spPr>
          <a:xfrm>
            <a:off x="10765306" y="2972698"/>
            <a:ext cx="1484029"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Vortex-mixed until even</a:t>
            </a:r>
          </a:p>
        </p:txBody>
      </p:sp>
      <p:pic>
        <p:nvPicPr>
          <p:cNvPr id="24" name="Picture 23" descr="A collage of diagrams and graphs&#10;&#10;Description automatically generated">
            <a:extLst>
              <a:ext uri="{FF2B5EF4-FFF2-40B4-BE49-F238E27FC236}">
                <a16:creationId xmlns:a16="http://schemas.microsoft.com/office/drawing/2014/main" id="{D6466ECF-6235-5B1A-8A9C-54454AC2FA3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719" r="51641" b="49118"/>
          <a:stretch/>
        </p:blipFill>
        <p:spPr bwMode="auto">
          <a:xfrm>
            <a:off x="6670988" y="1844842"/>
            <a:ext cx="2869532" cy="1709221"/>
          </a:xfrm>
          <a:prstGeom prst="rect">
            <a:avLst/>
          </a:prstGeom>
          <a:noFill/>
        </p:spPr>
      </p:pic>
      <p:pic>
        <p:nvPicPr>
          <p:cNvPr id="25" name="Picture 24" descr="A collage of diagrams and graphs&#10;&#10;Description automatically generated">
            <a:extLst>
              <a:ext uri="{FF2B5EF4-FFF2-40B4-BE49-F238E27FC236}">
                <a16:creationId xmlns:a16="http://schemas.microsoft.com/office/drawing/2014/main" id="{8401CF0C-B3CC-FE09-CF8B-60023342A71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2004" r="19352" b="55506"/>
          <a:stretch/>
        </p:blipFill>
        <p:spPr bwMode="auto">
          <a:xfrm>
            <a:off x="6435468" y="4176208"/>
            <a:ext cx="2710045" cy="2433676"/>
          </a:xfrm>
          <a:prstGeom prst="rect">
            <a:avLst/>
          </a:prstGeom>
          <a:noFill/>
        </p:spPr>
      </p:pic>
      <p:sp>
        <p:nvSpPr>
          <p:cNvPr id="26" name="TextBox 25">
            <a:extLst>
              <a:ext uri="{FF2B5EF4-FFF2-40B4-BE49-F238E27FC236}">
                <a16:creationId xmlns:a16="http://schemas.microsoft.com/office/drawing/2014/main" id="{B6AD120E-0B8E-FCB6-9E86-B7C2D6C28347}"/>
              </a:ext>
            </a:extLst>
          </p:cNvPr>
          <p:cNvSpPr txBox="1"/>
          <p:nvPr/>
        </p:nvSpPr>
        <p:spPr>
          <a:xfrm>
            <a:off x="6094373" y="3767702"/>
            <a:ext cx="5990887" cy="246221"/>
          </a:xfrm>
          <a:prstGeom prst="rect">
            <a:avLst/>
          </a:prstGeom>
          <a:noFill/>
        </p:spPr>
        <p:txBody>
          <a:bodyPr wrap="square">
            <a:spAutoFit/>
          </a:bodyPr>
          <a:lstStyle/>
          <a:p>
            <a:pPr marR="0" lvl="0" algn="just">
              <a:spcBef>
                <a:spcPts val="0"/>
              </a:spcBef>
              <a:spcAft>
                <a:spcPts val="600"/>
              </a:spcAft>
            </a:pPr>
            <a:r>
              <a:rPr lang="en-US" sz="1000" b="0" i="1" dirty="0">
                <a:solidFill>
                  <a:srgbClr val="222222"/>
                </a:solidFill>
                <a:effectLst/>
                <a:latin typeface="Arial" panose="020B0604020202020204" pitchFamily="34" charset="0"/>
              </a:rPr>
              <a:t>Batteries &amp; </a:t>
            </a:r>
            <a:r>
              <a:rPr lang="en-US" sz="1000" b="0" i="1" dirty="0" err="1">
                <a:solidFill>
                  <a:srgbClr val="222222"/>
                </a:solidFill>
                <a:effectLst/>
                <a:latin typeface="Arial" panose="020B0604020202020204" pitchFamily="34" charset="0"/>
              </a:rPr>
              <a:t>Supercaps</a:t>
            </a:r>
            <a:r>
              <a:rPr lang="en-US" sz="1000" b="0" i="0" dirty="0">
                <a:solidFill>
                  <a:srgbClr val="222222"/>
                </a:solidFill>
                <a:effectLst/>
                <a:latin typeface="Arial" panose="020B0604020202020204" pitchFamily="34" charset="0"/>
              </a:rPr>
              <a:t> 2.6 (2019): 524-529.</a:t>
            </a:r>
            <a:endParaRPr lang="en-US" sz="1000" kern="100" dirty="0">
              <a:effectLst/>
              <a:latin typeface="Times New Roman" panose="02020603050405020304" pitchFamily="18" charset="0"/>
              <a:ea typeface="SimSun" panose="02010600030101010101" pitchFamily="2" charset="-122"/>
            </a:endParaRPr>
          </a:p>
        </p:txBody>
      </p:sp>
      <p:sp>
        <p:nvSpPr>
          <p:cNvPr id="28" name="TextBox 27">
            <a:extLst>
              <a:ext uri="{FF2B5EF4-FFF2-40B4-BE49-F238E27FC236}">
                <a16:creationId xmlns:a16="http://schemas.microsoft.com/office/drawing/2014/main" id="{F2D13F0A-2584-9D47-4185-B076D95652D2}"/>
              </a:ext>
            </a:extLst>
          </p:cNvPr>
          <p:cNvSpPr txBox="1"/>
          <p:nvPr/>
        </p:nvSpPr>
        <p:spPr>
          <a:xfrm>
            <a:off x="1533363" y="2002935"/>
            <a:ext cx="4925083" cy="1200329"/>
          </a:xfrm>
          <a:prstGeom prst="rect">
            <a:avLst/>
          </a:prstGeom>
          <a:noFill/>
        </p:spPr>
        <p:txBody>
          <a:bodyPr wrap="square" rtlCol="0">
            <a:spAutoFit/>
          </a:bodyPr>
          <a:lstStyle/>
          <a:p>
            <a:pPr marL="285750" indent="-285750">
              <a:buFont typeface="Wingdings" panose="05000000000000000000" pitchFamily="2" charset="2"/>
              <a:buChar char="ü"/>
            </a:pPr>
            <a:r>
              <a:rPr lang="en-US" altLang="ko-KR" dirty="0">
                <a:latin typeface="Arial" panose="020B0604020202020204" pitchFamily="34" charset="0"/>
                <a:cs typeface="Arial" panose="020B0604020202020204" pitchFamily="34" charset="0"/>
              </a:rPr>
              <a:t>“Triple-phase contacts”</a:t>
            </a:r>
          </a:p>
          <a:p>
            <a:pPr marL="285750" indent="-285750">
              <a:buFont typeface="Wingdings" panose="05000000000000000000" pitchFamily="2" charset="2"/>
              <a:buChar char="ü"/>
            </a:pPr>
            <a:r>
              <a:rPr lang="en-US" altLang="ko-KR" dirty="0">
                <a:latin typeface="Arial" panose="020B0604020202020204" pitchFamily="34" charset="0"/>
                <a:cs typeface="Arial" panose="020B0604020202020204" pitchFamily="34" charset="0"/>
              </a:rPr>
              <a:t>Reduce complexity</a:t>
            </a:r>
          </a:p>
          <a:p>
            <a:pPr marL="285750" indent="-285750">
              <a:buFont typeface="Wingdings" panose="05000000000000000000" pitchFamily="2" charset="2"/>
              <a:buChar char="ü"/>
            </a:pPr>
            <a:r>
              <a:rPr lang="en-US" altLang="ko-KR" dirty="0">
                <a:latin typeface="Arial" panose="020B0604020202020204" pitchFamily="34" charset="0"/>
                <a:cs typeface="Arial" panose="020B0604020202020204" pitchFamily="34" charset="0"/>
              </a:rPr>
              <a:t>Enhances scalability</a:t>
            </a:r>
          </a:p>
          <a:p>
            <a:pPr marL="285750" indent="-285750">
              <a:buFont typeface="Wingdings" panose="05000000000000000000" pitchFamily="2" charset="2"/>
              <a:buChar char="ü"/>
            </a:pPr>
            <a:r>
              <a:rPr lang="en-US" altLang="ko-KR" dirty="0">
                <a:latin typeface="Arial" panose="020B0604020202020204" pitchFamily="34" charset="0"/>
                <a:cs typeface="Arial" panose="020B0604020202020204" pitchFamily="34" charset="0"/>
              </a:rPr>
              <a:t>Retained active surface</a:t>
            </a:r>
            <a:endParaRPr lang="en-US" dirty="0">
              <a:latin typeface="Arial" panose="020B0604020202020204" pitchFamily="34" charset="0"/>
              <a:cs typeface="Arial" panose="020B0604020202020204" pitchFamily="34" charset="0"/>
            </a:endParaRPr>
          </a:p>
        </p:txBody>
      </p:sp>
      <p:sp>
        <p:nvSpPr>
          <p:cNvPr id="27" name="标题 4">
            <a:extLst>
              <a:ext uri="{FF2B5EF4-FFF2-40B4-BE49-F238E27FC236}">
                <a16:creationId xmlns:a16="http://schemas.microsoft.com/office/drawing/2014/main" id="{4B0881FE-047E-820E-FE26-B430B26B1224}"/>
              </a:ext>
            </a:extLst>
          </p:cNvPr>
          <p:cNvSpPr txBox="1">
            <a:spLocks/>
          </p:cNvSpPr>
          <p:nvPr/>
        </p:nvSpPr>
        <p:spPr>
          <a:xfrm>
            <a:off x="133927" y="-36174"/>
            <a:ext cx="11924145" cy="10096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800" kern="100" dirty="0">
                <a:latin typeface="+mj-lt"/>
                <a:ea typeface="PMingLiU" panose="02020500000000000000" pitchFamily="18" charset="-120"/>
                <a:cs typeface="Times New Roman" panose="02020603050405020304" pitchFamily="18" charset="0"/>
              </a:rPr>
              <a:t>System Overview and Synthesis Procedure</a:t>
            </a:r>
          </a:p>
        </p:txBody>
      </p:sp>
    </p:spTree>
    <p:extLst>
      <p:ext uri="{BB962C8B-B14F-4D97-AF65-F5344CB8AC3E}">
        <p14:creationId xmlns:p14="http://schemas.microsoft.com/office/powerpoint/2010/main" val="86224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954A6-A02D-EA2F-426B-F7B0477161F8}"/>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D7C10BCA-F76A-C603-6B54-A135B677AFB1}"/>
              </a:ext>
            </a:extLst>
          </p:cNvPr>
          <p:cNvGrpSpPr/>
          <p:nvPr/>
        </p:nvGrpSpPr>
        <p:grpSpPr>
          <a:xfrm>
            <a:off x="9632042" y="6240054"/>
            <a:ext cx="2488979" cy="607786"/>
            <a:chOff x="9632042" y="6240054"/>
            <a:chExt cx="2488979" cy="607786"/>
          </a:xfrm>
        </p:grpSpPr>
        <p:sp>
          <p:nvSpPr>
            <p:cNvPr id="5" name="Rectangle 4">
              <a:extLst>
                <a:ext uri="{FF2B5EF4-FFF2-40B4-BE49-F238E27FC236}">
                  <a16:creationId xmlns:a16="http://schemas.microsoft.com/office/drawing/2014/main" id="{702D507D-243A-5793-4B32-A51CC77261C6}"/>
                </a:ext>
              </a:extLst>
            </p:cNvPr>
            <p:cNvSpPr/>
            <p:nvPr/>
          </p:nvSpPr>
          <p:spPr>
            <a:xfrm>
              <a:off x="10885024" y="6325629"/>
              <a:ext cx="1235997" cy="5222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 name="Picture 1">
              <a:extLst>
                <a:ext uri="{FF2B5EF4-FFF2-40B4-BE49-F238E27FC236}">
                  <a16:creationId xmlns:a16="http://schemas.microsoft.com/office/drawing/2014/main" id="{4B2CBAB8-51C3-DE60-CC92-CEDF4E9CBC4A}"/>
                </a:ext>
              </a:extLst>
            </p:cNvPr>
            <p:cNvPicPr>
              <a:picLocks noChangeAspect="1"/>
            </p:cNvPicPr>
            <p:nvPr/>
          </p:nvPicPr>
          <p:blipFill>
            <a:blip r:embed="rId3"/>
            <a:stretch>
              <a:fillRect/>
            </a:stretch>
          </p:blipFill>
          <p:spPr>
            <a:xfrm>
              <a:off x="9632042" y="6240054"/>
              <a:ext cx="2334590" cy="522211"/>
            </a:xfrm>
            <a:prstGeom prst="rect">
              <a:avLst/>
            </a:prstGeom>
          </p:spPr>
        </p:pic>
      </p:grpSp>
      <p:sp>
        <p:nvSpPr>
          <p:cNvPr id="3" name="Title 1">
            <a:extLst>
              <a:ext uri="{FF2B5EF4-FFF2-40B4-BE49-F238E27FC236}">
                <a16:creationId xmlns:a16="http://schemas.microsoft.com/office/drawing/2014/main" id="{1C8FAB95-11F8-FA85-E52E-3C151E720FBE}"/>
              </a:ext>
            </a:extLst>
          </p:cNvPr>
          <p:cNvSpPr txBox="1">
            <a:spLocks/>
          </p:cNvSpPr>
          <p:nvPr/>
        </p:nvSpPr>
        <p:spPr>
          <a:xfrm>
            <a:off x="-173782" y="991772"/>
            <a:ext cx="10560277" cy="7254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R="0" lvl="0" indent="0" algn="l" fontAlgn="auto" latinLnBrk="1">
              <a:lnSpc>
                <a:spcPct val="100000"/>
              </a:lnSpc>
              <a:spcAft>
                <a:spcPts val="0"/>
              </a:spcAft>
              <a:buClrTx/>
              <a:buSzTx/>
              <a:tabLst/>
              <a:defRPr/>
            </a:pPr>
            <a:endParaRPr lang="en-US" sz="2800" b="1" dirty="0">
              <a:ln>
                <a:solidFill>
                  <a:schemeClr val="tx2">
                    <a:lumMod val="75000"/>
                  </a:schemeClr>
                </a:solidFill>
              </a:ln>
              <a:gradFill flip="none" rotWithShape="1">
                <a:gsLst>
                  <a:gs pos="0">
                    <a:schemeClr val="accent3">
                      <a:lumMod val="20000"/>
                      <a:lumOff val="80000"/>
                    </a:schemeClr>
                  </a:gs>
                  <a:gs pos="50000">
                    <a:schemeClr val="accent3">
                      <a:lumMod val="40000"/>
                      <a:lumOff val="60000"/>
                    </a:schemeClr>
                  </a:gs>
                  <a:gs pos="100000">
                    <a:srgbClr val="99FF33"/>
                  </a:gs>
                </a:gsLst>
                <a:lin ang="5400000" scaled="0"/>
                <a:tileRect/>
              </a:gradFill>
              <a:effectLst>
                <a:outerShdw blurRad="38100" dist="38100" dir="2700000" algn="tl">
                  <a:srgbClr val="000000">
                    <a:alpha val="43137"/>
                  </a:srgbClr>
                </a:outerShdw>
              </a:effectLst>
              <a:latin typeface="Arial" pitchFamily="34" charset="0"/>
              <a:cs typeface="Arial" pitchFamily="34" charset="0"/>
            </a:endParaRPr>
          </a:p>
        </p:txBody>
      </p:sp>
      <p:sp>
        <p:nvSpPr>
          <p:cNvPr id="4" name="TextBox 3">
            <a:extLst>
              <a:ext uri="{FF2B5EF4-FFF2-40B4-BE49-F238E27FC236}">
                <a16:creationId xmlns:a16="http://schemas.microsoft.com/office/drawing/2014/main" id="{636DD3F0-27F7-1E6F-4009-24B301105281}"/>
              </a:ext>
            </a:extLst>
          </p:cNvPr>
          <p:cNvSpPr txBox="1"/>
          <p:nvPr/>
        </p:nvSpPr>
        <p:spPr>
          <a:xfrm>
            <a:off x="7522369" y="1277744"/>
            <a:ext cx="25861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Milled S Composite</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88CC02B6-3F94-A9BE-236E-217A336E0A35}"/>
              </a:ext>
            </a:extLst>
          </p:cNvPr>
          <p:cNvGrpSpPr/>
          <p:nvPr/>
        </p:nvGrpSpPr>
        <p:grpSpPr>
          <a:xfrm>
            <a:off x="5640310" y="1792586"/>
            <a:ext cx="6343567" cy="4303454"/>
            <a:chOff x="4645087" y="1818499"/>
            <a:chExt cx="7106093" cy="4820749"/>
          </a:xfrm>
        </p:grpSpPr>
        <p:pic>
          <p:nvPicPr>
            <p:cNvPr id="8" name="Picture 7">
              <a:extLst>
                <a:ext uri="{FF2B5EF4-FFF2-40B4-BE49-F238E27FC236}">
                  <a16:creationId xmlns:a16="http://schemas.microsoft.com/office/drawing/2014/main" id="{539CDD75-5AD5-A175-49EB-D4B03D58376F}"/>
                </a:ext>
              </a:extLst>
            </p:cNvPr>
            <p:cNvPicPr>
              <a:picLocks noChangeAspect="1"/>
            </p:cNvPicPr>
            <p:nvPr/>
          </p:nvPicPr>
          <p:blipFill rotWithShape="1">
            <a:blip r:embed="rId4"/>
            <a:srcRect t="1342"/>
            <a:stretch/>
          </p:blipFill>
          <p:spPr>
            <a:xfrm>
              <a:off x="4645088" y="4310374"/>
              <a:ext cx="3432346" cy="2328874"/>
            </a:xfrm>
            <a:prstGeom prst="rect">
              <a:avLst/>
            </a:prstGeom>
          </p:spPr>
        </p:pic>
        <p:pic>
          <p:nvPicPr>
            <p:cNvPr id="9" name="Picture 8">
              <a:extLst>
                <a:ext uri="{FF2B5EF4-FFF2-40B4-BE49-F238E27FC236}">
                  <a16:creationId xmlns:a16="http://schemas.microsoft.com/office/drawing/2014/main" id="{5C7199AA-FD4A-93A6-63F6-787319834BB5}"/>
                </a:ext>
              </a:extLst>
            </p:cNvPr>
            <p:cNvPicPr>
              <a:picLocks noChangeAspect="1"/>
            </p:cNvPicPr>
            <p:nvPr/>
          </p:nvPicPr>
          <p:blipFill rotWithShape="1">
            <a:blip r:embed="rId5"/>
            <a:srcRect t="1468"/>
            <a:stretch/>
          </p:blipFill>
          <p:spPr>
            <a:xfrm>
              <a:off x="8318834" y="4310373"/>
              <a:ext cx="3432346" cy="2328874"/>
            </a:xfrm>
            <a:prstGeom prst="rect">
              <a:avLst/>
            </a:prstGeom>
          </p:spPr>
        </p:pic>
        <p:pic>
          <p:nvPicPr>
            <p:cNvPr id="10" name="Picture 9">
              <a:extLst>
                <a:ext uri="{FF2B5EF4-FFF2-40B4-BE49-F238E27FC236}">
                  <a16:creationId xmlns:a16="http://schemas.microsoft.com/office/drawing/2014/main" id="{CC782283-321C-8211-2639-14E23D88B866}"/>
                </a:ext>
              </a:extLst>
            </p:cNvPr>
            <p:cNvPicPr>
              <a:picLocks noChangeAspect="1"/>
            </p:cNvPicPr>
            <p:nvPr/>
          </p:nvPicPr>
          <p:blipFill rotWithShape="1">
            <a:blip r:embed="rId6"/>
            <a:srcRect t="2090"/>
            <a:stretch/>
          </p:blipFill>
          <p:spPr>
            <a:xfrm>
              <a:off x="8318834" y="1818499"/>
              <a:ext cx="3432346" cy="2328874"/>
            </a:xfrm>
            <a:prstGeom prst="rect">
              <a:avLst/>
            </a:prstGeom>
          </p:spPr>
        </p:pic>
        <p:pic>
          <p:nvPicPr>
            <p:cNvPr id="11" name="Picture 10">
              <a:extLst>
                <a:ext uri="{FF2B5EF4-FFF2-40B4-BE49-F238E27FC236}">
                  <a16:creationId xmlns:a16="http://schemas.microsoft.com/office/drawing/2014/main" id="{D176FAA8-C6E7-C119-107A-86E6C2D7B367}"/>
                </a:ext>
              </a:extLst>
            </p:cNvPr>
            <p:cNvPicPr>
              <a:picLocks noChangeAspect="1"/>
            </p:cNvPicPr>
            <p:nvPr/>
          </p:nvPicPr>
          <p:blipFill rotWithShape="1">
            <a:blip r:embed="rId7"/>
            <a:srcRect t="1342"/>
            <a:stretch/>
          </p:blipFill>
          <p:spPr>
            <a:xfrm>
              <a:off x="4645087" y="1818499"/>
              <a:ext cx="3432347" cy="2328874"/>
            </a:xfrm>
            <a:prstGeom prst="rect">
              <a:avLst/>
            </a:prstGeom>
          </p:spPr>
        </p:pic>
      </p:grpSp>
      <p:grpSp>
        <p:nvGrpSpPr>
          <p:cNvPr id="12" name="Group 11">
            <a:extLst>
              <a:ext uri="{FF2B5EF4-FFF2-40B4-BE49-F238E27FC236}">
                <a16:creationId xmlns:a16="http://schemas.microsoft.com/office/drawing/2014/main" id="{A51131EB-D266-4426-A514-F08B75621D9F}"/>
              </a:ext>
            </a:extLst>
          </p:cNvPr>
          <p:cNvGrpSpPr/>
          <p:nvPr/>
        </p:nvGrpSpPr>
        <p:grpSpPr>
          <a:xfrm>
            <a:off x="319736" y="1462410"/>
            <a:ext cx="4825088" cy="1327948"/>
            <a:chOff x="102453" y="1462410"/>
            <a:chExt cx="4825088" cy="1327948"/>
          </a:xfrm>
        </p:grpSpPr>
        <p:grpSp>
          <p:nvGrpSpPr>
            <p:cNvPr id="13" name="Group 12">
              <a:extLst>
                <a:ext uri="{FF2B5EF4-FFF2-40B4-BE49-F238E27FC236}">
                  <a16:creationId xmlns:a16="http://schemas.microsoft.com/office/drawing/2014/main" id="{4EB2A4F4-E40A-5717-5259-61BE4E3DAC30}"/>
                </a:ext>
              </a:extLst>
            </p:cNvPr>
            <p:cNvGrpSpPr/>
            <p:nvPr/>
          </p:nvGrpSpPr>
          <p:grpSpPr>
            <a:xfrm>
              <a:off x="276551" y="1604309"/>
              <a:ext cx="760491" cy="555217"/>
              <a:chOff x="755963" y="1952593"/>
              <a:chExt cx="760491" cy="555217"/>
            </a:xfrm>
            <a:solidFill>
              <a:schemeClr val="bg2"/>
            </a:solidFill>
          </p:grpSpPr>
          <p:sp>
            <p:nvSpPr>
              <p:cNvPr id="29" name="Flowchart: Magnetic Disk 28">
                <a:extLst>
                  <a:ext uri="{FF2B5EF4-FFF2-40B4-BE49-F238E27FC236}">
                    <a16:creationId xmlns:a16="http://schemas.microsoft.com/office/drawing/2014/main" id="{7891F85E-B84F-8963-DE1A-0600989AAA68}"/>
                  </a:ext>
                </a:extLst>
              </p:cNvPr>
              <p:cNvSpPr/>
              <p:nvPr/>
            </p:nvSpPr>
            <p:spPr>
              <a:xfrm>
                <a:off x="1102257" y="1952593"/>
                <a:ext cx="67902" cy="555217"/>
              </a:xfrm>
              <a:prstGeom prst="flowChartMagneticDisk">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Magnetic Disk 29">
                <a:extLst>
                  <a:ext uri="{FF2B5EF4-FFF2-40B4-BE49-F238E27FC236}">
                    <a16:creationId xmlns:a16="http://schemas.microsoft.com/office/drawing/2014/main" id="{5A08FA2A-4541-02F3-E542-814A1CEFF57E}"/>
                  </a:ext>
                </a:extLst>
              </p:cNvPr>
              <p:cNvSpPr/>
              <p:nvPr/>
            </p:nvSpPr>
            <p:spPr>
              <a:xfrm>
                <a:off x="755963" y="1952593"/>
                <a:ext cx="760491" cy="181068"/>
              </a:xfrm>
              <a:prstGeom prst="flowChartMagneticDisk">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Oval 13">
              <a:extLst>
                <a:ext uri="{FF2B5EF4-FFF2-40B4-BE49-F238E27FC236}">
                  <a16:creationId xmlns:a16="http://schemas.microsoft.com/office/drawing/2014/main" id="{F4C5CFA3-E1A8-DE01-F987-7184D7ED7137}"/>
                </a:ext>
              </a:extLst>
            </p:cNvPr>
            <p:cNvSpPr/>
            <p:nvPr/>
          </p:nvSpPr>
          <p:spPr>
            <a:xfrm>
              <a:off x="1386352" y="1462410"/>
              <a:ext cx="697116" cy="697116"/>
            </a:xfrm>
            <a:prstGeom prst="ellipse">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09BB5B3-9235-0194-E1D9-426D6BB20D8F}"/>
                </a:ext>
              </a:extLst>
            </p:cNvPr>
            <p:cNvSpPr/>
            <p:nvPr/>
          </p:nvSpPr>
          <p:spPr>
            <a:xfrm rot="5400000">
              <a:off x="2444866" y="1534244"/>
              <a:ext cx="316295" cy="482331"/>
            </a:xfrm>
            <a:prstGeom prst="rect">
              <a:avLst/>
            </a:prstGeom>
            <a:solidFill>
              <a:schemeClr val="tx1">
                <a:lumMod val="85000"/>
                <a:lumOff val="1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69A1732-A8C0-D6FC-F2EE-E6E9358D8A08}"/>
                </a:ext>
              </a:extLst>
            </p:cNvPr>
            <p:cNvSpPr/>
            <p:nvPr/>
          </p:nvSpPr>
          <p:spPr>
            <a:xfrm>
              <a:off x="3172388" y="1661311"/>
              <a:ext cx="274513" cy="262550"/>
            </a:xfrm>
            <a:prstGeom prst="cloud">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CCFA4100-987D-8DE0-F70E-17F3E533831F}"/>
                </a:ext>
              </a:extLst>
            </p:cNvPr>
            <p:cNvGrpSpPr/>
            <p:nvPr/>
          </p:nvGrpSpPr>
          <p:grpSpPr>
            <a:xfrm>
              <a:off x="4098386" y="1462410"/>
              <a:ext cx="697116" cy="697116"/>
              <a:chOff x="2848295" y="2397779"/>
              <a:chExt cx="697116" cy="697116"/>
            </a:xfrm>
          </p:grpSpPr>
          <p:sp>
            <p:nvSpPr>
              <p:cNvPr id="26" name="Oval 25">
                <a:extLst>
                  <a:ext uri="{FF2B5EF4-FFF2-40B4-BE49-F238E27FC236}">
                    <a16:creationId xmlns:a16="http://schemas.microsoft.com/office/drawing/2014/main" id="{7DBC3BED-2F16-F3AD-BDC9-98F03C1F25F1}"/>
                  </a:ext>
                </a:extLst>
              </p:cNvPr>
              <p:cNvSpPr/>
              <p:nvPr/>
            </p:nvSpPr>
            <p:spPr>
              <a:xfrm>
                <a:off x="2848295" y="2397779"/>
                <a:ext cx="697116" cy="697116"/>
              </a:xfrm>
              <a:prstGeom prst="ellipse">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B5B7354F-BD60-078D-FF76-6CB5C22D90F8}"/>
                  </a:ext>
                </a:extLst>
              </p:cNvPr>
              <p:cNvSpPr/>
              <p:nvPr/>
            </p:nvSpPr>
            <p:spPr>
              <a:xfrm rot="5400000">
                <a:off x="3038705" y="2505171"/>
                <a:ext cx="316295" cy="482331"/>
              </a:xfrm>
              <a:prstGeom prst="rect">
                <a:avLst/>
              </a:prstGeom>
              <a:solidFill>
                <a:schemeClr val="tx1">
                  <a:lumMod val="85000"/>
                  <a:lumOff val="1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Cloud 27">
                <a:extLst>
                  <a:ext uri="{FF2B5EF4-FFF2-40B4-BE49-F238E27FC236}">
                    <a16:creationId xmlns:a16="http://schemas.microsoft.com/office/drawing/2014/main" id="{30F2D91C-023A-CEC7-BD97-70EAAC22E5F4}"/>
                  </a:ext>
                </a:extLst>
              </p:cNvPr>
              <p:cNvSpPr/>
              <p:nvPr/>
            </p:nvSpPr>
            <p:spPr>
              <a:xfrm>
                <a:off x="3059595" y="2622454"/>
                <a:ext cx="274513" cy="262550"/>
              </a:xfrm>
              <a:prstGeom prst="cloud">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a:extLst>
                <a:ext uri="{FF2B5EF4-FFF2-40B4-BE49-F238E27FC236}">
                  <a16:creationId xmlns:a16="http://schemas.microsoft.com/office/drawing/2014/main" id="{BAB7B900-15C0-1A43-CA31-E43DAE263789}"/>
                </a:ext>
              </a:extLst>
            </p:cNvPr>
            <p:cNvSpPr txBox="1"/>
            <p:nvPr/>
          </p:nvSpPr>
          <p:spPr>
            <a:xfrm>
              <a:off x="2037498" y="1638972"/>
              <a:ext cx="365126"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a:t>
              </a:r>
            </a:p>
          </p:txBody>
        </p:sp>
        <p:sp>
          <p:nvSpPr>
            <p:cNvPr id="19" name="TextBox 18">
              <a:extLst>
                <a:ext uri="{FF2B5EF4-FFF2-40B4-BE49-F238E27FC236}">
                  <a16:creationId xmlns:a16="http://schemas.microsoft.com/office/drawing/2014/main" id="{4B2CBBF0-EE14-8981-5FC6-B6C790F0D657}"/>
                </a:ext>
              </a:extLst>
            </p:cNvPr>
            <p:cNvSpPr txBox="1"/>
            <p:nvPr/>
          </p:nvSpPr>
          <p:spPr>
            <a:xfrm>
              <a:off x="2842550" y="1647076"/>
              <a:ext cx="365126"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a:t>
              </a:r>
            </a:p>
          </p:txBody>
        </p:sp>
        <p:sp>
          <p:nvSpPr>
            <p:cNvPr id="20" name="TextBox 19">
              <a:extLst>
                <a:ext uri="{FF2B5EF4-FFF2-40B4-BE49-F238E27FC236}">
                  <a16:creationId xmlns:a16="http://schemas.microsoft.com/office/drawing/2014/main" id="{39BD790C-7FD9-41A8-2967-98D173F40AE6}"/>
                </a:ext>
              </a:extLst>
            </p:cNvPr>
            <p:cNvSpPr txBox="1"/>
            <p:nvPr/>
          </p:nvSpPr>
          <p:spPr>
            <a:xfrm>
              <a:off x="3581346" y="1636679"/>
              <a:ext cx="365126"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a:t>
              </a:r>
            </a:p>
          </p:txBody>
        </p:sp>
        <p:sp>
          <p:nvSpPr>
            <p:cNvPr id="21" name="TextBox 20">
              <a:extLst>
                <a:ext uri="{FF2B5EF4-FFF2-40B4-BE49-F238E27FC236}">
                  <a16:creationId xmlns:a16="http://schemas.microsoft.com/office/drawing/2014/main" id="{E7C01966-F9CB-ACC5-ED01-5000BA72DA4D}"/>
                </a:ext>
              </a:extLst>
            </p:cNvPr>
            <p:cNvSpPr txBox="1"/>
            <p:nvPr/>
          </p:nvSpPr>
          <p:spPr>
            <a:xfrm>
              <a:off x="102453" y="2267138"/>
              <a:ext cx="1108686"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SEM Stub</a:t>
              </a:r>
            </a:p>
            <a:p>
              <a:pPr algn="ctr"/>
              <a:r>
                <a:rPr lang="en-US" sz="1400" dirty="0">
                  <a:latin typeface="Arial" panose="020B0604020202020204" pitchFamily="34" charset="0"/>
                  <a:cs typeface="Arial" panose="020B0604020202020204" pitchFamily="34" charset="0"/>
                </a:rPr>
                <a:t>(Side View)</a:t>
              </a:r>
            </a:p>
          </p:txBody>
        </p:sp>
        <p:sp>
          <p:nvSpPr>
            <p:cNvPr id="22" name="TextBox 21">
              <a:extLst>
                <a:ext uri="{FF2B5EF4-FFF2-40B4-BE49-F238E27FC236}">
                  <a16:creationId xmlns:a16="http://schemas.microsoft.com/office/drawing/2014/main" id="{7AF9A4F0-7AE5-7B42-29CB-C239ED597A2F}"/>
                </a:ext>
              </a:extLst>
            </p:cNvPr>
            <p:cNvSpPr txBox="1"/>
            <p:nvPr/>
          </p:nvSpPr>
          <p:spPr>
            <a:xfrm>
              <a:off x="1176096" y="2267138"/>
              <a:ext cx="1108686"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SEM Stub</a:t>
              </a:r>
            </a:p>
            <a:p>
              <a:pPr algn="ctr"/>
              <a:r>
                <a:rPr lang="en-US" sz="1400" dirty="0">
                  <a:latin typeface="Arial" panose="020B0604020202020204" pitchFamily="34" charset="0"/>
                  <a:cs typeface="Arial" panose="020B0604020202020204" pitchFamily="34" charset="0"/>
                </a:rPr>
                <a:t>(Top View)</a:t>
              </a:r>
            </a:p>
          </p:txBody>
        </p:sp>
        <p:sp>
          <p:nvSpPr>
            <p:cNvPr id="23" name="TextBox 22">
              <a:extLst>
                <a:ext uri="{FF2B5EF4-FFF2-40B4-BE49-F238E27FC236}">
                  <a16:creationId xmlns:a16="http://schemas.microsoft.com/office/drawing/2014/main" id="{22571C04-BF94-F369-C699-E76486D24F58}"/>
                </a:ext>
              </a:extLst>
            </p:cNvPr>
            <p:cNvSpPr txBox="1"/>
            <p:nvPr/>
          </p:nvSpPr>
          <p:spPr>
            <a:xfrm>
              <a:off x="2172266" y="2267138"/>
              <a:ext cx="861493"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Carbon</a:t>
              </a:r>
            </a:p>
            <a:p>
              <a:pPr algn="ctr"/>
              <a:r>
                <a:rPr lang="en-US" sz="1400" dirty="0">
                  <a:latin typeface="Arial" panose="020B0604020202020204" pitchFamily="34" charset="0"/>
                  <a:cs typeface="Arial" panose="020B0604020202020204" pitchFamily="34" charset="0"/>
                </a:rPr>
                <a:t>Tape</a:t>
              </a:r>
            </a:p>
          </p:txBody>
        </p:sp>
        <p:sp>
          <p:nvSpPr>
            <p:cNvPr id="24" name="TextBox 23">
              <a:extLst>
                <a:ext uri="{FF2B5EF4-FFF2-40B4-BE49-F238E27FC236}">
                  <a16:creationId xmlns:a16="http://schemas.microsoft.com/office/drawing/2014/main" id="{13A28A12-C095-A0FA-9F20-3EAEF346CE13}"/>
                </a:ext>
              </a:extLst>
            </p:cNvPr>
            <p:cNvSpPr txBox="1"/>
            <p:nvPr/>
          </p:nvSpPr>
          <p:spPr>
            <a:xfrm>
              <a:off x="2917368" y="2267138"/>
              <a:ext cx="961199"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Powder </a:t>
              </a:r>
            </a:p>
            <a:p>
              <a:pPr algn="ctr"/>
              <a:r>
                <a:rPr lang="en-US" sz="1400" dirty="0">
                  <a:latin typeface="Arial" panose="020B0604020202020204" pitchFamily="34" charset="0"/>
                  <a:cs typeface="Arial" panose="020B0604020202020204" pitchFamily="34" charset="0"/>
                </a:rPr>
                <a:t>Sample</a:t>
              </a:r>
            </a:p>
          </p:txBody>
        </p:sp>
        <p:sp>
          <p:nvSpPr>
            <p:cNvPr id="25" name="TextBox 24">
              <a:extLst>
                <a:ext uri="{FF2B5EF4-FFF2-40B4-BE49-F238E27FC236}">
                  <a16:creationId xmlns:a16="http://schemas.microsoft.com/office/drawing/2014/main" id="{405D2309-47F4-EC41-7302-F5DF3CA078D9}"/>
                </a:ext>
              </a:extLst>
            </p:cNvPr>
            <p:cNvSpPr txBox="1"/>
            <p:nvPr/>
          </p:nvSpPr>
          <p:spPr>
            <a:xfrm>
              <a:off x="3966342" y="2267138"/>
              <a:ext cx="961199"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SEM </a:t>
              </a:r>
            </a:p>
            <a:p>
              <a:pPr algn="ctr"/>
              <a:r>
                <a:rPr lang="en-US" sz="1400" dirty="0">
                  <a:latin typeface="Arial" panose="020B0604020202020204" pitchFamily="34" charset="0"/>
                  <a:cs typeface="Arial" panose="020B0604020202020204" pitchFamily="34" charset="0"/>
                </a:rPr>
                <a:t>Sample</a:t>
              </a:r>
            </a:p>
          </p:txBody>
        </p:sp>
      </p:grpSp>
      <p:sp>
        <p:nvSpPr>
          <p:cNvPr id="31" name="TextBox 30">
            <a:extLst>
              <a:ext uri="{FF2B5EF4-FFF2-40B4-BE49-F238E27FC236}">
                <a16:creationId xmlns:a16="http://schemas.microsoft.com/office/drawing/2014/main" id="{004C16E5-3E12-041B-900E-0AE72C8B691C}"/>
              </a:ext>
            </a:extLst>
          </p:cNvPr>
          <p:cNvSpPr txBox="1"/>
          <p:nvPr/>
        </p:nvSpPr>
        <p:spPr>
          <a:xfrm>
            <a:off x="605580" y="3410420"/>
            <a:ext cx="4908505" cy="258532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Arial" panose="020B0604020202020204" pitchFamily="34" charset="0"/>
                <a:cs typeface="Arial" panose="020B0604020202020204" pitchFamily="34" charset="0"/>
              </a:rPr>
              <a:t>Composite components (</a:t>
            </a:r>
            <a:r>
              <a:rPr lang="en-US" dirty="0" err="1">
                <a:solidFill>
                  <a:prstClr val="black"/>
                </a:solidFill>
                <a:latin typeface="Arial" panose="020B0604020202020204" pitchFamily="34" charset="0"/>
                <a:cs typeface="Arial" panose="020B0604020202020204" pitchFamily="34" charset="0"/>
              </a:rPr>
              <a:t>LPSCl</a:t>
            </a:r>
            <a:r>
              <a:rPr lang="en-US" dirty="0">
                <a:solidFill>
                  <a:prstClr val="black"/>
                </a:solidFill>
                <a:latin typeface="Arial" panose="020B0604020202020204" pitchFamily="34" charset="0"/>
                <a:cs typeface="Arial" panose="020B0604020202020204" pitchFamily="34" charset="0"/>
              </a:rPr>
              <a:t>, S, C)</a:t>
            </a:r>
          </a:p>
          <a:p>
            <a:pPr marL="742950" lvl="1"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Low/similar atomic mass nuclei</a:t>
            </a:r>
          </a:p>
          <a:p>
            <a:pPr marL="742950" lvl="1"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Difficult to distinguish contrast </a:t>
            </a:r>
          </a:p>
          <a:p>
            <a:pPr lvl="1">
              <a:defRPr/>
            </a:pPr>
            <a:endParaRPr lang="en-US" dirty="0">
              <a:solidFill>
                <a:prstClr val="black"/>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Arial" panose="020B0604020202020204" pitchFamily="34" charset="0"/>
                <a:cs typeface="Arial" panose="020B0604020202020204" pitchFamily="34" charset="0"/>
              </a:rPr>
              <a:t>EDX also provide little information</a:t>
            </a:r>
          </a:p>
          <a:p>
            <a:pPr marL="742950" lvl="1"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P &amp; Cl distribution did not show discrete </a:t>
            </a:r>
            <a:r>
              <a:rPr lang="en-US" dirty="0" err="1">
                <a:solidFill>
                  <a:prstClr val="black"/>
                </a:solidFill>
                <a:latin typeface="Arial" panose="020B0604020202020204" pitchFamily="34" charset="0"/>
                <a:cs typeface="Arial" panose="020B0604020202020204" pitchFamily="34" charset="0"/>
              </a:rPr>
              <a:t>LPSCl</a:t>
            </a:r>
            <a:r>
              <a:rPr lang="en-US" dirty="0">
                <a:solidFill>
                  <a:prstClr val="black"/>
                </a:solidFill>
                <a:latin typeface="Arial" panose="020B0604020202020204" pitchFamily="34" charset="0"/>
                <a:cs typeface="Arial" panose="020B0604020202020204" pitchFamily="34" charset="0"/>
              </a:rPr>
              <a:t> vs S/C particles</a:t>
            </a:r>
          </a:p>
          <a:p>
            <a:pPr marL="742950" lvl="1" indent="-285750">
              <a:buFont typeface="Arial" panose="020B0604020202020204" pitchFamily="34" charset="0"/>
              <a:buChar char="•"/>
              <a:defRPr/>
            </a:pPr>
            <a:endParaRPr lang="en-US"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Requires other methods of investigation</a:t>
            </a:r>
          </a:p>
        </p:txBody>
      </p:sp>
      <p:sp>
        <p:nvSpPr>
          <p:cNvPr id="32" name="TextBox 31">
            <a:extLst>
              <a:ext uri="{FF2B5EF4-FFF2-40B4-BE49-F238E27FC236}">
                <a16:creationId xmlns:a16="http://schemas.microsoft.com/office/drawing/2014/main" id="{2CD647C0-E9B1-36DD-9542-C8236D0C0184}"/>
              </a:ext>
            </a:extLst>
          </p:cNvPr>
          <p:cNvSpPr txBox="1"/>
          <p:nvPr/>
        </p:nvSpPr>
        <p:spPr>
          <a:xfrm>
            <a:off x="1426708" y="6642556"/>
            <a:ext cx="6953062"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Sample prepared by Jerry Yang; Images collected by Dr. Sam Oh</a:t>
            </a:r>
          </a:p>
        </p:txBody>
      </p:sp>
      <p:sp>
        <p:nvSpPr>
          <p:cNvPr id="33" name="标题 4">
            <a:extLst>
              <a:ext uri="{FF2B5EF4-FFF2-40B4-BE49-F238E27FC236}">
                <a16:creationId xmlns:a16="http://schemas.microsoft.com/office/drawing/2014/main" id="{32C20CFB-DCB6-2E57-100A-2EA3D9D48F83}"/>
              </a:ext>
            </a:extLst>
          </p:cNvPr>
          <p:cNvSpPr txBox="1">
            <a:spLocks/>
          </p:cNvSpPr>
          <p:nvPr/>
        </p:nvSpPr>
        <p:spPr>
          <a:xfrm>
            <a:off x="133927" y="-36174"/>
            <a:ext cx="11924145" cy="10096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800" kern="100" dirty="0">
                <a:latin typeface="+mj-lt"/>
                <a:ea typeface="PMingLiU" panose="02020500000000000000" pitchFamily="18" charset="-120"/>
                <a:cs typeface="Times New Roman" panose="02020603050405020304" pitchFamily="18" charset="0"/>
              </a:rPr>
              <a:t>SEM &amp; EDX to Probe Particle Morphology</a:t>
            </a:r>
          </a:p>
        </p:txBody>
      </p:sp>
    </p:spTree>
    <p:extLst>
      <p:ext uri="{BB962C8B-B14F-4D97-AF65-F5344CB8AC3E}">
        <p14:creationId xmlns:p14="http://schemas.microsoft.com/office/powerpoint/2010/main" val="2266355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954A6-A02D-EA2F-426B-F7B0477161F8}"/>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D7C10BCA-F76A-C603-6B54-A135B677AFB1}"/>
              </a:ext>
            </a:extLst>
          </p:cNvPr>
          <p:cNvGrpSpPr/>
          <p:nvPr/>
        </p:nvGrpSpPr>
        <p:grpSpPr>
          <a:xfrm>
            <a:off x="9632042" y="6240054"/>
            <a:ext cx="2488979" cy="607786"/>
            <a:chOff x="9632042" y="6240054"/>
            <a:chExt cx="2488979" cy="607786"/>
          </a:xfrm>
        </p:grpSpPr>
        <p:sp>
          <p:nvSpPr>
            <p:cNvPr id="5" name="Rectangle 4">
              <a:extLst>
                <a:ext uri="{FF2B5EF4-FFF2-40B4-BE49-F238E27FC236}">
                  <a16:creationId xmlns:a16="http://schemas.microsoft.com/office/drawing/2014/main" id="{702D507D-243A-5793-4B32-A51CC77261C6}"/>
                </a:ext>
              </a:extLst>
            </p:cNvPr>
            <p:cNvSpPr/>
            <p:nvPr/>
          </p:nvSpPr>
          <p:spPr>
            <a:xfrm>
              <a:off x="10885024" y="6325629"/>
              <a:ext cx="1235997" cy="5222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 name="Picture 1">
              <a:extLst>
                <a:ext uri="{FF2B5EF4-FFF2-40B4-BE49-F238E27FC236}">
                  <a16:creationId xmlns:a16="http://schemas.microsoft.com/office/drawing/2014/main" id="{4B2CBAB8-51C3-DE60-CC92-CEDF4E9CBC4A}"/>
                </a:ext>
              </a:extLst>
            </p:cNvPr>
            <p:cNvPicPr>
              <a:picLocks noChangeAspect="1"/>
            </p:cNvPicPr>
            <p:nvPr/>
          </p:nvPicPr>
          <p:blipFill>
            <a:blip r:embed="rId3"/>
            <a:stretch>
              <a:fillRect/>
            </a:stretch>
          </p:blipFill>
          <p:spPr>
            <a:xfrm>
              <a:off x="9632042" y="6240054"/>
              <a:ext cx="2334590" cy="522211"/>
            </a:xfrm>
            <a:prstGeom prst="rect">
              <a:avLst/>
            </a:prstGeom>
          </p:spPr>
        </p:pic>
      </p:grpSp>
      <p:sp>
        <p:nvSpPr>
          <p:cNvPr id="3" name="Title 1">
            <a:extLst>
              <a:ext uri="{FF2B5EF4-FFF2-40B4-BE49-F238E27FC236}">
                <a16:creationId xmlns:a16="http://schemas.microsoft.com/office/drawing/2014/main" id="{CD29D926-9AD3-E5AF-BC3B-C1CA071AF2BA}"/>
              </a:ext>
            </a:extLst>
          </p:cNvPr>
          <p:cNvSpPr txBox="1">
            <a:spLocks/>
          </p:cNvSpPr>
          <p:nvPr/>
        </p:nvSpPr>
        <p:spPr>
          <a:xfrm>
            <a:off x="-3113" y="86083"/>
            <a:ext cx="9296400" cy="7254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1" hangingPunct="1">
              <a:lnSpc>
                <a:spcPct val="100000"/>
              </a:lnSpc>
              <a:spcBef>
                <a:spcPct val="0"/>
              </a:spcBef>
              <a:spcAft>
                <a:spcPts val="0"/>
              </a:spcAft>
              <a:buClrTx/>
              <a:buSzTx/>
              <a:buFontTx/>
              <a:buNone/>
              <a:tabLst/>
              <a:defRPr/>
            </a:pPr>
            <a:endParaRPr kumimoji="0" lang="en-US" sz="2800" b="1" i="0" u="none" strike="noStrike" kern="1200" cap="none" spc="0" normalizeH="0" baseline="0" noProof="0" dirty="0">
              <a:ln>
                <a:solidFill>
                  <a:srgbClr val="44546A">
                    <a:lumMod val="75000"/>
                  </a:srgbClr>
                </a:solidFill>
              </a:ln>
              <a:gradFill flip="none" rotWithShape="1">
                <a:gsLst>
                  <a:gs pos="0">
                    <a:srgbClr val="A5A5A5">
                      <a:lumMod val="20000"/>
                      <a:lumOff val="80000"/>
                    </a:srgbClr>
                  </a:gs>
                  <a:gs pos="50000">
                    <a:srgbClr val="A5A5A5">
                      <a:lumMod val="40000"/>
                      <a:lumOff val="60000"/>
                    </a:srgbClr>
                  </a:gs>
                  <a:gs pos="100000">
                    <a:srgbClr val="99FF33"/>
                  </a:gs>
                </a:gsLst>
                <a:lin ang="5400000" scaled="0"/>
                <a:tileRect/>
              </a:gra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4" name="Title 1">
            <a:extLst>
              <a:ext uri="{FF2B5EF4-FFF2-40B4-BE49-F238E27FC236}">
                <a16:creationId xmlns:a16="http://schemas.microsoft.com/office/drawing/2014/main" id="{48FDEDAE-A663-C639-A356-56AA578F6F91}"/>
              </a:ext>
            </a:extLst>
          </p:cNvPr>
          <p:cNvSpPr txBox="1">
            <a:spLocks/>
          </p:cNvSpPr>
          <p:nvPr/>
        </p:nvSpPr>
        <p:spPr>
          <a:xfrm>
            <a:off x="-742234" y="1264547"/>
            <a:ext cx="10655929" cy="7254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R="0" lvl="0" indent="0" algn="l" fontAlgn="auto" latinLnBrk="1">
              <a:lnSpc>
                <a:spcPct val="100000"/>
              </a:lnSpc>
              <a:spcAft>
                <a:spcPts val="0"/>
              </a:spcAft>
              <a:buClrTx/>
              <a:buSzTx/>
              <a:tabLst/>
              <a:defRPr/>
            </a:pPr>
            <a:endParaRPr lang="en-US" sz="2800" b="1" dirty="0">
              <a:ln>
                <a:solidFill>
                  <a:schemeClr val="tx2">
                    <a:lumMod val="75000"/>
                  </a:schemeClr>
                </a:solidFill>
              </a:ln>
              <a:gradFill flip="none" rotWithShape="1">
                <a:gsLst>
                  <a:gs pos="0">
                    <a:schemeClr val="accent3">
                      <a:lumMod val="20000"/>
                      <a:lumOff val="80000"/>
                    </a:schemeClr>
                  </a:gs>
                  <a:gs pos="50000">
                    <a:schemeClr val="accent3">
                      <a:lumMod val="40000"/>
                      <a:lumOff val="60000"/>
                    </a:schemeClr>
                  </a:gs>
                  <a:gs pos="100000">
                    <a:srgbClr val="99FF33"/>
                  </a:gs>
                </a:gsLst>
                <a:lin ang="5400000" scaled="0"/>
                <a:tileRect/>
              </a:gradFill>
              <a:effectLst>
                <a:outerShdw blurRad="38100" dist="38100" dir="2700000" algn="tl">
                  <a:srgbClr val="000000">
                    <a:alpha val="43137"/>
                  </a:srgbClr>
                </a:outerShdw>
              </a:effectLst>
              <a:latin typeface="Arial" pitchFamily="34" charset="0"/>
              <a:cs typeface="Arial" pitchFamily="34" charset="0"/>
            </a:endParaRPr>
          </a:p>
        </p:txBody>
      </p:sp>
      <p:pic>
        <p:nvPicPr>
          <p:cNvPr id="7" name="Picture 2" descr="Spatially offset Raman spectroscopy | Nature Reviews Methods Primers">
            <a:extLst>
              <a:ext uri="{FF2B5EF4-FFF2-40B4-BE49-F238E27FC236}">
                <a16:creationId xmlns:a16="http://schemas.microsoft.com/office/drawing/2014/main" id="{DB3301C8-DEC2-9336-15FE-26B99C9546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159" y="1409284"/>
            <a:ext cx="6179175" cy="266476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0E389FA-C0C4-45E9-EB22-14CEE78E2F41}"/>
              </a:ext>
            </a:extLst>
          </p:cNvPr>
          <p:cNvSpPr txBox="1"/>
          <p:nvPr/>
        </p:nvSpPr>
        <p:spPr>
          <a:xfrm>
            <a:off x="1510727" y="6482836"/>
            <a:ext cx="4872788" cy="400110"/>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Sample prepared by Jerry Yang; Spectra collected by Ashley Cronk</a:t>
            </a:r>
            <a:endParaRPr lang="en-US" sz="1000" b="0" i="0" dirty="0">
              <a:solidFill>
                <a:srgbClr val="222222"/>
              </a:solidFill>
              <a:effectLst/>
              <a:highlight>
                <a:srgbClr val="FFFFFF"/>
              </a:highlight>
              <a:latin typeface="Arial" panose="020B0604020202020204" pitchFamily="34" charset="0"/>
            </a:endParaRPr>
          </a:p>
          <a:p>
            <a:r>
              <a:rPr lang="en-US" sz="1000" b="0" i="1" dirty="0">
                <a:solidFill>
                  <a:srgbClr val="222222"/>
                </a:solidFill>
                <a:effectLst/>
                <a:highlight>
                  <a:srgbClr val="FFFFFF"/>
                </a:highlight>
                <a:latin typeface="Arial" panose="020B0604020202020204" pitchFamily="34" charset="0"/>
              </a:rPr>
              <a:t>Nature Reviews Methods Primers</a:t>
            </a:r>
            <a:r>
              <a:rPr lang="en-US" sz="1000" b="0" i="0" dirty="0">
                <a:solidFill>
                  <a:srgbClr val="222222"/>
                </a:solidFill>
                <a:effectLst/>
                <a:highlight>
                  <a:srgbClr val="FFFFFF"/>
                </a:highlight>
                <a:latin typeface="Arial" panose="020B0604020202020204" pitchFamily="34" charset="0"/>
              </a:rPr>
              <a:t> 1.1 (2021): 21.</a:t>
            </a:r>
            <a:endParaRPr lang="en-US" sz="1000" dirty="0"/>
          </a:p>
        </p:txBody>
      </p:sp>
      <p:sp>
        <p:nvSpPr>
          <p:cNvPr id="9" name="TextBox 8">
            <a:extLst>
              <a:ext uri="{FF2B5EF4-FFF2-40B4-BE49-F238E27FC236}">
                <a16:creationId xmlns:a16="http://schemas.microsoft.com/office/drawing/2014/main" id="{2E140D61-B390-E02A-2F4F-4B8404403F2C}"/>
              </a:ext>
            </a:extLst>
          </p:cNvPr>
          <p:cNvSpPr txBox="1"/>
          <p:nvPr/>
        </p:nvSpPr>
        <p:spPr>
          <a:xfrm>
            <a:off x="450770" y="4433053"/>
            <a:ext cx="6440221"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Arial" panose="020B0604020202020204" pitchFamily="34" charset="0"/>
                <a:cs typeface="Arial" panose="020B0604020202020204" pitchFamily="34" charset="0"/>
              </a:rPr>
              <a:t>Airtight Raman sample prepared using </a:t>
            </a:r>
            <a:r>
              <a:rPr lang="en-US" dirty="0" err="1">
                <a:solidFill>
                  <a:prstClr val="black"/>
                </a:solidFill>
                <a:latin typeface="Arial" panose="020B0604020202020204" pitchFamily="34" charset="0"/>
                <a:cs typeface="Arial" panose="020B0604020202020204" pitchFamily="34" charset="0"/>
              </a:rPr>
              <a:t>kapton</a:t>
            </a:r>
            <a:r>
              <a:rPr lang="en-US" dirty="0">
                <a:solidFill>
                  <a:prstClr val="black"/>
                </a:solidFill>
                <a:latin typeface="Arial" panose="020B0604020202020204" pitchFamily="34" charset="0"/>
                <a:cs typeface="Arial" panose="020B0604020202020204" pitchFamily="34" charset="0"/>
              </a:rPr>
              <a:t> tape and microscope cover slide</a:t>
            </a:r>
            <a:endParaRPr lang="en-US" noProof="0"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noProof="0" dirty="0">
                <a:solidFill>
                  <a:prstClr val="black"/>
                </a:solidFill>
                <a:latin typeface="Arial" panose="020B0604020202020204" pitchFamily="34" charset="0"/>
                <a:cs typeface="Arial" panose="020B0604020202020204" pitchFamily="34" charset="0"/>
              </a:rPr>
              <a:t>LPSC</a:t>
            </a:r>
            <a:r>
              <a:rPr lang="en-US" altLang="zh-CN" dirty="0">
                <a:solidFill>
                  <a:prstClr val="black"/>
                </a:solidFill>
                <a:latin typeface="Arial" panose="020B0604020202020204" pitchFamily="34" charset="0"/>
                <a:cs typeface="Arial" panose="020B0604020202020204" pitchFamily="34" charset="0"/>
              </a:rPr>
              <a:t>l</a:t>
            </a:r>
            <a:r>
              <a:rPr lang="zh-CN" altLang="en-US" dirty="0">
                <a:solidFill>
                  <a:prstClr val="black"/>
                </a:solidFill>
                <a:latin typeface="Arial" panose="020B0604020202020204" pitchFamily="34" charset="0"/>
                <a:cs typeface="Arial" panose="020B0604020202020204" pitchFamily="34" charset="0"/>
              </a:rPr>
              <a:t> </a:t>
            </a:r>
            <a:r>
              <a:rPr lang="en-US" altLang="zh-CN" dirty="0">
                <a:solidFill>
                  <a:prstClr val="black"/>
                </a:solidFill>
                <a:latin typeface="Arial" panose="020B0604020202020204" pitchFamily="34" charset="0"/>
                <a:cs typeface="Arial" panose="020B0604020202020204" pitchFamily="34" charset="0"/>
              </a:rPr>
              <a:t>c</a:t>
            </a:r>
            <a:r>
              <a:rPr lang="en-US" noProof="0" dirty="0" err="1">
                <a:solidFill>
                  <a:prstClr val="black"/>
                </a:solidFill>
                <a:latin typeface="Arial" panose="020B0604020202020204" pitchFamily="34" charset="0"/>
                <a:cs typeface="Arial" panose="020B0604020202020204" pitchFamily="34" charset="0"/>
              </a:rPr>
              <a:t>lear</a:t>
            </a:r>
            <a:r>
              <a:rPr lang="en-US" noProof="0" dirty="0">
                <a:solidFill>
                  <a:prstClr val="black"/>
                </a:solidFill>
                <a:latin typeface="Arial" panose="020B0604020202020204" pitchFamily="34" charset="0"/>
                <a:cs typeface="Arial" panose="020B0604020202020204" pitchFamily="34" charset="0"/>
              </a:rPr>
              <a:t> PS</a:t>
            </a:r>
            <a:r>
              <a:rPr lang="en-US" baseline="-25000" noProof="0" dirty="0">
                <a:solidFill>
                  <a:prstClr val="black"/>
                </a:solidFill>
                <a:latin typeface="Arial" panose="020B0604020202020204" pitchFamily="34" charset="0"/>
                <a:cs typeface="Arial" panose="020B0604020202020204" pitchFamily="34" charset="0"/>
              </a:rPr>
              <a:t>4</a:t>
            </a:r>
            <a:r>
              <a:rPr lang="en-US" baseline="30000" noProof="0" dirty="0">
                <a:solidFill>
                  <a:prstClr val="black"/>
                </a:solidFill>
                <a:latin typeface="Arial" panose="020B0604020202020204" pitchFamily="34" charset="0"/>
                <a:cs typeface="Arial" panose="020B0604020202020204" pitchFamily="34" charset="0"/>
              </a:rPr>
              <a:t>3−</a:t>
            </a:r>
            <a:r>
              <a:rPr lang="en-US" noProof="0" dirty="0">
                <a:solidFill>
                  <a:prstClr val="black"/>
                </a:solidFill>
                <a:latin typeface="Arial" panose="020B0604020202020204" pitchFamily="34" charset="0"/>
                <a:cs typeface="Arial" panose="020B0604020202020204" pitchFamily="34" charset="0"/>
              </a:rPr>
              <a:t> peak at </a:t>
            </a:r>
            <a:r>
              <a:rPr lang="en-US" i="1" noProof="0" dirty="0">
                <a:latin typeface="Arial" panose="020B0604020202020204" pitchFamily="34" charset="0"/>
                <a:cs typeface="Arial" panose="020B0604020202020204" pitchFamily="34" charset="0"/>
              </a:rPr>
              <a:t>425.4 cm</a:t>
            </a:r>
            <a:r>
              <a:rPr lang="en-US" i="1" baseline="30000" noProof="0" dirty="0">
                <a:latin typeface="Arial" panose="020B0604020202020204" pitchFamily="34" charset="0"/>
                <a:cs typeface="Arial" panose="020B0604020202020204" pitchFamily="34" charset="0"/>
              </a:rPr>
              <a:t>−1</a:t>
            </a:r>
            <a:endParaRPr lang="en-US" i="1" noProof="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S Cathode Composite </a:t>
            </a:r>
            <a:r>
              <a:rPr lang="en-US" noProof="0" dirty="0">
                <a:solidFill>
                  <a:prstClr val="black"/>
                </a:solidFill>
                <a:latin typeface="Arial" panose="020B0604020202020204" pitchFamily="34" charset="0"/>
                <a:cs typeface="Arial" panose="020B0604020202020204" pitchFamily="34" charset="0"/>
              </a:rPr>
              <a:t>PS</a:t>
            </a:r>
            <a:r>
              <a:rPr lang="en-US" baseline="-25000" noProof="0" dirty="0">
                <a:solidFill>
                  <a:prstClr val="black"/>
                </a:solidFill>
                <a:latin typeface="Arial" panose="020B0604020202020204" pitchFamily="34" charset="0"/>
                <a:cs typeface="Arial" panose="020B0604020202020204" pitchFamily="34" charset="0"/>
              </a:rPr>
              <a:t>4</a:t>
            </a:r>
            <a:r>
              <a:rPr lang="en-US" baseline="30000" noProof="0" dirty="0">
                <a:solidFill>
                  <a:prstClr val="black"/>
                </a:solidFill>
                <a:latin typeface="Arial" panose="020B0604020202020204" pitchFamily="34" charset="0"/>
                <a:cs typeface="Arial" panose="020B0604020202020204" pitchFamily="34" charset="0"/>
              </a:rPr>
              <a:t>3−</a:t>
            </a:r>
            <a:r>
              <a:rPr lang="en-US" noProof="0" dirty="0">
                <a:solidFill>
                  <a:prstClr val="black"/>
                </a:solidFill>
                <a:latin typeface="Arial" panose="020B0604020202020204" pitchFamily="34" charset="0"/>
                <a:cs typeface="Arial" panose="020B0604020202020204" pitchFamily="34" charset="0"/>
              </a:rPr>
              <a:t> contribution vanishes </a:t>
            </a:r>
            <a:r>
              <a:rPr lang="en-US" noProof="0" dirty="0">
                <a:solidFill>
                  <a:prstClr val="black"/>
                </a:solidFill>
                <a:latin typeface="Arial" panose="020B0604020202020204" pitchFamily="34" charset="0"/>
                <a:cs typeface="Arial" panose="020B0604020202020204" pitchFamily="34" charset="0"/>
                <a:sym typeface="Wingdings" panose="05000000000000000000" pitchFamily="2" charset="2"/>
              </a:rPr>
              <a:t> reduction of symmetry</a:t>
            </a:r>
            <a:endParaRPr lang="en-US" noProof="0"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Shift in low wavenumber S peak </a:t>
            </a:r>
          </a:p>
          <a:p>
            <a:pPr marL="742950" lvl="1" indent="-285750">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red shift, indicates formation of </a:t>
            </a:r>
            <a:r>
              <a:rPr lang="en-US" dirty="0" err="1">
                <a:solidFill>
                  <a:prstClr val="black"/>
                </a:solidFill>
                <a:latin typeface="Arial" panose="020B0604020202020204" pitchFamily="34" charset="0"/>
                <a:cs typeface="Arial" panose="020B0604020202020204" pitchFamily="34" charset="0"/>
              </a:rPr>
              <a:t>polysulfidophosphates</a:t>
            </a:r>
            <a:endParaRPr lang="en-US" dirty="0">
              <a:solidFill>
                <a:prstClr val="black"/>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2AAE2B8A-62DB-539B-4BF5-7EA11ADA9F96}"/>
              </a:ext>
            </a:extLst>
          </p:cNvPr>
          <p:cNvGrpSpPr/>
          <p:nvPr/>
        </p:nvGrpSpPr>
        <p:grpSpPr>
          <a:xfrm>
            <a:off x="6744308" y="1206733"/>
            <a:ext cx="5245528" cy="1391125"/>
            <a:chOff x="6776933" y="1353937"/>
            <a:chExt cx="5245528" cy="1391125"/>
          </a:xfrm>
        </p:grpSpPr>
        <p:sp>
          <p:nvSpPr>
            <p:cNvPr id="11" name="TextBox 10">
              <a:extLst>
                <a:ext uri="{FF2B5EF4-FFF2-40B4-BE49-F238E27FC236}">
                  <a16:creationId xmlns:a16="http://schemas.microsoft.com/office/drawing/2014/main" id="{BA6FD00B-8629-A901-7A5D-9C298B9071D7}"/>
                </a:ext>
              </a:extLst>
            </p:cNvPr>
            <p:cNvSpPr txBox="1"/>
            <p:nvPr/>
          </p:nvSpPr>
          <p:spPr>
            <a:xfrm>
              <a:off x="6776933" y="2221842"/>
              <a:ext cx="1387929"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Cover</a:t>
              </a:r>
            </a:p>
            <a:p>
              <a:pPr algn="ctr"/>
              <a:r>
                <a:rPr lang="en-US" sz="1400" dirty="0">
                  <a:latin typeface="Arial" panose="020B0604020202020204" pitchFamily="34" charset="0"/>
                  <a:cs typeface="Arial" panose="020B0604020202020204" pitchFamily="34" charset="0"/>
                </a:rPr>
                <a:t>slide</a:t>
              </a:r>
            </a:p>
          </p:txBody>
        </p:sp>
        <p:sp>
          <p:nvSpPr>
            <p:cNvPr id="12" name="Rectangle 11">
              <a:extLst>
                <a:ext uri="{FF2B5EF4-FFF2-40B4-BE49-F238E27FC236}">
                  <a16:creationId xmlns:a16="http://schemas.microsoft.com/office/drawing/2014/main" id="{918D096F-855F-B667-A45E-C5213ADF89D4}"/>
                </a:ext>
              </a:extLst>
            </p:cNvPr>
            <p:cNvSpPr/>
            <p:nvPr/>
          </p:nvSpPr>
          <p:spPr>
            <a:xfrm>
              <a:off x="7058426" y="1368769"/>
              <a:ext cx="824945" cy="82494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F0E2B1C-B7C4-D7BC-8516-D01C914CA7FD}"/>
                </a:ext>
              </a:extLst>
            </p:cNvPr>
            <p:cNvSpPr/>
            <p:nvPr/>
          </p:nvSpPr>
          <p:spPr>
            <a:xfrm>
              <a:off x="9563644" y="1448992"/>
              <a:ext cx="653144" cy="653144"/>
            </a:xfrm>
            <a:prstGeom prst="rect">
              <a:avLst/>
            </a:prstGeom>
            <a:solidFill>
              <a:srgbClr val="FFC000">
                <a:alpha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B7E09B4-4E2B-53C9-6237-C282B9071731}"/>
                </a:ext>
              </a:extLst>
            </p:cNvPr>
            <p:cNvGrpSpPr/>
            <p:nvPr/>
          </p:nvGrpSpPr>
          <p:grpSpPr>
            <a:xfrm>
              <a:off x="10833740" y="1353937"/>
              <a:ext cx="824945" cy="824945"/>
              <a:chOff x="10734525" y="1368769"/>
              <a:chExt cx="824945" cy="824945"/>
            </a:xfrm>
          </p:grpSpPr>
          <p:sp>
            <p:nvSpPr>
              <p:cNvPr id="22" name="Rectangle 21">
                <a:extLst>
                  <a:ext uri="{FF2B5EF4-FFF2-40B4-BE49-F238E27FC236}">
                    <a16:creationId xmlns:a16="http://schemas.microsoft.com/office/drawing/2014/main" id="{65A1EB1A-7C85-EDA0-C052-19EAA067A530}"/>
                  </a:ext>
                </a:extLst>
              </p:cNvPr>
              <p:cNvSpPr/>
              <p:nvPr/>
            </p:nvSpPr>
            <p:spPr>
              <a:xfrm>
                <a:off x="10734525" y="1368769"/>
                <a:ext cx="824945" cy="82494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BC8E6599-F83E-D707-517D-835E9BADE026}"/>
                  </a:ext>
                </a:extLst>
              </p:cNvPr>
              <p:cNvSpPr/>
              <p:nvPr/>
            </p:nvSpPr>
            <p:spPr>
              <a:xfrm>
                <a:off x="11009740" y="1644289"/>
                <a:ext cx="274513" cy="262550"/>
              </a:xfrm>
              <a:prstGeom prst="cloud">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91092DC-013F-DA50-FB69-0B52BC86CFE1}"/>
                  </a:ext>
                </a:extLst>
              </p:cNvPr>
              <p:cNvSpPr/>
              <p:nvPr/>
            </p:nvSpPr>
            <p:spPr>
              <a:xfrm>
                <a:off x="10820425" y="1448992"/>
                <a:ext cx="653144" cy="653144"/>
              </a:xfrm>
              <a:prstGeom prst="rect">
                <a:avLst/>
              </a:prstGeom>
              <a:solidFill>
                <a:srgbClr val="FFC000">
                  <a:alpha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Cloud 14">
              <a:extLst>
                <a:ext uri="{FF2B5EF4-FFF2-40B4-BE49-F238E27FC236}">
                  <a16:creationId xmlns:a16="http://schemas.microsoft.com/office/drawing/2014/main" id="{CAA9F46F-37BD-5629-51F4-EAC239265565}"/>
                </a:ext>
              </a:extLst>
            </p:cNvPr>
            <p:cNvSpPr/>
            <p:nvPr/>
          </p:nvSpPr>
          <p:spPr>
            <a:xfrm>
              <a:off x="8541407" y="1644289"/>
              <a:ext cx="274513" cy="262550"/>
            </a:xfrm>
            <a:prstGeom prst="cloud">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5779D75-CE3F-C410-0D71-6F6E7F32900B}"/>
                </a:ext>
              </a:extLst>
            </p:cNvPr>
            <p:cNvSpPr txBox="1"/>
            <p:nvPr/>
          </p:nvSpPr>
          <p:spPr>
            <a:xfrm>
              <a:off x="7971565" y="2221842"/>
              <a:ext cx="1525685"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Powder </a:t>
              </a:r>
            </a:p>
            <a:p>
              <a:pPr algn="ctr"/>
              <a:r>
                <a:rPr lang="en-US" sz="1400" dirty="0">
                  <a:latin typeface="Arial" panose="020B0604020202020204" pitchFamily="34" charset="0"/>
                  <a:cs typeface="Arial" panose="020B0604020202020204" pitchFamily="34" charset="0"/>
                </a:rPr>
                <a:t>sample</a:t>
              </a:r>
            </a:p>
          </p:txBody>
        </p:sp>
        <p:sp>
          <p:nvSpPr>
            <p:cNvPr id="17" name="TextBox 16">
              <a:extLst>
                <a:ext uri="{FF2B5EF4-FFF2-40B4-BE49-F238E27FC236}">
                  <a16:creationId xmlns:a16="http://schemas.microsoft.com/office/drawing/2014/main" id="{765C5DA6-4B99-9D29-66AE-8C9857A0CA67}"/>
                </a:ext>
              </a:extLst>
            </p:cNvPr>
            <p:cNvSpPr txBox="1"/>
            <p:nvPr/>
          </p:nvSpPr>
          <p:spPr>
            <a:xfrm>
              <a:off x="9137757" y="2221842"/>
              <a:ext cx="1525685"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Kapton</a:t>
              </a:r>
            </a:p>
            <a:p>
              <a:pPr algn="ctr"/>
              <a:r>
                <a:rPr lang="en-US" sz="1400" dirty="0">
                  <a:latin typeface="Arial" panose="020B0604020202020204" pitchFamily="34" charset="0"/>
                  <a:cs typeface="Arial" panose="020B0604020202020204" pitchFamily="34" charset="0"/>
                </a:rPr>
                <a:t>Tape</a:t>
              </a:r>
            </a:p>
          </p:txBody>
        </p:sp>
        <p:sp>
          <p:nvSpPr>
            <p:cNvPr id="18" name="TextBox 17">
              <a:extLst>
                <a:ext uri="{FF2B5EF4-FFF2-40B4-BE49-F238E27FC236}">
                  <a16:creationId xmlns:a16="http://schemas.microsoft.com/office/drawing/2014/main" id="{6C5E0D8B-24F7-61DC-0854-240686CC9A96}"/>
                </a:ext>
              </a:extLst>
            </p:cNvPr>
            <p:cNvSpPr txBox="1"/>
            <p:nvPr/>
          </p:nvSpPr>
          <p:spPr>
            <a:xfrm>
              <a:off x="10496776" y="2221842"/>
              <a:ext cx="1525685"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Raman</a:t>
              </a:r>
            </a:p>
            <a:p>
              <a:pPr algn="ctr"/>
              <a:r>
                <a:rPr lang="en-US" sz="1400" dirty="0">
                  <a:latin typeface="Arial" panose="020B0604020202020204" pitchFamily="34" charset="0"/>
                  <a:cs typeface="Arial" panose="020B0604020202020204" pitchFamily="34" charset="0"/>
                </a:rPr>
                <a:t>Sample</a:t>
              </a:r>
            </a:p>
          </p:txBody>
        </p:sp>
        <p:sp>
          <p:nvSpPr>
            <p:cNvPr id="19" name="TextBox 18">
              <a:extLst>
                <a:ext uri="{FF2B5EF4-FFF2-40B4-BE49-F238E27FC236}">
                  <a16:creationId xmlns:a16="http://schemas.microsoft.com/office/drawing/2014/main" id="{25EF2685-2E54-52A9-23A7-B43918A986CC}"/>
                </a:ext>
              </a:extLst>
            </p:cNvPr>
            <p:cNvSpPr txBox="1"/>
            <p:nvPr/>
          </p:nvSpPr>
          <p:spPr>
            <a:xfrm>
              <a:off x="8005111" y="1620608"/>
              <a:ext cx="365126"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a:t>
              </a:r>
            </a:p>
          </p:txBody>
        </p:sp>
        <p:sp>
          <p:nvSpPr>
            <p:cNvPr id="20" name="TextBox 19">
              <a:extLst>
                <a:ext uri="{FF2B5EF4-FFF2-40B4-BE49-F238E27FC236}">
                  <a16:creationId xmlns:a16="http://schemas.microsoft.com/office/drawing/2014/main" id="{9BD2FEE0-74D9-2CBE-CA87-613A18D8EFDF}"/>
                </a:ext>
              </a:extLst>
            </p:cNvPr>
            <p:cNvSpPr txBox="1"/>
            <p:nvPr/>
          </p:nvSpPr>
          <p:spPr>
            <a:xfrm>
              <a:off x="9004718" y="1620607"/>
              <a:ext cx="365126"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a:t>
              </a:r>
            </a:p>
          </p:txBody>
        </p:sp>
        <p:sp>
          <p:nvSpPr>
            <p:cNvPr id="21" name="TextBox 20">
              <a:extLst>
                <a:ext uri="{FF2B5EF4-FFF2-40B4-BE49-F238E27FC236}">
                  <a16:creationId xmlns:a16="http://schemas.microsoft.com/office/drawing/2014/main" id="{914F8DD8-81D7-FBD7-78B7-E2C786965BBD}"/>
                </a:ext>
              </a:extLst>
            </p:cNvPr>
            <p:cNvSpPr txBox="1"/>
            <p:nvPr/>
          </p:nvSpPr>
          <p:spPr>
            <a:xfrm>
              <a:off x="10342701" y="1627352"/>
              <a:ext cx="365126"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a:t>
              </a:r>
            </a:p>
          </p:txBody>
        </p:sp>
      </p:grpSp>
      <p:pic>
        <p:nvPicPr>
          <p:cNvPr id="25" name="Picture 24">
            <a:extLst>
              <a:ext uri="{FF2B5EF4-FFF2-40B4-BE49-F238E27FC236}">
                <a16:creationId xmlns:a16="http://schemas.microsoft.com/office/drawing/2014/main" id="{29B6EF4A-2B73-BB71-5561-632D42D650F0}"/>
              </a:ext>
            </a:extLst>
          </p:cNvPr>
          <p:cNvPicPr>
            <a:picLocks noChangeAspect="1"/>
          </p:cNvPicPr>
          <p:nvPr/>
        </p:nvPicPr>
        <p:blipFill>
          <a:blip r:embed="rId5"/>
          <a:stretch>
            <a:fillRect/>
          </a:stretch>
        </p:blipFill>
        <p:spPr>
          <a:xfrm>
            <a:off x="6628600" y="2353986"/>
            <a:ext cx="5182670" cy="3971643"/>
          </a:xfrm>
          <a:prstGeom prst="rect">
            <a:avLst/>
          </a:prstGeom>
        </p:spPr>
      </p:pic>
      <p:sp>
        <p:nvSpPr>
          <p:cNvPr id="26" name="标题 4">
            <a:extLst>
              <a:ext uri="{FF2B5EF4-FFF2-40B4-BE49-F238E27FC236}">
                <a16:creationId xmlns:a16="http://schemas.microsoft.com/office/drawing/2014/main" id="{DBBBADF1-9330-19BA-CD2C-0ED1717FC301}"/>
              </a:ext>
            </a:extLst>
          </p:cNvPr>
          <p:cNvSpPr txBox="1">
            <a:spLocks/>
          </p:cNvSpPr>
          <p:nvPr/>
        </p:nvSpPr>
        <p:spPr>
          <a:xfrm>
            <a:off x="133927" y="-36174"/>
            <a:ext cx="11924145" cy="10096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800" kern="100" dirty="0">
                <a:latin typeface="+mj-lt"/>
                <a:ea typeface="PMingLiU" panose="02020500000000000000" pitchFamily="18" charset="-120"/>
                <a:cs typeface="Times New Roman" panose="02020603050405020304" pitchFamily="18" charset="0"/>
              </a:rPr>
              <a:t>Raman Spectroscopy to Investigate Chemical Bonding </a:t>
            </a:r>
          </a:p>
        </p:txBody>
      </p:sp>
    </p:spTree>
    <p:extLst>
      <p:ext uri="{BB962C8B-B14F-4D97-AF65-F5344CB8AC3E}">
        <p14:creationId xmlns:p14="http://schemas.microsoft.com/office/powerpoint/2010/main" val="2576106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954A6-A02D-EA2F-426B-F7B0477161F8}"/>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D7C10BCA-F76A-C603-6B54-A135B677AFB1}"/>
              </a:ext>
            </a:extLst>
          </p:cNvPr>
          <p:cNvGrpSpPr/>
          <p:nvPr/>
        </p:nvGrpSpPr>
        <p:grpSpPr>
          <a:xfrm>
            <a:off x="9632042" y="6240054"/>
            <a:ext cx="2488979" cy="607786"/>
            <a:chOff x="9632042" y="6240054"/>
            <a:chExt cx="2488979" cy="607786"/>
          </a:xfrm>
        </p:grpSpPr>
        <p:sp>
          <p:nvSpPr>
            <p:cNvPr id="5" name="Rectangle 4">
              <a:extLst>
                <a:ext uri="{FF2B5EF4-FFF2-40B4-BE49-F238E27FC236}">
                  <a16:creationId xmlns:a16="http://schemas.microsoft.com/office/drawing/2014/main" id="{702D507D-243A-5793-4B32-A51CC77261C6}"/>
                </a:ext>
              </a:extLst>
            </p:cNvPr>
            <p:cNvSpPr/>
            <p:nvPr/>
          </p:nvSpPr>
          <p:spPr>
            <a:xfrm>
              <a:off x="10885024" y="6325629"/>
              <a:ext cx="1235997" cy="5222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 name="Picture 1">
              <a:extLst>
                <a:ext uri="{FF2B5EF4-FFF2-40B4-BE49-F238E27FC236}">
                  <a16:creationId xmlns:a16="http://schemas.microsoft.com/office/drawing/2014/main" id="{4B2CBAB8-51C3-DE60-CC92-CEDF4E9CBC4A}"/>
                </a:ext>
              </a:extLst>
            </p:cNvPr>
            <p:cNvPicPr>
              <a:picLocks noChangeAspect="1"/>
            </p:cNvPicPr>
            <p:nvPr/>
          </p:nvPicPr>
          <p:blipFill>
            <a:blip r:embed="rId3"/>
            <a:stretch>
              <a:fillRect/>
            </a:stretch>
          </p:blipFill>
          <p:spPr>
            <a:xfrm>
              <a:off x="9632042" y="6240054"/>
              <a:ext cx="2334590" cy="522211"/>
            </a:xfrm>
            <a:prstGeom prst="rect">
              <a:avLst/>
            </a:prstGeom>
          </p:spPr>
        </p:pic>
      </p:grpSp>
      <p:sp>
        <p:nvSpPr>
          <p:cNvPr id="3" name="Title 1">
            <a:extLst>
              <a:ext uri="{FF2B5EF4-FFF2-40B4-BE49-F238E27FC236}">
                <a16:creationId xmlns:a16="http://schemas.microsoft.com/office/drawing/2014/main" id="{E54432EE-2C2D-F7CD-CD1E-67D782B570EE}"/>
              </a:ext>
            </a:extLst>
          </p:cNvPr>
          <p:cNvSpPr txBox="1">
            <a:spLocks/>
          </p:cNvSpPr>
          <p:nvPr/>
        </p:nvSpPr>
        <p:spPr>
          <a:xfrm>
            <a:off x="372100" y="-711077"/>
            <a:ext cx="10655929" cy="7254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1" hangingPunct="1">
              <a:lnSpc>
                <a:spcPct val="100000"/>
              </a:lnSpc>
              <a:spcBef>
                <a:spcPct val="0"/>
              </a:spcBef>
              <a:spcAft>
                <a:spcPts val="0"/>
              </a:spcAft>
              <a:buClrTx/>
              <a:buSzTx/>
              <a:buFontTx/>
              <a:buNone/>
              <a:tabLst/>
              <a:defRPr/>
            </a:pPr>
            <a:endParaRPr kumimoji="0" lang="en-US" sz="2800" b="1" i="0" u="none" strike="noStrike" kern="1200" cap="none" spc="0" normalizeH="0" baseline="0" noProof="0" dirty="0">
              <a:ln>
                <a:solidFill>
                  <a:srgbClr val="44546A">
                    <a:lumMod val="75000"/>
                  </a:srgbClr>
                </a:solidFill>
              </a:ln>
              <a:gradFill flip="none" rotWithShape="1">
                <a:gsLst>
                  <a:gs pos="0">
                    <a:srgbClr val="A5A5A5">
                      <a:lumMod val="20000"/>
                      <a:lumOff val="80000"/>
                    </a:srgbClr>
                  </a:gs>
                  <a:gs pos="50000">
                    <a:srgbClr val="A5A5A5">
                      <a:lumMod val="40000"/>
                      <a:lumOff val="60000"/>
                    </a:srgbClr>
                  </a:gs>
                  <a:gs pos="100000">
                    <a:srgbClr val="99FF33"/>
                  </a:gs>
                </a:gsLst>
                <a:lin ang="5400000" scaled="0"/>
                <a:tileRect/>
              </a:gra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pic>
        <p:nvPicPr>
          <p:cNvPr id="7" name="Picture 4" descr="Bragg's law - Wikipedia">
            <a:extLst>
              <a:ext uri="{FF2B5EF4-FFF2-40B4-BE49-F238E27FC236}">
                <a16:creationId xmlns:a16="http://schemas.microsoft.com/office/drawing/2014/main" id="{D650612F-BA7D-C19D-D48D-091FF27790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127" y="1320890"/>
            <a:ext cx="2280493" cy="146603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4EB877FA-4D64-E26E-4095-4B6DD66107E1}"/>
              </a:ext>
            </a:extLst>
          </p:cNvPr>
          <p:cNvGrpSpPr/>
          <p:nvPr/>
        </p:nvGrpSpPr>
        <p:grpSpPr>
          <a:xfrm>
            <a:off x="2906730" y="1530963"/>
            <a:ext cx="1869162" cy="694517"/>
            <a:chOff x="999498" y="3837270"/>
            <a:chExt cx="1869162" cy="959980"/>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A2877D3-96E0-34B3-D2A3-AFFD46A784D1}"/>
                    </a:ext>
                  </a:extLst>
                </p:cNvPr>
                <p:cNvSpPr txBox="1"/>
                <p:nvPr/>
              </p:nvSpPr>
              <p:spPr>
                <a:xfrm>
                  <a:off x="999498" y="3837270"/>
                  <a:ext cx="1869162"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dirty="0">
                            <a:latin typeface="Cambria Math" panose="02040503050406030204" pitchFamily="18" charset="0"/>
                            <a:ea typeface="Cambria Math" panose="02040503050406030204" pitchFamily="18" charset="0"/>
                          </a:rPr>
                          <m:t>n</m:t>
                        </m:r>
                        <m:r>
                          <m:rPr>
                            <m:nor/>
                          </m:rPr>
                          <a:rPr lang="el-GR" dirty="0">
                            <a:latin typeface="Cambria Math" panose="02040503050406030204" pitchFamily="18" charset="0"/>
                            <a:ea typeface="Cambria Math" panose="02040503050406030204" pitchFamily="18" charset="0"/>
                          </a:rPr>
                          <m:t>λ</m:t>
                        </m:r>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𝑠𝑖𝑛</m:t>
                        </m:r>
                        <m:r>
                          <m:rPr>
                            <m:nor/>
                          </m:rPr>
                          <a:rPr lang="el-GR">
                            <a:latin typeface="Cambria Math" panose="02040503050406030204" pitchFamily="18" charset="0"/>
                            <a:ea typeface="Cambria Math" panose="02040503050406030204" pitchFamily="18" charset="0"/>
                          </a:rPr>
                          <m:t>θ</m:t>
                        </m:r>
                      </m:oMath>
                    </m:oMathPara>
                  </a14:m>
                  <a:endParaRPr lang="en-US" dirty="0">
                    <a:latin typeface="Cambria Math" panose="02040503050406030204" pitchFamily="18" charset="0"/>
                    <a:ea typeface="Cambria Math" panose="02040503050406030204" pitchFamily="18" charset="0"/>
                  </a:endParaRPr>
                </a:p>
              </p:txBody>
            </p:sp>
          </mc:Choice>
          <mc:Fallback xmlns="">
            <p:sp>
              <p:nvSpPr>
                <p:cNvPr id="8" name="TextBox 7">
                  <a:extLst>
                    <a:ext uri="{FF2B5EF4-FFF2-40B4-BE49-F238E27FC236}">
                      <a16:creationId xmlns:a16="http://schemas.microsoft.com/office/drawing/2014/main" id="{F2972178-A37B-980C-F307-84B3C8047D4D}"/>
                    </a:ext>
                  </a:extLst>
                </p:cNvPr>
                <p:cNvSpPr txBox="1">
                  <a:spLocks noRot="1" noChangeAspect="1" noMove="1" noResize="1" noEditPoints="1" noAdjustHandles="1" noChangeArrowheads="1" noChangeShapeType="1" noTextEdit="1"/>
                </p:cNvSpPr>
                <p:nvPr/>
              </p:nvSpPr>
              <p:spPr>
                <a:xfrm>
                  <a:off x="999498" y="3837270"/>
                  <a:ext cx="1869162" cy="276999"/>
                </a:xfrm>
                <a:prstGeom prst="rect">
                  <a:avLst/>
                </a:prstGeom>
                <a:blipFill>
                  <a:blip r:embed="rId5"/>
                  <a:stretch>
                    <a:fillRect b="-51515"/>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527A55DB-1CA1-C01A-9C09-1759728FA3B9}"/>
                </a:ext>
              </a:extLst>
            </p:cNvPr>
            <p:cNvSpPr txBox="1"/>
            <p:nvPr/>
          </p:nvSpPr>
          <p:spPr>
            <a:xfrm>
              <a:off x="1184683" y="4427918"/>
              <a:ext cx="1498791"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Bragg’s Law</a:t>
              </a:r>
            </a:p>
          </p:txBody>
        </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0AEA038-3303-F9A2-CB67-78572EEA05EC}"/>
                  </a:ext>
                </a:extLst>
              </p:cNvPr>
              <p:cNvSpPr txBox="1"/>
              <p:nvPr/>
            </p:nvSpPr>
            <p:spPr>
              <a:xfrm>
                <a:off x="4932507" y="1262693"/>
                <a:ext cx="1991699" cy="6267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𝑑</m:t>
                              </m:r>
                            </m:e>
                            <m:sub>
                              <m:r>
                                <a:rPr lang="en-US" b="0" i="1" smtClean="0">
                                  <a:latin typeface="Cambria Math" panose="02040503050406030204" pitchFamily="18" charset="0"/>
                                </a:rPr>
                                <m:t>h𝑘𝑙</m:t>
                              </m:r>
                            </m:sub>
                            <m:sup>
                              <m:r>
                                <a:rPr lang="en-US" b="0" i="1" smtClean="0">
                                  <a:latin typeface="Cambria Math" panose="02040503050406030204" pitchFamily="18" charset="0"/>
                                </a:rPr>
                                <m:t>2</m:t>
                              </m:r>
                            </m:sup>
                          </m:sSubSup>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h</m:t>
                              </m:r>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𝑘</m:t>
                              </m:r>
                            </m:e>
                            <m:sup>
                              <m:r>
                                <a:rPr lang="en-US" i="1">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𝑙</m:t>
                              </m:r>
                            </m:e>
                            <m:sup>
                              <m:r>
                                <a:rPr lang="en-US" b="0" i="1" smtClean="0">
                                  <a:latin typeface="Cambria Math" panose="02040503050406030204" pitchFamily="18" charset="0"/>
                                </a:rPr>
                                <m:t>2</m:t>
                              </m:r>
                            </m:sup>
                          </m:sSup>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𝑎</m:t>
                              </m:r>
                            </m:e>
                            <m:sup>
                              <m:r>
                                <a:rPr lang="en-US" b="0" i="1" smtClean="0">
                                  <a:latin typeface="Cambria Math" panose="02040503050406030204" pitchFamily="18" charset="0"/>
                                </a:rPr>
                                <m:t>2</m:t>
                              </m:r>
                            </m:sup>
                          </m:sSup>
                        </m:den>
                      </m:f>
                    </m:oMath>
                  </m:oMathPara>
                </a14:m>
                <a:endParaRPr lang="en-US" dirty="0"/>
              </a:p>
            </p:txBody>
          </p:sp>
        </mc:Choice>
        <mc:Fallback xmlns="">
          <p:sp>
            <p:nvSpPr>
              <p:cNvPr id="11" name="TextBox 10">
                <a:extLst>
                  <a:ext uri="{FF2B5EF4-FFF2-40B4-BE49-F238E27FC236}">
                    <a16:creationId xmlns:a16="http://schemas.microsoft.com/office/drawing/2014/main" id="{F0AEA038-3303-F9A2-CB67-78572EEA05EC}"/>
                  </a:ext>
                </a:extLst>
              </p:cNvPr>
              <p:cNvSpPr txBox="1">
                <a:spLocks noRot="1" noChangeAspect="1" noMove="1" noResize="1" noEditPoints="1" noAdjustHandles="1" noChangeArrowheads="1" noChangeShapeType="1" noTextEdit="1"/>
              </p:cNvSpPr>
              <p:nvPr/>
            </p:nvSpPr>
            <p:spPr>
              <a:xfrm>
                <a:off x="4932507" y="1262693"/>
                <a:ext cx="1991699" cy="626775"/>
              </a:xfrm>
              <a:prstGeom prst="rect">
                <a:avLst/>
              </a:prstGeom>
              <a:blipFill>
                <a:blip r:embed="rId6"/>
                <a:stretch>
                  <a:fillRect/>
                </a:stretch>
              </a:blipFill>
            </p:spPr>
            <p:txBody>
              <a:bodyPr/>
              <a:lstStyle/>
              <a:p>
                <a:r>
                  <a:rPr lang="ko-KR" altLang="en-US">
                    <a:noFill/>
                  </a:rPr>
                  <a:t> </a:t>
                </a:r>
              </a:p>
            </p:txBody>
          </p:sp>
        </mc:Fallback>
      </mc:AlternateContent>
      <p:sp>
        <p:nvSpPr>
          <p:cNvPr id="12" name="TextBox 11">
            <a:extLst>
              <a:ext uri="{FF2B5EF4-FFF2-40B4-BE49-F238E27FC236}">
                <a16:creationId xmlns:a16="http://schemas.microsoft.com/office/drawing/2014/main" id="{8D10ECB0-2F62-CF5D-C1FF-0DE2A9B6A8D6}"/>
              </a:ext>
            </a:extLst>
          </p:cNvPr>
          <p:cNvSpPr txBox="1"/>
          <p:nvPr/>
        </p:nvSpPr>
        <p:spPr>
          <a:xfrm>
            <a:off x="4837288" y="1958883"/>
            <a:ext cx="2182135"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Interplanar spacing for cubic system</a:t>
            </a:r>
          </a:p>
        </p:txBody>
      </p:sp>
      <p:grpSp>
        <p:nvGrpSpPr>
          <p:cNvPr id="13" name="Group 12">
            <a:extLst>
              <a:ext uri="{FF2B5EF4-FFF2-40B4-BE49-F238E27FC236}">
                <a16:creationId xmlns:a16="http://schemas.microsoft.com/office/drawing/2014/main" id="{D226FEBC-A28E-1AC4-0279-1BBC928B57D3}"/>
              </a:ext>
            </a:extLst>
          </p:cNvPr>
          <p:cNvGrpSpPr/>
          <p:nvPr/>
        </p:nvGrpSpPr>
        <p:grpSpPr>
          <a:xfrm>
            <a:off x="39530" y="3023825"/>
            <a:ext cx="4073314" cy="3240493"/>
            <a:chOff x="-21915" y="3325005"/>
            <a:chExt cx="4073314" cy="3240493"/>
          </a:xfrm>
        </p:grpSpPr>
        <p:sp>
          <p:nvSpPr>
            <p:cNvPr id="14" name="TextBox 13">
              <a:extLst>
                <a:ext uri="{FF2B5EF4-FFF2-40B4-BE49-F238E27FC236}">
                  <a16:creationId xmlns:a16="http://schemas.microsoft.com/office/drawing/2014/main" id="{FD36AF44-E568-5240-2533-33BC83E2629E}"/>
                </a:ext>
              </a:extLst>
            </p:cNvPr>
            <p:cNvSpPr txBox="1"/>
            <p:nvPr/>
          </p:nvSpPr>
          <p:spPr>
            <a:xfrm>
              <a:off x="-21915" y="6042278"/>
              <a:ext cx="900099"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Powder </a:t>
              </a:r>
            </a:p>
            <a:p>
              <a:pPr algn="ctr"/>
              <a:r>
                <a:rPr lang="en-US" sz="1400" dirty="0">
                  <a:latin typeface="Arial" panose="020B0604020202020204" pitchFamily="34" charset="0"/>
                  <a:cs typeface="Arial" panose="020B0604020202020204" pitchFamily="34" charset="0"/>
                </a:rPr>
                <a:t>sample</a:t>
              </a:r>
            </a:p>
          </p:txBody>
        </p:sp>
        <p:grpSp>
          <p:nvGrpSpPr>
            <p:cNvPr id="15" name="Group 14">
              <a:extLst>
                <a:ext uri="{FF2B5EF4-FFF2-40B4-BE49-F238E27FC236}">
                  <a16:creationId xmlns:a16="http://schemas.microsoft.com/office/drawing/2014/main" id="{9A3BC299-7852-3929-8637-83DD9174BE9F}"/>
                </a:ext>
              </a:extLst>
            </p:cNvPr>
            <p:cNvGrpSpPr/>
            <p:nvPr/>
          </p:nvGrpSpPr>
          <p:grpSpPr>
            <a:xfrm>
              <a:off x="290879" y="3325005"/>
              <a:ext cx="3760520" cy="3240493"/>
              <a:chOff x="290879" y="3325005"/>
              <a:chExt cx="3760520" cy="3240493"/>
            </a:xfrm>
          </p:grpSpPr>
          <p:grpSp>
            <p:nvGrpSpPr>
              <p:cNvPr id="16" name="Group 15">
                <a:extLst>
                  <a:ext uri="{FF2B5EF4-FFF2-40B4-BE49-F238E27FC236}">
                    <a16:creationId xmlns:a16="http://schemas.microsoft.com/office/drawing/2014/main" id="{970D6567-6F3B-8A96-87AF-E013C9DF208E}"/>
                  </a:ext>
                </a:extLst>
              </p:cNvPr>
              <p:cNvGrpSpPr/>
              <p:nvPr/>
            </p:nvGrpSpPr>
            <p:grpSpPr>
              <a:xfrm>
                <a:off x="924772" y="4064118"/>
                <a:ext cx="63825" cy="1791325"/>
                <a:chOff x="585539" y="3775295"/>
                <a:chExt cx="63825" cy="1791325"/>
              </a:xfrm>
            </p:grpSpPr>
            <p:sp>
              <p:nvSpPr>
                <p:cNvPr id="35" name="Rectangle 34">
                  <a:extLst>
                    <a:ext uri="{FF2B5EF4-FFF2-40B4-BE49-F238E27FC236}">
                      <a16:creationId xmlns:a16="http://schemas.microsoft.com/office/drawing/2014/main" id="{59F6A823-43A4-E807-E26D-53F6CE12D4BD}"/>
                    </a:ext>
                  </a:extLst>
                </p:cNvPr>
                <p:cNvSpPr/>
                <p:nvPr/>
              </p:nvSpPr>
              <p:spPr>
                <a:xfrm>
                  <a:off x="594592" y="3964156"/>
                  <a:ext cx="45719" cy="160246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182A5F8-62EC-EDB3-9D9C-075ABA181E0D}"/>
                    </a:ext>
                  </a:extLst>
                </p:cNvPr>
                <p:cNvSpPr/>
                <p:nvPr/>
              </p:nvSpPr>
              <p:spPr>
                <a:xfrm>
                  <a:off x="585539" y="3775295"/>
                  <a:ext cx="63825" cy="18886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Cloud 16">
                <a:extLst>
                  <a:ext uri="{FF2B5EF4-FFF2-40B4-BE49-F238E27FC236}">
                    <a16:creationId xmlns:a16="http://schemas.microsoft.com/office/drawing/2014/main" id="{5F87943E-900D-42F4-B776-6BEDFF978C60}"/>
                  </a:ext>
                </a:extLst>
              </p:cNvPr>
              <p:cNvSpPr/>
              <p:nvPr/>
            </p:nvSpPr>
            <p:spPr>
              <a:xfrm>
                <a:off x="290879" y="4791661"/>
                <a:ext cx="274513" cy="262550"/>
              </a:xfrm>
              <a:prstGeom prst="cloud">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85073C42-E1C0-65B6-00F6-12543D54FCDB}"/>
                  </a:ext>
                </a:extLst>
              </p:cNvPr>
              <p:cNvGrpSpPr/>
              <p:nvPr/>
            </p:nvGrpSpPr>
            <p:grpSpPr>
              <a:xfrm>
                <a:off x="1641265" y="4064118"/>
                <a:ext cx="63825" cy="1791325"/>
                <a:chOff x="1407904" y="3771399"/>
                <a:chExt cx="63825" cy="1791325"/>
              </a:xfrm>
            </p:grpSpPr>
            <p:grpSp>
              <p:nvGrpSpPr>
                <p:cNvPr id="31" name="Group 30">
                  <a:extLst>
                    <a:ext uri="{FF2B5EF4-FFF2-40B4-BE49-F238E27FC236}">
                      <a16:creationId xmlns:a16="http://schemas.microsoft.com/office/drawing/2014/main" id="{56BB6112-643C-5D4F-F0FB-6016D8560E52}"/>
                    </a:ext>
                  </a:extLst>
                </p:cNvPr>
                <p:cNvGrpSpPr/>
                <p:nvPr/>
              </p:nvGrpSpPr>
              <p:grpSpPr>
                <a:xfrm>
                  <a:off x="1407904" y="3771399"/>
                  <a:ext cx="63825" cy="1791325"/>
                  <a:chOff x="1623497" y="4479945"/>
                  <a:chExt cx="63825" cy="1791325"/>
                </a:xfrm>
              </p:grpSpPr>
              <p:sp>
                <p:nvSpPr>
                  <p:cNvPr id="33" name="Rectangle 32">
                    <a:extLst>
                      <a:ext uri="{FF2B5EF4-FFF2-40B4-BE49-F238E27FC236}">
                        <a16:creationId xmlns:a16="http://schemas.microsoft.com/office/drawing/2014/main" id="{F4E42B64-451D-F04A-48AC-D38126E5C355}"/>
                      </a:ext>
                    </a:extLst>
                  </p:cNvPr>
                  <p:cNvSpPr/>
                  <p:nvPr/>
                </p:nvSpPr>
                <p:spPr>
                  <a:xfrm>
                    <a:off x="1632550" y="4668806"/>
                    <a:ext cx="45719" cy="160246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A7A5D97-B0DC-F3DB-2410-4E3030CD9F8D}"/>
                      </a:ext>
                    </a:extLst>
                  </p:cNvPr>
                  <p:cNvSpPr/>
                  <p:nvPr/>
                </p:nvSpPr>
                <p:spPr>
                  <a:xfrm>
                    <a:off x="1623497" y="4479945"/>
                    <a:ext cx="63825" cy="18886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Rectangle 31">
                  <a:extLst>
                    <a:ext uri="{FF2B5EF4-FFF2-40B4-BE49-F238E27FC236}">
                      <a16:creationId xmlns:a16="http://schemas.microsoft.com/office/drawing/2014/main" id="{5ACDDC9A-A339-2BDE-8AEC-0BBB19F9AFDE}"/>
                    </a:ext>
                  </a:extLst>
                </p:cNvPr>
                <p:cNvSpPr/>
                <p:nvPr/>
              </p:nvSpPr>
              <p:spPr>
                <a:xfrm flipH="1">
                  <a:off x="1416215" y="5234412"/>
                  <a:ext cx="45719" cy="328312"/>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9" name="Picture 2" descr="Blow Torch Stock Clipart | Royalty-Free ...">
                <a:extLst>
                  <a:ext uri="{FF2B5EF4-FFF2-40B4-BE49-F238E27FC236}">
                    <a16:creationId xmlns:a16="http://schemas.microsoft.com/office/drawing/2014/main" id="{76E776D5-C507-A969-041B-D57D1FB1AD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7330" y="4716464"/>
                <a:ext cx="545610" cy="477409"/>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8BBD1F38-48C1-79D4-910F-D2C74168728B}"/>
                  </a:ext>
                </a:extLst>
              </p:cNvPr>
              <p:cNvGrpSpPr/>
              <p:nvPr/>
            </p:nvGrpSpPr>
            <p:grpSpPr>
              <a:xfrm>
                <a:off x="3232681" y="4632201"/>
                <a:ext cx="46461" cy="645934"/>
                <a:chOff x="2102759" y="5631254"/>
                <a:chExt cx="46461" cy="645934"/>
              </a:xfrm>
            </p:grpSpPr>
            <p:sp>
              <p:nvSpPr>
                <p:cNvPr id="29" name="Rectangle 28">
                  <a:extLst>
                    <a:ext uri="{FF2B5EF4-FFF2-40B4-BE49-F238E27FC236}">
                      <a16:creationId xmlns:a16="http://schemas.microsoft.com/office/drawing/2014/main" id="{46913857-33E9-67E1-FBD5-A3B5BA2594E2}"/>
                    </a:ext>
                  </a:extLst>
                </p:cNvPr>
                <p:cNvSpPr/>
                <p:nvPr/>
              </p:nvSpPr>
              <p:spPr>
                <a:xfrm>
                  <a:off x="2103501" y="5631254"/>
                  <a:ext cx="45719" cy="64593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F06814C-B945-9B86-DCEB-B162DE82D5E4}"/>
                    </a:ext>
                  </a:extLst>
                </p:cNvPr>
                <p:cNvSpPr/>
                <p:nvPr/>
              </p:nvSpPr>
              <p:spPr>
                <a:xfrm flipH="1">
                  <a:off x="2102759" y="5948876"/>
                  <a:ext cx="45719" cy="328312"/>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CB3A8640-5265-9200-7B0A-9121DDCF5EC3}"/>
                  </a:ext>
                </a:extLst>
              </p:cNvPr>
              <p:cNvSpPr txBox="1"/>
              <p:nvPr/>
            </p:nvSpPr>
            <p:spPr>
              <a:xfrm>
                <a:off x="474722" y="3325005"/>
                <a:ext cx="900099"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Capillary Tube</a:t>
                </a:r>
              </a:p>
            </p:txBody>
          </p:sp>
          <p:sp>
            <p:nvSpPr>
              <p:cNvPr id="22" name="TextBox 21">
                <a:extLst>
                  <a:ext uri="{FF2B5EF4-FFF2-40B4-BE49-F238E27FC236}">
                    <a16:creationId xmlns:a16="http://schemas.microsoft.com/office/drawing/2014/main" id="{4C77D2F1-9CC1-E37B-D4EB-29D25BCFAE17}"/>
                  </a:ext>
                </a:extLst>
              </p:cNvPr>
              <p:cNvSpPr txBox="1"/>
              <p:nvPr/>
            </p:nvSpPr>
            <p:spPr>
              <a:xfrm>
                <a:off x="542019" y="4738377"/>
                <a:ext cx="365126"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a:t>
                </a:r>
              </a:p>
            </p:txBody>
          </p:sp>
          <p:sp>
            <p:nvSpPr>
              <p:cNvPr id="23" name="TextBox 22">
                <a:extLst>
                  <a:ext uri="{FF2B5EF4-FFF2-40B4-BE49-F238E27FC236}">
                    <a16:creationId xmlns:a16="http://schemas.microsoft.com/office/drawing/2014/main" id="{39C51C94-F9B2-A308-42F6-883CD8924AC2}"/>
                  </a:ext>
                </a:extLst>
              </p:cNvPr>
              <p:cNvSpPr txBox="1"/>
              <p:nvPr/>
            </p:nvSpPr>
            <p:spPr>
              <a:xfrm>
                <a:off x="920399" y="6042278"/>
                <a:ext cx="1545999"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Temporarily Sealed Capillary</a:t>
                </a:r>
              </a:p>
            </p:txBody>
          </p:sp>
          <p:sp>
            <p:nvSpPr>
              <p:cNvPr id="24" name="TextBox 23">
                <a:extLst>
                  <a:ext uri="{FF2B5EF4-FFF2-40B4-BE49-F238E27FC236}">
                    <a16:creationId xmlns:a16="http://schemas.microsoft.com/office/drawing/2014/main" id="{083CD8DE-2343-E271-84B5-8D5D670146A7}"/>
                  </a:ext>
                </a:extLst>
              </p:cNvPr>
              <p:cNvSpPr txBox="1"/>
              <p:nvPr/>
            </p:nvSpPr>
            <p:spPr>
              <a:xfrm>
                <a:off x="2014792" y="3325005"/>
                <a:ext cx="900099"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Blow</a:t>
                </a:r>
              </a:p>
              <a:p>
                <a:pPr algn="ctr"/>
                <a:r>
                  <a:rPr lang="en-US" sz="1400" dirty="0">
                    <a:latin typeface="Arial" panose="020B0604020202020204" pitchFamily="34" charset="0"/>
                    <a:cs typeface="Arial" panose="020B0604020202020204" pitchFamily="34" charset="0"/>
                  </a:rPr>
                  <a:t>Torch</a:t>
                </a:r>
              </a:p>
            </p:txBody>
          </p:sp>
          <p:sp>
            <p:nvSpPr>
              <p:cNvPr id="25" name="TextBox 24">
                <a:extLst>
                  <a:ext uri="{FF2B5EF4-FFF2-40B4-BE49-F238E27FC236}">
                    <a16:creationId xmlns:a16="http://schemas.microsoft.com/office/drawing/2014/main" id="{74B9125B-36B0-5B54-582C-35CCEF2CB385}"/>
                  </a:ext>
                </a:extLst>
              </p:cNvPr>
              <p:cNvSpPr txBox="1"/>
              <p:nvPr/>
            </p:nvSpPr>
            <p:spPr>
              <a:xfrm>
                <a:off x="2505400" y="6022712"/>
                <a:ext cx="1545999"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Capillary</a:t>
                </a:r>
              </a:p>
              <a:p>
                <a:pPr algn="ctr"/>
                <a:r>
                  <a:rPr lang="en-US" sz="1400" dirty="0">
                    <a:latin typeface="Arial" panose="020B0604020202020204" pitchFamily="34" charset="0"/>
                    <a:cs typeface="Arial" panose="020B0604020202020204" pitchFamily="34" charset="0"/>
                  </a:rPr>
                  <a:t>XRD Sample</a:t>
                </a:r>
              </a:p>
            </p:txBody>
          </p:sp>
          <p:sp>
            <p:nvSpPr>
              <p:cNvPr id="26" name="TextBox 25">
                <a:extLst>
                  <a:ext uri="{FF2B5EF4-FFF2-40B4-BE49-F238E27FC236}">
                    <a16:creationId xmlns:a16="http://schemas.microsoft.com/office/drawing/2014/main" id="{4DB9321E-CF8B-77BA-25A0-AFC0D6EE6C67}"/>
                  </a:ext>
                </a:extLst>
              </p:cNvPr>
              <p:cNvSpPr txBox="1"/>
              <p:nvPr/>
            </p:nvSpPr>
            <p:spPr>
              <a:xfrm>
                <a:off x="1115875" y="4738377"/>
                <a:ext cx="365126"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a:t>
                </a:r>
              </a:p>
            </p:txBody>
          </p:sp>
          <p:sp>
            <p:nvSpPr>
              <p:cNvPr id="27" name="TextBox 26">
                <a:extLst>
                  <a:ext uri="{FF2B5EF4-FFF2-40B4-BE49-F238E27FC236}">
                    <a16:creationId xmlns:a16="http://schemas.microsoft.com/office/drawing/2014/main" id="{D3A79119-B58A-0744-6E5C-4806E55E66BA}"/>
                  </a:ext>
                </a:extLst>
              </p:cNvPr>
              <p:cNvSpPr txBox="1"/>
              <p:nvPr/>
            </p:nvSpPr>
            <p:spPr>
              <a:xfrm>
                <a:off x="1786649" y="4735561"/>
                <a:ext cx="365126"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a:t>
                </a:r>
              </a:p>
            </p:txBody>
          </p:sp>
          <p:sp>
            <p:nvSpPr>
              <p:cNvPr id="28" name="TextBox 27">
                <a:extLst>
                  <a:ext uri="{FF2B5EF4-FFF2-40B4-BE49-F238E27FC236}">
                    <a16:creationId xmlns:a16="http://schemas.microsoft.com/office/drawing/2014/main" id="{67381F79-6174-D280-0AE4-926E9AA8528C}"/>
                  </a:ext>
                </a:extLst>
              </p:cNvPr>
              <p:cNvSpPr txBox="1"/>
              <p:nvPr/>
            </p:nvSpPr>
            <p:spPr>
              <a:xfrm>
                <a:off x="2751058" y="4754346"/>
                <a:ext cx="365126"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a:t>
                </a:r>
              </a:p>
            </p:txBody>
          </p:sp>
        </p:grpSp>
      </p:grpSp>
      <p:sp>
        <p:nvSpPr>
          <p:cNvPr id="37" name="TextBox 36">
            <a:extLst>
              <a:ext uri="{FF2B5EF4-FFF2-40B4-BE49-F238E27FC236}">
                <a16:creationId xmlns:a16="http://schemas.microsoft.com/office/drawing/2014/main" id="{A27C49B6-E8B8-846A-57ED-7D76BD643B29}"/>
              </a:ext>
            </a:extLst>
          </p:cNvPr>
          <p:cNvSpPr txBox="1"/>
          <p:nvPr/>
        </p:nvSpPr>
        <p:spPr>
          <a:xfrm>
            <a:off x="3842183" y="2895171"/>
            <a:ext cx="3814901" cy="34163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Arial" panose="020B0604020202020204" pitchFamily="34" charset="0"/>
                <a:cs typeface="Arial" panose="020B0604020202020204" pitchFamily="34" charset="0"/>
              </a:rPr>
              <a:t>Airtight XRD Sample prepared using Capillary tubes</a:t>
            </a:r>
          </a:p>
          <a:p>
            <a:pPr marR="0" lvl="0" algn="l" defTabSz="914400" rtl="0" eaLnBrk="1" fontAlgn="auto" latinLnBrk="0" hangingPunct="1">
              <a:lnSpc>
                <a:spcPct val="100000"/>
              </a:lnSpc>
              <a:spcBef>
                <a:spcPts val="0"/>
              </a:spcBef>
              <a:spcAft>
                <a:spcPts val="0"/>
              </a:spcAft>
              <a:buClrTx/>
              <a:buSzTx/>
              <a:tabLst/>
              <a:defRPr/>
            </a:pPr>
            <a:endParaRPr lang="en-US" noProof="0"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noProof="0" dirty="0">
                <a:solidFill>
                  <a:prstClr val="black"/>
                </a:solidFill>
                <a:latin typeface="Arial" panose="020B0604020202020204" pitchFamily="34" charset="0"/>
                <a:cs typeface="Arial" panose="020B0604020202020204" pitchFamily="34" charset="0"/>
              </a:rPr>
              <a:t>LPSC</a:t>
            </a:r>
            <a:r>
              <a:rPr lang="en-US" altLang="zh-CN" dirty="0">
                <a:solidFill>
                  <a:prstClr val="black"/>
                </a:solidFill>
                <a:latin typeface="Arial" panose="020B0604020202020204" pitchFamily="34" charset="0"/>
                <a:cs typeface="Arial" panose="020B0604020202020204" pitchFamily="34" charset="0"/>
              </a:rPr>
              <a:t>l characteristic peaks</a:t>
            </a:r>
          </a:p>
          <a:p>
            <a:pPr marL="285750" indent="-285750">
              <a:buFont typeface="Arial" panose="020B0604020202020204" pitchFamily="34" charset="0"/>
              <a:buChar char="•"/>
            </a:pPr>
            <a:endParaRPr lang="en-US" altLang="zh-CN"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S characteristic peaks</a:t>
            </a:r>
          </a:p>
          <a:p>
            <a:pPr marL="285750" indent="-285750">
              <a:buFont typeface="Arial" panose="020B0604020202020204" pitchFamily="34" charset="0"/>
              <a:buChar char="•"/>
            </a:pPr>
            <a:endParaRPr lang="en-US"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S cathode composite </a:t>
            </a:r>
          </a:p>
          <a:p>
            <a:pPr marL="742950" lvl="1" indent="-285750">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Large amorphous hump from carbon contribution</a:t>
            </a:r>
          </a:p>
          <a:p>
            <a:pPr marL="742950" lvl="1" indent="-285750">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Signals from S &amp; </a:t>
            </a:r>
            <a:r>
              <a:rPr lang="en-US" dirty="0" err="1">
                <a:solidFill>
                  <a:prstClr val="black"/>
                </a:solidFill>
                <a:latin typeface="Arial" panose="020B0604020202020204" pitchFamily="34" charset="0"/>
                <a:cs typeface="Arial" panose="020B0604020202020204" pitchFamily="34" charset="0"/>
              </a:rPr>
              <a:t>LPSCl</a:t>
            </a:r>
            <a:r>
              <a:rPr lang="en-US" dirty="0">
                <a:solidFill>
                  <a:prstClr val="black"/>
                </a:solidFill>
                <a:latin typeface="Arial" panose="020B0604020202020204" pitchFamily="34" charset="0"/>
                <a:cs typeface="Arial" panose="020B0604020202020204" pitchFamily="34" charset="0"/>
              </a:rPr>
              <a:t> characteristic peaks</a:t>
            </a:r>
          </a:p>
        </p:txBody>
      </p:sp>
      <p:sp>
        <p:nvSpPr>
          <p:cNvPr id="38" name="TextBox 37">
            <a:extLst>
              <a:ext uri="{FF2B5EF4-FFF2-40B4-BE49-F238E27FC236}">
                <a16:creationId xmlns:a16="http://schemas.microsoft.com/office/drawing/2014/main" id="{E5E16765-DFFD-FA09-5D23-BEEA9F927F69}"/>
              </a:ext>
            </a:extLst>
          </p:cNvPr>
          <p:cNvSpPr txBox="1"/>
          <p:nvPr/>
        </p:nvSpPr>
        <p:spPr>
          <a:xfrm>
            <a:off x="1271547" y="6444020"/>
            <a:ext cx="5335604" cy="400110"/>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Sample prepared by Jerry Yang; Spectra collected by Phillip Ridley</a:t>
            </a:r>
            <a:endParaRPr lang="en-US" sz="1000" b="0" i="0" dirty="0">
              <a:solidFill>
                <a:srgbClr val="222222"/>
              </a:solidFill>
              <a:effectLst/>
              <a:latin typeface="Arial" panose="020B0604020202020204" pitchFamily="34" charset="0"/>
            </a:endParaRPr>
          </a:p>
          <a:p>
            <a:r>
              <a:rPr lang="en-US" sz="1000" b="0" i="1" dirty="0">
                <a:solidFill>
                  <a:srgbClr val="222222"/>
                </a:solidFill>
                <a:effectLst/>
                <a:latin typeface="Arial" panose="020B0604020202020204" pitchFamily="34" charset="0"/>
              </a:rPr>
              <a:t>X rays and crystal structure</a:t>
            </a:r>
            <a:r>
              <a:rPr lang="en-US" sz="1000" b="0" i="0" dirty="0">
                <a:solidFill>
                  <a:srgbClr val="222222"/>
                </a:solidFill>
                <a:effectLst/>
                <a:latin typeface="Arial" panose="020B0604020202020204" pitchFamily="34" charset="0"/>
              </a:rPr>
              <a:t>. Bell, 1915.</a:t>
            </a:r>
            <a:endParaRPr lang="en-US" sz="1000" dirty="0"/>
          </a:p>
        </p:txBody>
      </p:sp>
      <p:sp>
        <p:nvSpPr>
          <p:cNvPr id="40" name="标题 4">
            <a:extLst>
              <a:ext uri="{FF2B5EF4-FFF2-40B4-BE49-F238E27FC236}">
                <a16:creationId xmlns:a16="http://schemas.microsoft.com/office/drawing/2014/main" id="{DDA048F4-C7F8-CBC7-74CF-FE7BB60A5981}"/>
              </a:ext>
            </a:extLst>
          </p:cNvPr>
          <p:cNvSpPr txBox="1">
            <a:spLocks/>
          </p:cNvSpPr>
          <p:nvPr/>
        </p:nvSpPr>
        <p:spPr>
          <a:xfrm>
            <a:off x="133927" y="-36174"/>
            <a:ext cx="11924145" cy="10096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800" kern="100" dirty="0">
                <a:latin typeface="+mj-lt"/>
                <a:ea typeface="PMingLiU" panose="02020500000000000000" pitchFamily="18" charset="-120"/>
                <a:cs typeface="Times New Roman" panose="02020603050405020304" pitchFamily="18" charset="0"/>
              </a:rPr>
              <a:t>X-ray Diffraction to evaluate Crystallographic Information</a:t>
            </a:r>
          </a:p>
        </p:txBody>
      </p:sp>
      <p:pic>
        <p:nvPicPr>
          <p:cNvPr id="43" name="Picture 42">
            <a:extLst>
              <a:ext uri="{FF2B5EF4-FFF2-40B4-BE49-F238E27FC236}">
                <a16:creationId xmlns:a16="http://schemas.microsoft.com/office/drawing/2014/main" id="{97D72040-1D56-7C53-E700-90AE4FEC884A}"/>
              </a:ext>
            </a:extLst>
          </p:cNvPr>
          <p:cNvPicPr>
            <a:picLocks noChangeAspect="1"/>
          </p:cNvPicPr>
          <p:nvPr/>
        </p:nvPicPr>
        <p:blipFill>
          <a:blip r:embed="rId8"/>
          <a:stretch>
            <a:fillRect/>
          </a:stretch>
        </p:blipFill>
        <p:spPr>
          <a:xfrm>
            <a:off x="6222464" y="1036399"/>
            <a:ext cx="6665638" cy="5104021"/>
          </a:xfrm>
          <a:prstGeom prst="rect">
            <a:avLst/>
          </a:prstGeom>
        </p:spPr>
      </p:pic>
    </p:spTree>
    <p:extLst>
      <p:ext uri="{BB962C8B-B14F-4D97-AF65-F5344CB8AC3E}">
        <p14:creationId xmlns:p14="http://schemas.microsoft.com/office/powerpoint/2010/main" val="3323886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954A6-A02D-EA2F-426B-F7B0477161F8}"/>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D7C10BCA-F76A-C603-6B54-A135B677AFB1}"/>
              </a:ext>
            </a:extLst>
          </p:cNvPr>
          <p:cNvGrpSpPr/>
          <p:nvPr/>
        </p:nvGrpSpPr>
        <p:grpSpPr>
          <a:xfrm>
            <a:off x="9632042" y="6240054"/>
            <a:ext cx="2488979" cy="607786"/>
            <a:chOff x="9632042" y="6240054"/>
            <a:chExt cx="2488979" cy="607786"/>
          </a:xfrm>
        </p:grpSpPr>
        <p:sp>
          <p:nvSpPr>
            <p:cNvPr id="5" name="Rectangle 4">
              <a:extLst>
                <a:ext uri="{FF2B5EF4-FFF2-40B4-BE49-F238E27FC236}">
                  <a16:creationId xmlns:a16="http://schemas.microsoft.com/office/drawing/2014/main" id="{702D507D-243A-5793-4B32-A51CC77261C6}"/>
                </a:ext>
              </a:extLst>
            </p:cNvPr>
            <p:cNvSpPr/>
            <p:nvPr/>
          </p:nvSpPr>
          <p:spPr>
            <a:xfrm>
              <a:off x="10885024" y="6325629"/>
              <a:ext cx="1235997" cy="5222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 name="Picture 1">
              <a:extLst>
                <a:ext uri="{FF2B5EF4-FFF2-40B4-BE49-F238E27FC236}">
                  <a16:creationId xmlns:a16="http://schemas.microsoft.com/office/drawing/2014/main" id="{4B2CBAB8-51C3-DE60-CC92-CEDF4E9CBC4A}"/>
                </a:ext>
              </a:extLst>
            </p:cNvPr>
            <p:cNvPicPr>
              <a:picLocks noChangeAspect="1"/>
            </p:cNvPicPr>
            <p:nvPr/>
          </p:nvPicPr>
          <p:blipFill>
            <a:blip r:embed="rId3"/>
            <a:stretch>
              <a:fillRect/>
            </a:stretch>
          </p:blipFill>
          <p:spPr>
            <a:xfrm>
              <a:off x="9632042" y="6240054"/>
              <a:ext cx="2334590" cy="522211"/>
            </a:xfrm>
            <a:prstGeom prst="rect">
              <a:avLst/>
            </a:prstGeom>
          </p:spPr>
        </p:pic>
      </p:grpSp>
      <p:sp>
        <p:nvSpPr>
          <p:cNvPr id="3" name="Title 1">
            <a:extLst>
              <a:ext uri="{FF2B5EF4-FFF2-40B4-BE49-F238E27FC236}">
                <a16:creationId xmlns:a16="http://schemas.microsoft.com/office/drawing/2014/main" id="{816378EA-9709-6B33-3F27-B305C393B745}"/>
              </a:ext>
            </a:extLst>
          </p:cNvPr>
          <p:cNvSpPr txBox="1">
            <a:spLocks/>
          </p:cNvSpPr>
          <p:nvPr/>
        </p:nvSpPr>
        <p:spPr>
          <a:xfrm>
            <a:off x="-306559" y="904450"/>
            <a:ext cx="10655929" cy="7254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R="0" lvl="0" indent="0" algn="l" fontAlgn="auto" latinLnBrk="1">
              <a:lnSpc>
                <a:spcPct val="100000"/>
              </a:lnSpc>
              <a:spcAft>
                <a:spcPts val="0"/>
              </a:spcAft>
              <a:buClrTx/>
              <a:buSzTx/>
              <a:tabLst/>
              <a:defRPr/>
            </a:pPr>
            <a:endParaRPr lang="en-US" sz="2800" b="1" dirty="0">
              <a:ln>
                <a:solidFill>
                  <a:schemeClr val="tx2">
                    <a:lumMod val="75000"/>
                  </a:schemeClr>
                </a:solidFill>
              </a:ln>
              <a:gradFill flip="none" rotWithShape="1">
                <a:gsLst>
                  <a:gs pos="0">
                    <a:schemeClr val="accent3">
                      <a:lumMod val="20000"/>
                      <a:lumOff val="80000"/>
                    </a:schemeClr>
                  </a:gs>
                  <a:gs pos="50000">
                    <a:schemeClr val="accent3">
                      <a:lumMod val="40000"/>
                      <a:lumOff val="60000"/>
                    </a:schemeClr>
                  </a:gs>
                  <a:gs pos="100000">
                    <a:srgbClr val="99FF33"/>
                  </a:gs>
                </a:gsLst>
                <a:lin ang="5400000" scaled="0"/>
                <a:tileRect/>
              </a:gradFill>
              <a:effectLst>
                <a:outerShdw blurRad="38100" dist="38100" dir="2700000" algn="tl">
                  <a:srgbClr val="000000">
                    <a:alpha val="43137"/>
                  </a:srgbClr>
                </a:outerShdw>
              </a:effectLst>
              <a:latin typeface="Arial" pitchFamily="34" charset="0"/>
              <a:cs typeface="Arial" pitchFamily="34" charset="0"/>
            </a:endParaRPr>
          </a:p>
        </p:txBody>
      </p:sp>
      <p:grpSp>
        <p:nvGrpSpPr>
          <p:cNvPr id="4" name="Group 3">
            <a:extLst>
              <a:ext uri="{FF2B5EF4-FFF2-40B4-BE49-F238E27FC236}">
                <a16:creationId xmlns:a16="http://schemas.microsoft.com/office/drawing/2014/main" id="{F67C1078-A77E-1DFF-E932-94ABC816A7F9}"/>
              </a:ext>
            </a:extLst>
          </p:cNvPr>
          <p:cNvGrpSpPr/>
          <p:nvPr/>
        </p:nvGrpSpPr>
        <p:grpSpPr>
          <a:xfrm>
            <a:off x="1210881" y="1324465"/>
            <a:ext cx="1498791" cy="1158753"/>
            <a:chOff x="1370974" y="1740980"/>
            <a:chExt cx="1016718" cy="778936"/>
          </a:xfrm>
        </p:grpSpPr>
        <p:sp>
          <p:nvSpPr>
            <p:cNvPr id="7" name="Rectangle 6">
              <a:extLst>
                <a:ext uri="{FF2B5EF4-FFF2-40B4-BE49-F238E27FC236}">
                  <a16:creationId xmlns:a16="http://schemas.microsoft.com/office/drawing/2014/main" id="{E61856FA-3839-5D28-C6E2-C904DC62EF08}"/>
                </a:ext>
              </a:extLst>
            </p:cNvPr>
            <p:cNvSpPr/>
            <p:nvPr/>
          </p:nvSpPr>
          <p:spPr>
            <a:xfrm>
              <a:off x="1370975" y="2027522"/>
              <a:ext cx="1016717" cy="195219"/>
            </a:xfrm>
            <a:prstGeom prst="rect">
              <a:avLst/>
            </a:prstGeom>
            <a:solidFill>
              <a:schemeClr val="bg2">
                <a:lumMod val="50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S Composite</a:t>
              </a:r>
            </a:p>
          </p:txBody>
        </p:sp>
        <p:sp>
          <p:nvSpPr>
            <p:cNvPr id="8" name="Rectangle 7">
              <a:extLst>
                <a:ext uri="{FF2B5EF4-FFF2-40B4-BE49-F238E27FC236}">
                  <a16:creationId xmlns:a16="http://schemas.microsoft.com/office/drawing/2014/main" id="{CEA239A3-FAF5-01D5-0E30-6B6BC9AD159A}"/>
                </a:ext>
              </a:extLst>
            </p:cNvPr>
            <p:cNvSpPr/>
            <p:nvPr/>
          </p:nvSpPr>
          <p:spPr>
            <a:xfrm>
              <a:off x="1370975" y="2225202"/>
              <a:ext cx="1016717" cy="294714"/>
            </a:xfrm>
            <a:prstGeom prst="rect">
              <a:avLst/>
            </a:prstGeom>
            <a:solidFill>
              <a:schemeClr val="bg2">
                <a:lumMod val="90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Ti</a:t>
              </a:r>
            </a:p>
          </p:txBody>
        </p:sp>
        <p:sp>
          <p:nvSpPr>
            <p:cNvPr id="9" name="Rectangle 8">
              <a:extLst>
                <a:ext uri="{FF2B5EF4-FFF2-40B4-BE49-F238E27FC236}">
                  <a16:creationId xmlns:a16="http://schemas.microsoft.com/office/drawing/2014/main" id="{26642B48-2B6B-A737-7A43-F4228B78BD4E}"/>
                </a:ext>
              </a:extLst>
            </p:cNvPr>
            <p:cNvSpPr/>
            <p:nvPr/>
          </p:nvSpPr>
          <p:spPr>
            <a:xfrm>
              <a:off x="1370974" y="1740980"/>
              <a:ext cx="1016717" cy="294714"/>
            </a:xfrm>
            <a:prstGeom prst="rect">
              <a:avLst/>
            </a:prstGeom>
            <a:solidFill>
              <a:schemeClr val="bg2">
                <a:lumMod val="90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Ti</a:t>
              </a:r>
            </a:p>
          </p:txBody>
        </p:sp>
      </p:grpSp>
      <p:graphicFrame>
        <p:nvGraphicFramePr>
          <p:cNvPr id="10" name="Table 9">
            <a:extLst>
              <a:ext uri="{FF2B5EF4-FFF2-40B4-BE49-F238E27FC236}">
                <a16:creationId xmlns:a16="http://schemas.microsoft.com/office/drawing/2014/main" id="{126A3D1A-2325-ED62-02CB-F689B58314AB}"/>
              </a:ext>
            </a:extLst>
          </p:cNvPr>
          <p:cNvGraphicFramePr>
            <a:graphicFrameLocks noGrp="1"/>
          </p:cNvGraphicFramePr>
          <p:nvPr>
            <p:extLst>
              <p:ext uri="{D42A27DB-BD31-4B8C-83A1-F6EECF244321}">
                <p14:modId xmlns:p14="http://schemas.microsoft.com/office/powerpoint/2010/main" val="528447410"/>
              </p:ext>
            </p:extLst>
          </p:nvPr>
        </p:nvGraphicFramePr>
        <p:xfrm>
          <a:off x="1160579" y="3057866"/>
          <a:ext cx="5864149" cy="1801227"/>
        </p:xfrm>
        <a:graphic>
          <a:graphicData uri="http://schemas.openxmlformats.org/drawingml/2006/table">
            <a:tbl>
              <a:tblPr firstRow="1" bandRow="1">
                <a:tableStyleId>{93296810-A885-4BE3-A3E7-6D5BEEA58F35}</a:tableStyleId>
              </a:tblPr>
              <a:tblGrid>
                <a:gridCol w="1651646">
                  <a:extLst>
                    <a:ext uri="{9D8B030D-6E8A-4147-A177-3AD203B41FA5}">
                      <a16:colId xmlns:a16="http://schemas.microsoft.com/office/drawing/2014/main" val="3148351209"/>
                    </a:ext>
                  </a:extLst>
                </a:gridCol>
                <a:gridCol w="1651646">
                  <a:extLst>
                    <a:ext uri="{9D8B030D-6E8A-4147-A177-3AD203B41FA5}">
                      <a16:colId xmlns:a16="http://schemas.microsoft.com/office/drawing/2014/main" val="25665940"/>
                    </a:ext>
                  </a:extLst>
                </a:gridCol>
                <a:gridCol w="2560857">
                  <a:extLst>
                    <a:ext uri="{9D8B030D-6E8A-4147-A177-3AD203B41FA5}">
                      <a16:colId xmlns:a16="http://schemas.microsoft.com/office/drawing/2014/main" val="1801984895"/>
                    </a:ext>
                  </a:extLst>
                </a:gridCol>
              </a:tblGrid>
              <a:tr h="510628">
                <a:tc>
                  <a:txBody>
                    <a:bodyPr/>
                    <a:lstStyle/>
                    <a:p>
                      <a:pPr algn="ctr"/>
                      <a:r>
                        <a:rPr lang="en-US" dirty="0">
                          <a:latin typeface="Calibri" panose="020F0502020204030204" pitchFamily="34" charset="0"/>
                          <a:cs typeface="Calibri" panose="020F0502020204030204" pitchFamily="34" charset="0"/>
                        </a:rPr>
                        <a:t>Material</a:t>
                      </a:r>
                    </a:p>
                  </a:txBody>
                  <a:tcPr/>
                </a:tc>
                <a:tc>
                  <a:txBody>
                    <a:bodyPr/>
                    <a:lstStyle/>
                    <a:p>
                      <a:pPr algn="ctr"/>
                      <a:r>
                        <a:rPr lang="en-US" dirty="0">
                          <a:latin typeface="Calibri" panose="020F0502020204030204" pitchFamily="34" charset="0"/>
                          <a:cs typeface="Calibri" panose="020F0502020204030204" pitchFamily="34" charset="0"/>
                        </a:rPr>
                        <a:t>Resistance (</a:t>
                      </a:r>
                      <a:r>
                        <a:rPr lang="el-GR" dirty="0">
                          <a:latin typeface="Calibri" panose="020F0502020204030204" pitchFamily="34" charset="0"/>
                          <a:cs typeface="Calibri" panose="020F0502020204030204" pitchFamily="34" charset="0"/>
                        </a:rPr>
                        <a:t>Ω</a:t>
                      </a:r>
                      <a:r>
                        <a:rPr lang="en-US" dirty="0">
                          <a:latin typeface="Calibri" panose="020F0502020204030204" pitchFamily="34" charset="0"/>
                          <a:cs typeface="Calibri" panose="020F0502020204030204" pitchFamily="34" charset="0"/>
                        </a:rPr>
                        <a:t>)</a:t>
                      </a:r>
                    </a:p>
                  </a:txBody>
                  <a:tcPr/>
                </a:tc>
                <a:tc>
                  <a:txBody>
                    <a:bodyPr/>
                    <a:lstStyle/>
                    <a:p>
                      <a:pPr algn="ctr"/>
                      <a:r>
                        <a:rPr lang="en-US" dirty="0">
                          <a:latin typeface="Calibri" panose="020F0502020204030204" pitchFamily="34" charset="0"/>
                          <a:cs typeface="Calibri" panose="020F0502020204030204" pitchFamily="34" charset="0"/>
                        </a:rPr>
                        <a:t>Electronic Conductivity (S/cm)</a:t>
                      </a:r>
                    </a:p>
                  </a:txBody>
                  <a:tcPr/>
                </a:tc>
                <a:extLst>
                  <a:ext uri="{0D108BD9-81ED-4DB2-BD59-A6C34878D82A}">
                    <a16:rowId xmlns:a16="http://schemas.microsoft.com/office/drawing/2014/main" val="2404210566"/>
                  </a:ext>
                </a:extLst>
              </a:tr>
              <a:tr h="291787">
                <a:tc>
                  <a:txBody>
                    <a:bodyPr/>
                    <a:lstStyle/>
                    <a:p>
                      <a:pPr algn="ctr"/>
                      <a:r>
                        <a:rPr lang="en-US" dirty="0" err="1"/>
                        <a:t>LPSCl</a:t>
                      </a:r>
                      <a:endParaRPr lang="en-US" dirty="0"/>
                    </a:p>
                  </a:txBody>
                  <a:tcPr/>
                </a:tc>
                <a:tc>
                  <a:txBody>
                    <a:bodyPr/>
                    <a:lstStyle/>
                    <a:p>
                      <a:pPr algn="ctr"/>
                      <a:r>
                        <a:rPr lang="en-US" dirty="0"/>
                        <a:t>-</a:t>
                      </a:r>
                    </a:p>
                  </a:txBody>
                  <a:tcPr/>
                </a:tc>
                <a:tc>
                  <a:txBody>
                    <a:bodyPr/>
                    <a:lstStyle/>
                    <a:p>
                      <a:pPr algn="ctr"/>
                      <a:r>
                        <a:rPr lang="en-US" dirty="0"/>
                        <a:t>4.95×10</a:t>
                      </a:r>
                      <a:r>
                        <a:rPr lang="en-US" baseline="30000" dirty="0"/>
                        <a:t>-9</a:t>
                      </a:r>
                      <a:endParaRPr lang="en-US" dirty="0"/>
                    </a:p>
                  </a:txBody>
                  <a:tcPr/>
                </a:tc>
                <a:extLst>
                  <a:ext uri="{0D108BD9-81ED-4DB2-BD59-A6C34878D82A}">
                    <a16:rowId xmlns:a16="http://schemas.microsoft.com/office/drawing/2014/main" val="2511085753"/>
                  </a:ext>
                </a:extLst>
              </a:tr>
              <a:tr h="291787">
                <a:tc>
                  <a:txBody>
                    <a:bodyPr/>
                    <a:lstStyle/>
                    <a:p>
                      <a:pPr algn="ctr"/>
                      <a:r>
                        <a:rPr lang="en-US" dirty="0"/>
                        <a:t>S</a:t>
                      </a:r>
                    </a:p>
                  </a:txBody>
                  <a:tcPr/>
                </a:tc>
                <a:tc>
                  <a:txBody>
                    <a:bodyPr/>
                    <a:lstStyle/>
                    <a:p>
                      <a:pPr algn="ctr"/>
                      <a:r>
                        <a:rPr lang="en-US" dirty="0"/>
                        <a:t>-</a:t>
                      </a:r>
                    </a:p>
                  </a:txBody>
                  <a:tcPr/>
                </a:tc>
                <a:tc>
                  <a:txBody>
                    <a:bodyPr/>
                    <a:lstStyle/>
                    <a:p>
                      <a:pPr algn="ctr"/>
                      <a:r>
                        <a:rPr lang="en-US" dirty="0"/>
                        <a:t>5×10</a:t>
                      </a:r>
                      <a:r>
                        <a:rPr lang="en-US" baseline="30000" dirty="0"/>
                        <a:t>-30</a:t>
                      </a:r>
                      <a:r>
                        <a:rPr lang="en-US" baseline="0" dirty="0"/>
                        <a:t> (literature)</a:t>
                      </a:r>
                      <a:endParaRPr lang="en-US" dirty="0"/>
                    </a:p>
                  </a:txBody>
                  <a:tcPr/>
                </a:tc>
                <a:extLst>
                  <a:ext uri="{0D108BD9-81ED-4DB2-BD59-A6C34878D82A}">
                    <a16:rowId xmlns:a16="http://schemas.microsoft.com/office/drawing/2014/main" val="1364451569"/>
                  </a:ext>
                </a:extLst>
              </a:tr>
              <a:tr h="429627">
                <a:tc>
                  <a:txBody>
                    <a:bodyPr/>
                    <a:lstStyle/>
                    <a:p>
                      <a:pPr algn="ctr"/>
                      <a:r>
                        <a:rPr lang="en-US" dirty="0"/>
                        <a:t>S Composite</a:t>
                      </a:r>
                    </a:p>
                  </a:txBody>
                  <a:tcPr/>
                </a:tc>
                <a:tc>
                  <a:txBody>
                    <a:bodyPr/>
                    <a:lstStyle/>
                    <a:p>
                      <a:pPr algn="ctr"/>
                      <a:r>
                        <a:rPr lang="en-US" dirty="0"/>
                        <a:t>5.620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5.89×10</a:t>
                      </a:r>
                      <a:r>
                        <a:rPr lang="en-US" baseline="30000" dirty="0"/>
                        <a:t>-3</a:t>
                      </a:r>
                      <a:endParaRPr lang="en-US" dirty="0"/>
                    </a:p>
                  </a:txBody>
                  <a:tcPr/>
                </a:tc>
                <a:extLst>
                  <a:ext uri="{0D108BD9-81ED-4DB2-BD59-A6C34878D82A}">
                    <a16:rowId xmlns:a16="http://schemas.microsoft.com/office/drawing/2014/main" val="3849749659"/>
                  </a:ext>
                </a:extLst>
              </a:tr>
            </a:tbl>
          </a:graphicData>
        </a:graphic>
      </p:graphicFrame>
      <p:sp>
        <p:nvSpPr>
          <p:cNvPr id="11" name="TextBox 10">
            <a:extLst>
              <a:ext uri="{FF2B5EF4-FFF2-40B4-BE49-F238E27FC236}">
                <a16:creationId xmlns:a16="http://schemas.microsoft.com/office/drawing/2014/main" id="{FE3EAA8E-1B16-5527-06D0-32011047537B}"/>
              </a:ext>
            </a:extLst>
          </p:cNvPr>
          <p:cNvSpPr txBox="1"/>
          <p:nvPr/>
        </p:nvSpPr>
        <p:spPr>
          <a:xfrm>
            <a:off x="1055575" y="5224592"/>
            <a:ext cx="6277768" cy="120032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Used the low voltage stimulus of 30, 60, 90 mV to </a:t>
            </a:r>
            <a:r>
              <a:rPr lang="en-US" dirty="0"/>
              <a:t>minimize electrochemical reaction between the materials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Incorporation of carbon in the composite significantly increase the electronic conductivity</a:t>
            </a:r>
          </a:p>
        </p:txBody>
      </p:sp>
      <p:pic>
        <p:nvPicPr>
          <p:cNvPr id="12" name="Picture 11">
            <a:extLst>
              <a:ext uri="{FF2B5EF4-FFF2-40B4-BE49-F238E27FC236}">
                <a16:creationId xmlns:a16="http://schemas.microsoft.com/office/drawing/2014/main" id="{B4BD529E-59FB-2E1E-8452-ED5ABBF58092}"/>
              </a:ext>
            </a:extLst>
          </p:cNvPr>
          <p:cNvPicPr>
            <a:picLocks noChangeAspect="1"/>
          </p:cNvPicPr>
          <p:nvPr/>
        </p:nvPicPr>
        <p:blipFill>
          <a:blip r:embed="rId4"/>
          <a:stretch>
            <a:fillRect/>
          </a:stretch>
        </p:blipFill>
        <p:spPr>
          <a:xfrm>
            <a:off x="7619778" y="3385440"/>
            <a:ext cx="4060419" cy="3111628"/>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7FAD6F0-FE65-3A18-1046-3C6DFDBBBA54}"/>
                  </a:ext>
                </a:extLst>
              </p:cNvPr>
              <p:cNvSpPr txBox="1"/>
              <p:nvPr/>
            </p:nvSpPr>
            <p:spPr>
              <a:xfrm>
                <a:off x="5383355" y="1350954"/>
                <a:ext cx="774891" cy="5241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rPr>
                        <m:t>σ</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𝑙</m:t>
                          </m:r>
                        </m:num>
                        <m:den>
                          <m:r>
                            <a:rPr lang="en-US" b="0" i="1" smtClean="0">
                              <a:latin typeface="Cambria Math" panose="02040503050406030204" pitchFamily="18" charset="0"/>
                            </a:rPr>
                            <m:t>𝑅𝐴</m:t>
                          </m:r>
                        </m:den>
                      </m:f>
                    </m:oMath>
                  </m:oMathPara>
                </a14:m>
                <a:endParaRPr lang="en-US" dirty="0"/>
              </a:p>
            </p:txBody>
          </p:sp>
        </mc:Choice>
        <mc:Fallback xmlns="">
          <p:sp>
            <p:nvSpPr>
              <p:cNvPr id="13" name="TextBox 12">
                <a:extLst>
                  <a:ext uri="{FF2B5EF4-FFF2-40B4-BE49-F238E27FC236}">
                    <a16:creationId xmlns:a16="http://schemas.microsoft.com/office/drawing/2014/main" id="{87FAD6F0-FE65-3A18-1046-3C6DFDBBBA54}"/>
                  </a:ext>
                </a:extLst>
              </p:cNvPr>
              <p:cNvSpPr txBox="1">
                <a:spLocks noRot="1" noChangeAspect="1" noMove="1" noResize="1" noEditPoints="1" noAdjustHandles="1" noChangeArrowheads="1" noChangeShapeType="1" noTextEdit="1"/>
              </p:cNvSpPr>
              <p:nvPr/>
            </p:nvSpPr>
            <p:spPr>
              <a:xfrm>
                <a:off x="5383355" y="1350954"/>
                <a:ext cx="774891" cy="524118"/>
              </a:xfrm>
              <a:prstGeom prst="rect">
                <a:avLst/>
              </a:prstGeom>
              <a:blipFill>
                <a:blip r:embed="rId5"/>
                <a:stretch>
                  <a:fillRect/>
                </a:stretch>
              </a:blipFill>
            </p:spPr>
            <p:txBody>
              <a:bodyPr/>
              <a:lstStyle/>
              <a:p>
                <a:r>
                  <a:rPr lang="ko-KR" altLang="en-US">
                    <a:noFill/>
                  </a:rPr>
                  <a:t> </a:t>
                </a:r>
              </a:p>
            </p:txBody>
          </p:sp>
        </mc:Fallback>
      </mc:AlternateContent>
      <p:sp>
        <p:nvSpPr>
          <p:cNvPr id="14" name="TextBox 13">
            <a:extLst>
              <a:ext uri="{FF2B5EF4-FFF2-40B4-BE49-F238E27FC236}">
                <a16:creationId xmlns:a16="http://schemas.microsoft.com/office/drawing/2014/main" id="{E3808F07-BFCC-A804-3F33-0274C926BA4A}"/>
              </a:ext>
            </a:extLst>
          </p:cNvPr>
          <p:cNvSpPr txBox="1"/>
          <p:nvPr/>
        </p:nvSpPr>
        <p:spPr>
          <a:xfrm>
            <a:off x="5021406" y="1955169"/>
            <a:ext cx="1498791"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Conductivity Equation</a:t>
            </a:r>
          </a:p>
        </p:txBody>
      </p:sp>
      <p:sp>
        <p:nvSpPr>
          <p:cNvPr id="15" name="TextBox 14">
            <a:extLst>
              <a:ext uri="{FF2B5EF4-FFF2-40B4-BE49-F238E27FC236}">
                <a16:creationId xmlns:a16="http://schemas.microsoft.com/office/drawing/2014/main" id="{2827A466-0E84-C78C-C544-5D0F096D038F}"/>
              </a:ext>
            </a:extLst>
          </p:cNvPr>
          <p:cNvSpPr txBox="1"/>
          <p:nvPr/>
        </p:nvSpPr>
        <p:spPr>
          <a:xfrm>
            <a:off x="3733942" y="1513376"/>
            <a:ext cx="549831" cy="276999"/>
          </a:xfrm>
          <a:prstGeom prst="rect">
            <a:avLst/>
          </a:prstGeom>
          <a:noFill/>
        </p:spPr>
        <p:txBody>
          <a:bodyPr wrap="none" lIns="0" tIns="0" rIns="0" bIns="0" rtlCol="0">
            <a:spAutoFit/>
          </a:bodyPr>
          <a:lstStyle/>
          <a:p>
            <a:r>
              <a:rPr lang="en-US" dirty="0"/>
              <a:t>V = IR</a:t>
            </a:r>
          </a:p>
        </p:txBody>
      </p:sp>
      <p:sp>
        <p:nvSpPr>
          <p:cNvPr id="16" name="TextBox 15">
            <a:extLst>
              <a:ext uri="{FF2B5EF4-FFF2-40B4-BE49-F238E27FC236}">
                <a16:creationId xmlns:a16="http://schemas.microsoft.com/office/drawing/2014/main" id="{EFFE4D0B-9658-BB93-C8ED-6F45287A7E35}"/>
              </a:ext>
            </a:extLst>
          </p:cNvPr>
          <p:cNvSpPr txBox="1"/>
          <p:nvPr/>
        </p:nvSpPr>
        <p:spPr>
          <a:xfrm>
            <a:off x="3259463" y="2005577"/>
            <a:ext cx="1498791"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Ohm’s Law</a:t>
            </a:r>
          </a:p>
        </p:txBody>
      </p:sp>
      <p:pic>
        <p:nvPicPr>
          <p:cNvPr id="17" name="Picture 16">
            <a:extLst>
              <a:ext uri="{FF2B5EF4-FFF2-40B4-BE49-F238E27FC236}">
                <a16:creationId xmlns:a16="http://schemas.microsoft.com/office/drawing/2014/main" id="{38CA8945-440F-A349-7636-3A79D12EF9E8}"/>
              </a:ext>
            </a:extLst>
          </p:cNvPr>
          <p:cNvPicPr>
            <a:picLocks noChangeAspect="1"/>
          </p:cNvPicPr>
          <p:nvPr/>
        </p:nvPicPr>
        <p:blipFill>
          <a:blip r:embed="rId6"/>
          <a:stretch>
            <a:fillRect/>
          </a:stretch>
        </p:blipFill>
        <p:spPr>
          <a:xfrm>
            <a:off x="7619779" y="622391"/>
            <a:ext cx="4060419" cy="3111628"/>
          </a:xfrm>
          <a:prstGeom prst="rect">
            <a:avLst/>
          </a:prstGeom>
        </p:spPr>
      </p:pic>
      <p:sp>
        <p:nvSpPr>
          <p:cNvPr id="18" name="TextBox 17">
            <a:extLst>
              <a:ext uri="{FF2B5EF4-FFF2-40B4-BE49-F238E27FC236}">
                <a16:creationId xmlns:a16="http://schemas.microsoft.com/office/drawing/2014/main" id="{410D3DCC-A2D1-4126-E8C3-7CA4517B2C6B}"/>
              </a:ext>
            </a:extLst>
          </p:cNvPr>
          <p:cNvSpPr txBox="1"/>
          <p:nvPr/>
        </p:nvSpPr>
        <p:spPr>
          <a:xfrm>
            <a:off x="1230828" y="6592441"/>
            <a:ext cx="6131378" cy="246221"/>
          </a:xfrm>
          <a:prstGeom prst="rect">
            <a:avLst/>
          </a:prstGeom>
          <a:noFill/>
        </p:spPr>
        <p:txBody>
          <a:bodyPr wrap="square">
            <a:spAutoFit/>
          </a:bodyPr>
          <a:lstStyle/>
          <a:p>
            <a:r>
              <a:rPr lang="en-US" sz="1000" b="0" i="1" dirty="0">
                <a:solidFill>
                  <a:srgbClr val="222222"/>
                </a:solidFill>
                <a:effectLst/>
                <a:highlight>
                  <a:srgbClr val="FFFFFF"/>
                </a:highlight>
                <a:latin typeface="Arial" panose="020B0604020202020204" pitchFamily="34" charset="0"/>
              </a:rPr>
              <a:t>ACS Sustainable Chemistry &amp; Engineering</a:t>
            </a:r>
            <a:r>
              <a:rPr lang="en-US" sz="1000" b="0" i="0" dirty="0">
                <a:solidFill>
                  <a:srgbClr val="222222"/>
                </a:solidFill>
                <a:effectLst/>
                <a:highlight>
                  <a:srgbClr val="FFFFFF"/>
                </a:highlight>
                <a:latin typeface="Arial" panose="020B0604020202020204" pitchFamily="34" charset="0"/>
              </a:rPr>
              <a:t> 8.32 (2020): 12100-12109.</a:t>
            </a:r>
            <a:endParaRPr lang="en-US" sz="1000" dirty="0"/>
          </a:p>
        </p:txBody>
      </p:sp>
      <p:sp>
        <p:nvSpPr>
          <p:cNvPr id="19" name="标题 4">
            <a:extLst>
              <a:ext uri="{FF2B5EF4-FFF2-40B4-BE49-F238E27FC236}">
                <a16:creationId xmlns:a16="http://schemas.microsoft.com/office/drawing/2014/main" id="{02E6E320-90AE-D9CB-3328-7E5C4DE80029}"/>
              </a:ext>
            </a:extLst>
          </p:cNvPr>
          <p:cNvSpPr txBox="1">
            <a:spLocks/>
          </p:cNvSpPr>
          <p:nvPr/>
        </p:nvSpPr>
        <p:spPr>
          <a:xfrm>
            <a:off x="133927" y="-36174"/>
            <a:ext cx="11924145" cy="10096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800" kern="100" dirty="0">
                <a:latin typeface="+mj-lt"/>
                <a:ea typeface="PMingLiU" panose="02020500000000000000" pitchFamily="18" charset="-120"/>
                <a:cs typeface="Times New Roman" panose="02020603050405020304" pitchFamily="18" charset="0"/>
              </a:rPr>
              <a:t>DC Polarization to probe electronic conductivity</a:t>
            </a:r>
          </a:p>
        </p:txBody>
      </p:sp>
    </p:spTree>
    <p:extLst>
      <p:ext uri="{BB962C8B-B14F-4D97-AF65-F5344CB8AC3E}">
        <p14:creationId xmlns:p14="http://schemas.microsoft.com/office/powerpoint/2010/main" val="1638131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954A6-A02D-EA2F-426B-F7B0477161F8}"/>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2FDD1A1F-2D56-85CE-34A1-0ACA88E75D0C}"/>
              </a:ext>
            </a:extLst>
          </p:cNvPr>
          <p:cNvPicPr>
            <a:picLocks noChangeAspect="1"/>
          </p:cNvPicPr>
          <p:nvPr/>
        </p:nvPicPr>
        <p:blipFill>
          <a:blip r:embed="rId3"/>
          <a:stretch>
            <a:fillRect/>
          </a:stretch>
        </p:blipFill>
        <p:spPr>
          <a:xfrm>
            <a:off x="2237652" y="923856"/>
            <a:ext cx="5536486" cy="4239408"/>
          </a:xfrm>
          <a:prstGeom prst="rect">
            <a:avLst/>
          </a:prstGeom>
        </p:spPr>
      </p:pic>
      <p:grpSp>
        <p:nvGrpSpPr>
          <p:cNvPr id="6" name="Group 5">
            <a:extLst>
              <a:ext uri="{FF2B5EF4-FFF2-40B4-BE49-F238E27FC236}">
                <a16:creationId xmlns:a16="http://schemas.microsoft.com/office/drawing/2014/main" id="{D7C10BCA-F76A-C603-6B54-A135B677AFB1}"/>
              </a:ext>
            </a:extLst>
          </p:cNvPr>
          <p:cNvGrpSpPr/>
          <p:nvPr/>
        </p:nvGrpSpPr>
        <p:grpSpPr>
          <a:xfrm>
            <a:off x="9632042" y="6240054"/>
            <a:ext cx="2488979" cy="607786"/>
            <a:chOff x="9632042" y="6240054"/>
            <a:chExt cx="2488979" cy="607786"/>
          </a:xfrm>
        </p:grpSpPr>
        <p:sp>
          <p:nvSpPr>
            <p:cNvPr id="5" name="Rectangle 4">
              <a:extLst>
                <a:ext uri="{FF2B5EF4-FFF2-40B4-BE49-F238E27FC236}">
                  <a16:creationId xmlns:a16="http://schemas.microsoft.com/office/drawing/2014/main" id="{702D507D-243A-5793-4B32-A51CC77261C6}"/>
                </a:ext>
              </a:extLst>
            </p:cNvPr>
            <p:cNvSpPr/>
            <p:nvPr/>
          </p:nvSpPr>
          <p:spPr>
            <a:xfrm>
              <a:off x="10885024" y="6325629"/>
              <a:ext cx="1235997" cy="5222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 name="Picture 1">
              <a:extLst>
                <a:ext uri="{FF2B5EF4-FFF2-40B4-BE49-F238E27FC236}">
                  <a16:creationId xmlns:a16="http://schemas.microsoft.com/office/drawing/2014/main" id="{4B2CBAB8-51C3-DE60-CC92-CEDF4E9CBC4A}"/>
                </a:ext>
              </a:extLst>
            </p:cNvPr>
            <p:cNvPicPr>
              <a:picLocks noChangeAspect="1"/>
            </p:cNvPicPr>
            <p:nvPr/>
          </p:nvPicPr>
          <p:blipFill>
            <a:blip r:embed="rId4"/>
            <a:stretch>
              <a:fillRect/>
            </a:stretch>
          </p:blipFill>
          <p:spPr>
            <a:xfrm>
              <a:off x="9632042" y="6240054"/>
              <a:ext cx="2334590" cy="522211"/>
            </a:xfrm>
            <a:prstGeom prst="rect">
              <a:avLst/>
            </a:prstGeom>
          </p:spPr>
        </p:pic>
      </p:grpSp>
      <p:sp>
        <p:nvSpPr>
          <p:cNvPr id="4" name="TextBox 3">
            <a:extLst>
              <a:ext uri="{FF2B5EF4-FFF2-40B4-BE49-F238E27FC236}">
                <a16:creationId xmlns:a16="http://schemas.microsoft.com/office/drawing/2014/main" id="{6A5C5AAE-49AB-6A16-211E-E58568B51268}"/>
              </a:ext>
            </a:extLst>
          </p:cNvPr>
          <p:cNvSpPr txBox="1"/>
          <p:nvPr/>
        </p:nvSpPr>
        <p:spPr>
          <a:xfrm>
            <a:off x="80283" y="3345725"/>
            <a:ext cx="2552702" cy="1308050"/>
          </a:xfrm>
          <a:prstGeom prst="rect">
            <a:avLst/>
          </a:prstGeom>
          <a:noFill/>
        </p:spPr>
        <p:txBody>
          <a:bodyPr wrap="square">
            <a:spAutoFit/>
          </a:bodyPr>
          <a:lstStyle/>
          <a:p>
            <a:pPr marR="0" lvl="0" algn="l" defTabSz="914400" rtl="0" eaLnBrk="1" fontAlgn="auto" latinLnBrk="0" hangingPunct="1">
              <a:lnSpc>
                <a:spcPct val="90000"/>
              </a:lnSpc>
              <a:spcBef>
                <a:spcPts val="0"/>
              </a:spcBef>
              <a:spcAft>
                <a:spcPts val="600"/>
              </a:spcAft>
              <a:buClrTx/>
              <a:buSzTx/>
              <a:tabLst/>
              <a:defRPr/>
            </a:pPr>
            <a:r>
              <a:rPr lang="en-US" sz="1000" b="1" dirty="0">
                <a:solidFill>
                  <a:prstClr val="black"/>
                </a:solidFill>
                <a:latin typeface="Arial" panose="020B0604020202020204" pitchFamily="34" charset="0"/>
                <a:cs typeface="Arial" panose="020B0604020202020204" pitchFamily="34" charset="0"/>
              </a:rPr>
              <a:t>Cell Type: </a:t>
            </a:r>
            <a:r>
              <a:rPr lang="en-US" sz="1000" dirty="0">
                <a:solidFill>
                  <a:prstClr val="black"/>
                </a:solidFill>
                <a:latin typeface="Arial" panose="020B0604020202020204" pitchFamily="34" charset="0"/>
                <a:cs typeface="Arial" panose="020B0604020202020204" pitchFamily="34" charset="0"/>
              </a:rPr>
              <a:t>Solid-state Half Cell</a:t>
            </a:r>
          </a:p>
          <a:p>
            <a:pPr marR="0" lvl="0" algn="l" defTabSz="914400" rtl="0" eaLnBrk="1" fontAlgn="auto" latinLnBrk="0" hangingPunct="1">
              <a:lnSpc>
                <a:spcPct val="90000"/>
              </a:lnSpc>
              <a:spcBef>
                <a:spcPts val="0"/>
              </a:spcBef>
              <a:spcAft>
                <a:spcPts val="600"/>
              </a:spcAft>
              <a:buClrTx/>
              <a:buSzTx/>
              <a:tabLst/>
              <a:defRPr/>
            </a:pPr>
            <a:r>
              <a:rPr lang="en-US" sz="1000" b="1" dirty="0">
                <a:solidFill>
                  <a:prstClr val="black"/>
                </a:solidFill>
                <a:latin typeface="Arial" panose="020B0604020202020204" pitchFamily="34" charset="0"/>
                <a:cs typeface="Arial" panose="020B0604020202020204" pitchFamily="34" charset="0"/>
              </a:rPr>
              <a:t>Cycling Protocol: </a:t>
            </a:r>
            <a:r>
              <a:rPr lang="en-US" sz="1000" dirty="0">
                <a:solidFill>
                  <a:prstClr val="black"/>
                </a:solidFill>
                <a:latin typeface="Arial" panose="020B0604020202020204" pitchFamily="34" charset="0"/>
                <a:cs typeface="Arial" panose="020B0604020202020204" pitchFamily="34" charset="0"/>
              </a:rPr>
              <a:t>0.375V – 2.375V</a:t>
            </a:r>
          </a:p>
          <a:p>
            <a:pPr marR="0" lvl="0" algn="l" defTabSz="914400" rtl="0" eaLnBrk="1" fontAlgn="auto" latinLnBrk="0" hangingPunct="1">
              <a:lnSpc>
                <a:spcPct val="90000"/>
              </a:lnSpc>
              <a:spcBef>
                <a:spcPts val="0"/>
              </a:spcBef>
              <a:spcAft>
                <a:spcPts val="600"/>
              </a:spcAft>
              <a:buClrTx/>
              <a:buSzTx/>
              <a:tabLst/>
              <a:defRPr/>
            </a:pPr>
            <a:r>
              <a:rPr lang="en-US" sz="1000" b="1" dirty="0">
                <a:solidFill>
                  <a:prstClr val="black"/>
                </a:solidFill>
                <a:latin typeface="Arial" panose="020B0604020202020204" pitchFamily="34" charset="0"/>
                <a:cs typeface="Arial" panose="020B0604020202020204" pitchFamily="34" charset="0"/>
              </a:rPr>
              <a:t>Cathode Loading</a:t>
            </a:r>
            <a:r>
              <a:rPr lang="en-US" sz="1000" dirty="0">
                <a:solidFill>
                  <a:prstClr val="black"/>
                </a:solidFill>
                <a:latin typeface="Arial" panose="020B0604020202020204" pitchFamily="34" charset="0"/>
                <a:cs typeface="Arial" panose="020B0604020202020204" pitchFamily="34" charset="0"/>
              </a:rPr>
              <a:t>: 2.5 mg S Composite</a:t>
            </a:r>
          </a:p>
          <a:p>
            <a:pPr marR="0" lvl="0" algn="l" defTabSz="914400" rtl="0" eaLnBrk="1" fontAlgn="auto" latinLnBrk="0" hangingPunct="1">
              <a:lnSpc>
                <a:spcPct val="90000"/>
              </a:lnSpc>
              <a:spcBef>
                <a:spcPts val="0"/>
              </a:spcBef>
              <a:spcAft>
                <a:spcPts val="600"/>
              </a:spcAft>
              <a:buClrTx/>
              <a:buSzTx/>
              <a:tabLst/>
              <a:defRPr/>
            </a:pPr>
            <a:r>
              <a:rPr lang="en-US" sz="1000" b="1" dirty="0">
                <a:solidFill>
                  <a:prstClr val="black"/>
                </a:solidFill>
                <a:latin typeface="Arial" panose="020B0604020202020204" pitchFamily="34" charset="0"/>
                <a:cs typeface="Arial" panose="020B0604020202020204" pitchFamily="34" charset="0"/>
              </a:rPr>
              <a:t>Anode Loading: </a:t>
            </a:r>
            <a:r>
              <a:rPr lang="en-US" sz="1000" dirty="0">
                <a:solidFill>
                  <a:prstClr val="black"/>
                </a:solidFill>
                <a:latin typeface="Arial" panose="020B0604020202020204" pitchFamily="34" charset="0"/>
                <a:cs typeface="Arial" panose="020B0604020202020204" pitchFamily="34" charset="0"/>
              </a:rPr>
              <a:t>50 mg Li</a:t>
            </a:r>
            <a:r>
              <a:rPr lang="en-US" sz="1000" baseline="-25000" dirty="0">
                <a:solidFill>
                  <a:prstClr val="black"/>
                </a:solidFill>
                <a:latin typeface="Arial" panose="020B0604020202020204" pitchFamily="34" charset="0"/>
                <a:cs typeface="Arial" panose="020B0604020202020204" pitchFamily="34" charset="0"/>
              </a:rPr>
              <a:t>1</a:t>
            </a:r>
            <a:r>
              <a:rPr lang="en-US" sz="1000" dirty="0">
                <a:solidFill>
                  <a:prstClr val="black"/>
                </a:solidFill>
                <a:latin typeface="Arial" panose="020B0604020202020204" pitchFamily="34" charset="0"/>
                <a:cs typeface="Arial" panose="020B0604020202020204" pitchFamily="34" charset="0"/>
              </a:rPr>
              <a:t>In</a:t>
            </a:r>
          </a:p>
          <a:p>
            <a:pPr>
              <a:lnSpc>
                <a:spcPct val="90000"/>
              </a:lnSpc>
              <a:spcAft>
                <a:spcPts val="600"/>
              </a:spcAft>
              <a:defRPr/>
            </a:pPr>
            <a:r>
              <a:rPr lang="en-US" sz="1000" b="1" dirty="0">
                <a:solidFill>
                  <a:prstClr val="black"/>
                </a:solidFill>
                <a:latin typeface="Arial" panose="020B0604020202020204" pitchFamily="34" charset="0"/>
                <a:cs typeface="Arial" panose="020B0604020202020204" pitchFamily="34" charset="0"/>
              </a:rPr>
              <a:t>Current Density</a:t>
            </a:r>
            <a:r>
              <a:rPr lang="en-US" sz="1000" dirty="0">
                <a:solidFill>
                  <a:prstClr val="black"/>
                </a:solidFill>
                <a:latin typeface="Arial" panose="020B0604020202020204" pitchFamily="34" charset="0"/>
                <a:cs typeface="Arial" panose="020B0604020202020204" pitchFamily="34" charset="0"/>
              </a:rPr>
              <a:t>: C/20</a:t>
            </a:r>
          </a:p>
          <a:p>
            <a:pPr marR="0" lvl="0" algn="l" defTabSz="914400" rtl="0" eaLnBrk="1" fontAlgn="auto" latinLnBrk="0" hangingPunct="1">
              <a:lnSpc>
                <a:spcPct val="90000"/>
              </a:lnSpc>
              <a:spcBef>
                <a:spcPts val="0"/>
              </a:spcBef>
              <a:spcAft>
                <a:spcPts val="600"/>
              </a:spcAft>
              <a:buClrTx/>
              <a:buSzTx/>
              <a:tabLst/>
              <a:defRPr/>
            </a:pPr>
            <a:r>
              <a:rPr lang="en-US" sz="1000" b="1" dirty="0">
                <a:solidFill>
                  <a:prstClr val="black"/>
                </a:solidFill>
                <a:latin typeface="Arial" panose="020B0604020202020204" pitchFamily="34" charset="0"/>
                <a:cs typeface="Arial" panose="020B0604020202020204" pitchFamily="34" charset="0"/>
              </a:rPr>
              <a:t>Operating Conditions: </a:t>
            </a:r>
            <a:r>
              <a:rPr lang="en-US" sz="1000" dirty="0">
                <a:solidFill>
                  <a:prstClr val="black"/>
                </a:solidFill>
                <a:latin typeface="Arial" panose="020B0604020202020204" pitchFamily="34" charset="0"/>
                <a:cs typeface="Arial" panose="020B0604020202020204" pitchFamily="34" charset="0"/>
              </a:rPr>
              <a:t>100 MPa, RT</a:t>
            </a:r>
          </a:p>
        </p:txBody>
      </p:sp>
      <p:grpSp>
        <p:nvGrpSpPr>
          <p:cNvPr id="7" name="Group 6">
            <a:extLst>
              <a:ext uri="{FF2B5EF4-FFF2-40B4-BE49-F238E27FC236}">
                <a16:creationId xmlns:a16="http://schemas.microsoft.com/office/drawing/2014/main" id="{80B9AC5C-0B16-059A-D548-15053B80C5A0}"/>
              </a:ext>
            </a:extLst>
          </p:cNvPr>
          <p:cNvGrpSpPr/>
          <p:nvPr/>
        </p:nvGrpSpPr>
        <p:grpSpPr>
          <a:xfrm>
            <a:off x="584382" y="1483848"/>
            <a:ext cx="1544505" cy="1565229"/>
            <a:chOff x="293951" y="1556061"/>
            <a:chExt cx="1139194" cy="1168844"/>
          </a:xfrm>
        </p:grpSpPr>
        <p:pic>
          <p:nvPicPr>
            <p:cNvPr id="8" name="Picture 7">
              <a:extLst>
                <a:ext uri="{FF2B5EF4-FFF2-40B4-BE49-F238E27FC236}">
                  <a16:creationId xmlns:a16="http://schemas.microsoft.com/office/drawing/2014/main" id="{B2D0DA9E-D4C7-3CEE-66D0-2D4657C4570C}"/>
                </a:ext>
              </a:extLst>
            </p:cNvPr>
            <p:cNvPicPr>
              <a:picLocks noChangeAspect="1"/>
            </p:cNvPicPr>
            <p:nvPr/>
          </p:nvPicPr>
          <p:blipFill rotWithShape="1">
            <a:blip r:embed="rId5"/>
            <a:srcRect l="74666" t="21704" r="1689" b="25452"/>
            <a:stretch/>
          </p:blipFill>
          <p:spPr>
            <a:xfrm>
              <a:off x="293951" y="1556062"/>
              <a:ext cx="1139194" cy="1168843"/>
            </a:xfrm>
            <a:prstGeom prst="rect">
              <a:avLst/>
            </a:prstGeom>
          </p:spPr>
        </p:pic>
        <p:sp>
          <p:nvSpPr>
            <p:cNvPr id="9" name="Rectangle 8">
              <a:extLst>
                <a:ext uri="{FF2B5EF4-FFF2-40B4-BE49-F238E27FC236}">
                  <a16:creationId xmlns:a16="http://schemas.microsoft.com/office/drawing/2014/main" id="{16F7A80F-DA1C-284D-935F-AE6CC850FCBF}"/>
                </a:ext>
              </a:extLst>
            </p:cNvPr>
            <p:cNvSpPr/>
            <p:nvPr/>
          </p:nvSpPr>
          <p:spPr>
            <a:xfrm>
              <a:off x="293951" y="2495443"/>
              <a:ext cx="1139194" cy="221457"/>
            </a:xfrm>
            <a:prstGeom prst="rect">
              <a:avLst/>
            </a:prstGeom>
            <a:solidFill>
              <a:schemeClr val="bg2"/>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w="0"/>
                  <a:solidFill>
                    <a:schemeClr val="tx1"/>
                  </a:solidFill>
                  <a:uLnTx/>
                  <a:uFillTx/>
                  <a:latin typeface="Calibri" panose="020F0502020204030204"/>
                  <a:ea typeface="+mn-ea"/>
                  <a:cs typeface="+mn-cs"/>
                </a:rPr>
                <a:t>Li</a:t>
              </a:r>
              <a:r>
                <a:rPr kumimoji="0" lang="en-US" sz="1000" b="0" i="0" u="none" strike="noStrike" kern="1200" cap="none" spc="0" normalizeH="0" baseline="-25000" noProof="0" dirty="0">
                  <a:ln w="0"/>
                  <a:solidFill>
                    <a:schemeClr val="tx1"/>
                  </a:solidFill>
                  <a:uLnTx/>
                  <a:uFillTx/>
                  <a:latin typeface="Calibri" panose="020F0502020204030204"/>
                  <a:ea typeface="+mn-ea"/>
                  <a:cs typeface="+mn-cs"/>
                </a:rPr>
                <a:t>1</a:t>
              </a:r>
              <a:r>
                <a:rPr kumimoji="0" lang="en-US" sz="1000" b="0" i="0" u="none" strike="noStrike" kern="1200" cap="none" spc="0" normalizeH="0" noProof="0" dirty="0">
                  <a:ln w="0"/>
                  <a:solidFill>
                    <a:schemeClr val="tx1"/>
                  </a:solidFill>
                  <a:uLnTx/>
                  <a:uFillTx/>
                  <a:latin typeface="Calibri" panose="020F0502020204030204"/>
                  <a:ea typeface="+mn-ea"/>
                  <a:cs typeface="+mn-cs"/>
                </a:rPr>
                <a:t>In</a:t>
              </a:r>
              <a:endParaRPr kumimoji="0" lang="en-US" sz="1000" b="0" i="0" u="none" strike="noStrike" kern="1200" cap="none" spc="0" normalizeH="0" baseline="0" noProof="0" dirty="0">
                <a:ln w="0"/>
                <a:solidFill>
                  <a:schemeClr val="tx1"/>
                </a:solidFill>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5DDBC87-CA64-3492-48BD-51874A297016}"/>
                </a:ext>
              </a:extLst>
            </p:cNvPr>
            <p:cNvSpPr/>
            <p:nvPr/>
          </p:nvSpPr>
          <p:spPr>
            <a:xfrm>
              <a:off x="293951" y="1556061"/>
              <a:ext cx="1139194" cy="221457"/>
            </a:xfrm>
            <a:prstGeom prst="rect">
              <a:avLst/>
            </a:prstGeom>
            <a:solidFill>
              <a:schemeClr val="bg2">
                <a:lumMod val="50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Calibri" panose="020F0502020204030204"/>
                  <a:ea typeface="+mn-ea"/>
                  <a:cs typeface="+mn-cs"/>
                </a:rPr>
                <a:t>S Composite</a:t>
              </a:r>
            </a:p>
          </p:txBody>
        </p:sp>
      </p:grpSp>
      <p:sp>
        <p:nvSpPr>
          <p:cNvPr id="11" name="Title 1">
            <a:extLst>
              <a:ext uri="{FF2B5EF4-FFF2-40B4-BE49-F238E27FC236}">
                <a16:creationId xmlns:a16="http://schemas.microsoft.com/office/drawing/2014/main" id="{58A11DF2-5739-ECCA-80A1-25C5D87C7EEC}"/>
              </a:ext>
            </a:extLst>
          </p:cNvPr>
          <p:cNvSpPr txBox="1">
            <a:spLocks/>
          </p:cNvSpPr>
          <p:nvPr/>
        </p:nvSpPr>
        <p:spPr>
          <a:xfrm>
            <a:off x="-638437" y="1038710"/>
            <a:ext cx="10148935" cy="7254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R="0" lvl="0" indent="0" algn="l" fontAlgn="auto" latinLnBrk="1">
              <a:lnSpc>
                <a:spcPct val="100000"/>
              </a:lnSpc>
              <a:spcAft>
                <a:spcPts val="0"/>
              </a:spcAft>
              <a:buClrTx/>
              <a:buSzTx/>
              <a:tabLst/>
              <a:defRPr/>
            </a:pPr>
            <a:endParaRPr lang="en-US" sz="2800" b="1" dirty="0">
              <a:ln>
                <a:solidFill>
                  <a:schemeClr val="tx2">
                    <a:lumMod val="75000"/>
                  </a:schemeClr>
                </a:solidFill>
              </a:ln>
              <a:gradFill flip="none" rotWithShape="1">
                <a:gsLst>
                  <a:gs pos="0">
                    <a:schemeClr val="accent3">
                      <a:lumMod val="20000"/>
                      <a:lumOff val="80000"/>
                    </a:schemeClr>
                  </a:gs>
                  <a:gs pos="50000">
                    <a:schemeClr val="accent3">
                      <a:lumMod val="40000"/>
                      <a:lumOff val="60000"/>
                    </a:schemeClr>
                  </a:gs>
                  <a:gs pos="100000">
                    <a:srgbClr val="99FF33"/>
                  </a:gs>
                </a:gsLst>
                <a:lin ang="5400000" scaled="0"/>
                <a:tileRect/>
              </a:gradFill>
              <a:effectLst>
                <a:outerShdw blurRad="38100" dist="38100" dir="2700000" algn="tl">
                  <a:srgbClr val="000000">
                    <a:alpha val="43137"/>
                  </a:srgbClr>
                </a:outerShdw>
              </a:effectLst>
              <a:latin typeface="Arial" pitchFamily="34" charset="0"/>
              <a:cs typeface="Arial" pitchFamily="34" charset="0"/>
            </a:endParaRPr>
          </a:p>
        </p:txBody>
      </p:sp>
      <p:pic>
        <p:nvPicPr>
          <p:cNvPr id="12" name="Picture 11">
            <a:extLst>
              <a:ext uri="{FF2B5EF4-FFF2-40B4-BE49-F238E27FC236}">
                <a16:creationId xmlns:a16="http://schemas.microsoft.com/office/drawing/2014/main" id="{A0508C37-26DF-940E-9A9D-4D07FC634B55}"/>
              </a:ext>
            </a:extLst>
          </p:cNvPr>
          <p:cNvPicPr>
            <a:picLocks noChangeAspect="1"/>
          </p:cNvPicPr>
          <p:nvPr/>
        </p:nvPicPr>
        <p:blipFill>
          <a:blip r:embed="rId6"/>
          <a:stretch>
            <a:fillRect/>
          </a:stretch>
        </p:blipFill>
        <p:spPr>
          <a:xfrm>
            <a:off x="6743173" y="923856"/>
            <a:ext cx="5527020" cy="4232157"/>
          </a:xfrm>
          <a:prstGeom prst="rect">
            <a:avLst/>
          </a:prstGeom>
        </p:spPr>
      </p:pic>
      <p:sp>
        <p:nvSpPr>
          <p:cNvPr id="13" name="TextBox 12">
            <a:extLst>
              <a:ext uri="{FF2B5EF4-FFF2-40B4-BE49-F238E27FC236}">
                <a16:creationId xmlns:a16="http://schemas.microsoft.com/office/drawing/2014/main" id="{200B614B-E61E-B7F7-9F6C-357488E8E418}"/>
              </a:ext>
            </a:extLst>
          </p:cNvPr>
          <p:cNvSpPr txBox="1"/>
          <p:nvPr/>
        </p:nvSpPr>
        <p:spPr>
          <a:xfrm>
            <a:off x="4238926" y="1061917"/>
            <a:ext cx="1521325" cy="369332"/>
          </a:xfrm>
          <a:prstGeom prst="rect">
            <a:avLst/>
          </a:prstGeom>
          <a:noFill/>
        </p:spPr>
        <p:txBody>
          <a:bodyPr wrap="square" rtlCol="0">
            <a:spAutoFit/>
          </a:bodyPr>
          <a:lstStyle/>
          <a:p>
            <a:pPr algn="ctr"/>
            <a:r>
              <a:rPr lang="en-US" dirty="0"/>
              <a:t>1.6 </a:t>
            </a:r>
            <a:r>
              <a:rPr lang="en-US" dirty="0" err="1"/>
              <a:t>mAh</a:t>
            </a:r>
            <a:r>
              <a:rPr lang="en-US" dirty="0"/>
              <a:t>/cm</a:t>
            </a:r>
            <a:r>
              <a:rPr lang="en-US" baseline="30000" dirty="0"/>
              <a:t>2</a:t>
            </a:r>
            <a:endParaRPr lang="en-US" dirty="0"/>
          </a:p>
        </p:txBody>
      </p:sp>
      <p:graphicFrame>
        <p:nvGraphicFramePr>
          <p:cNvPr id="14" name="Table 13">
            <a:extLst>
              <a:ext uri="{FF2B5EF4-FFF2-40B4-BE49-F238E27FC236}">
                <a16:creationId xmlns:a16="http://schemas.microsoft.com/office/drawing/2014/main" id="{20799D25-2E32-A6C7-1E18-D2CFA81A8488}"/>
              </a:ext>
            </a:extLst>
          </p:cNvPr>
          <p:cNvGraphicFramePr>
            <a:graphicFrameLocks noGrp="1"/>
          </p:cNvGraphicFramePr>
          <p:nvPr>
            <p:extLst>
              <p:ext uri="{D42A27DB-BD31-4B8C-83A1-F6EECF244321}">
                <p14:modId xmlns:p14="http://schemas.microsoft.com/office/powerpoint/2010/main" val="1118208128"/>
              </p:ext>
            </p:extLst>
          </p:nvPr>
        </p:nvGraphicFramePr>
        <p:xfrm>
          <a:off x="225368" y="5340241"/>
          <a:ext cx="5342741" cy="949960"/>
        </p:xfrm>
        <a:graphic>
          <a:graphicData uri="http://schemas.openxmlformats.org/drawingml/2006/table">
            <a:tbl>
              <a:tblPr firstRow="1" bandRow="1">
                <a:tableStyleId>{93296810-A885-4BE3-A3E7-6D5BEEA58F35}</a:tableStyleId>
              </a:tblPr>
              <a:tblGrid>
                <a:gridCol w="1214363">
                  <a:extLst>
                    <a:ext uri="{9D8B030D-6E8A-4147-A177-3AD203B41FA5}">
                      <a16:colId xmlns:a16="http://schemas.microsoft.com/office/drawing/2014/main" val="833194943"/>
                    </a:ext>
                  </a:extLst>
                </a:gridCol>
                <a:gridCol w="932506">
                  <a:extLst>
                    <a:ext uri="{9D8B030D-6E8A-4147-A177-3AD203B41FA5}">
                      <a16:colId xmlns:a16="http://schemas.microsoft.com/office/drawing/2014/main" val="2309780552"/>
                    </a:ext>
                  </a:extLst>
                </a:gridCol>
                <a:gridCol w="914400">
                  <a:extLst>
                    <a:ext uri="{9D8B030D-6E8A-4147-A177-3AD203B41FA5}">
                      <a16:colId xmlns:a16="http://schemas.microsoft.com/office/drawing/2014/main" val="2866854063"/>
                    </a:ext>
                  </a:extLst>
                </a:gridCol>
                <a:gridCol w="931197">
                  <a:extLst>
                    <a:ext uri="{9D8B030D-6E8A-4147-A177-3AD203B41FA5}">
                      <a16:colId xmlns:a16="http://schemas.microsoft.com/office/drawing/2014/main" val="1161183041"/>
                    </a:ext>
                  </a:extLst>
                </a:gridCol>
                <a:gridCol w="1350275">
                  <a:extLst>
                    <a:ext uri="{9D8B030D-6E8A-4147-A177-3AD203B41FA5}">
                      <a16:colId xmlns:a16="http://schemas.microsoft.com/office/drawing/2014/main" val="1303818853"/>
                    </a:ext>
                  </a:extLst>
                </a:gridCol>
              </a:tblGrid>
              <a:tr h="370840">
                <a:tc>
                  <a:txBody>
                    <a:bodyPr/>
                    <a:lstStyle/>
                    <a:p>
                      <a:pPr algn="ctr"/>
                      <a:r>
                        <a:rPr lang="en-US" sz="1600" b="0" dirty="0">
                          <a:latin typeface="Arial" panose="020B0604020202020204" pitchFamily="34" charset="0"/>
                          <a:cs typeface="Arial" panose="020B0604020202020204" pitchFamily="34" charset="0"/>
                        </a:rPr>
                        <a:t>Loading (</a:t>
                      </a:r>
                      <a:r>
                        <a:rPr lang="en-US" sz="1600" b="0" dirty="0" err="1">
                          <a:latin typeface="Arial" panose="020B0604020202020204" pitchFamily="34" charset="0"/>
                          <a:cs typeface="Arial" panose="020B0604020202020204" pitchFamily="34" charset="0"/>
                        </a:rPr>
                        <a:t>mAh</a:t>
                      </a:r>
                      <a:r>
                        <a:rPr lang="en-US" sz="1600" b="0" dirty="0">
                          <a:latin typeface="Arial" panose="020B0604020202020204" pitchFamily="34" charset="0"/>
                          <a:cs typeface="Arial" panose="020B0604020202020204" pitchFamily="34" charset="0"/>
                        </a:rPr>
                        <a:t> cm</a:t>
                      </a:r>
                      <a:r>
                        <a:rPr lang="en-US" sz="1600" b="0" baseline="30000" dirty="0">
                          <a:latin typeface="Arial" panose="020B0604020202020204" pitchFamily="34" charset="0"/>
                          <a:cs typeface="Arial" panose="020B0604020202020204" pitchFamily="34" charset="0"/>
                        </a:rPr>
                        <a:t>-2</a:t>
                      </a:r>
                      <a:r>
                        <a:rPr lang="en-US" sz="1600" b="0" dirty="0">
                          <a:latin typeface="Arial" panose="020B0604020202020204" pitchFamily="34" charset="0"/>
                          <a:cs typeface="Arial" panose="020B0604020202020204" pitchFamily="34" charset="0"/>
                        </a:rPr>
                        <a:t>)</a:t>
                      </a:r>
                    </a:p>
                  </a:txBody>
                  <a:tcPr anchor="ctr"/>
                </a:tc>
                <a:tc>
                  <a:txBody>
                    <a:bodyPr/>
                    <a:lstStyle/>
                    <a:p>
                      <a:pPr algn="ctr"/>
                      <a:r>
                        <a:rPr lang="en-US" sz="1600" b="0" dirty="0">
                          <a:latin typeface="Arial" panose="020B0604020202020204" pitchFamily="34" charset="0"/>
                          <a:cs typeface="Arial" panose="020B0604020202020204" pitchFamily="34" charset="0"/>
                        </a:rPr>
                        <a:t>1</a:t>
                      </a:r>
                      <a:r>
                        <a:rPr lang="en-US" sz="1600" b="0" baseline="30000" dirty="0">
                          <a:latin typeface="Arial" panose="020B0604020202020204" pitchFamily="34" charset="0"/>
                          <a:cs typeface="Arial" panose="020B0604020202020204" pitchFamily="34" charset="0"/>
                        </a:rPr>
                        <a:t>st</a:t>
                      </a:r>
                      <a:r>
                        <a:rPr lang="en-US" sz="1600" b="0" dirty="0">
                          <a:latin typeface="Arial" panose="020B0604020202020204" pitchFamily="34" charset="0"/>
                          <a:cs typeface="Arial" panose="020B0604020202020204" pitchFamily="34" charset="0"/>
                        </a:rPr>
                        <a:t> DC (</a:t>
                      </a:r>
                      <a:r>
                        <a:rPr lang="en-US" sz="1600" b="0" dirty="0" err="1">
                          <a:latin typeface="Arial" panose="020B0604020202020204" pitchFamily="34" charset="0"/>
                          <a:cs typeface="Arial" panose="020B0604020202020204" pitchFamily="34" charset="0"/>
                        </a:rPr>
                        <a:t>mAh</a:t>
                      </a:r>
                      <a:r>
                        <a:rPr lang="en-US" sz="1600" b="0" dirty="0">
                          <a:latin typeface="Arial" panose="020B0604020202020204" pitchFamily="34" charset="0"/>
                          <a:cs typeface="Arial" panose="020B0604020202020204" pitchFamily="34" charset="0"/>
                        </a:rPr>
                        <a:t>/g)</a:t>
                      </a:r>
                    </a:p>
                  </a:txBody>
                  <a:tcPr anchor="ctr"/>
                </a:tc>
                <a:tc>
                  <a:txBody>
                    <a:bodyPr/>
                    <a:lstStyle/>
                    <a:p>
                      <a:pPr algn="ctr"/>
                      <a:r>
                        <a:rPr lang="en-US" sz="1600" b="0" dirty="0">
                          <a:latin typeface="Arial" panose="020B0604020202020204" pitchFamily="34" charset="0"/>
                          <a:cs typeface="Arial" panose="020B0604020202020204" pitchFamily="34" charset="0"/>
                        </a:rPr>
                        <a:t>1</a:t>
                      </a:r>
                      <a:r>
                        <a:rPr lang="en-US" sz="1600" b="0" baseline="30000" dirty="0">
                          <a:latin typeface="Arial" panose="020B0604020202020204" pitchFamily="34" charset="0"/>
                          <a:cs typeface="Arial" panose="020B0604020202020204" pitchFamily="34" charset="0"/>
                        </a:rPr>
                        <a:t>st</a:t>
                      </a:r>
                      <a:r>
                        <a:rPr lang="en-US" sz="1600" b="0" dirty="0">
                          <a:latin typeface="Arial" panose="020B0604020202020204" pitchFamily="34" charset="0"/>
                          <a:cs typeface="Arial" panose="020B0604020202020204" pitchFamily="34" charset="0"/>
                        </a:rPr>
                        <a:t> C</a:t>
                      </a:r>
                    </a:p>
                    <a:p>
                      <a:pPr algn="ctr"/>
                      <a:r>
                        <a:rPr lang="en-US" sz="1600" b="0" dirty="0">
                          <a:latin typeface="Arial" panose="020B0604020202020204" pitchFamily="34" charset="0"/>
                          <a:cs typeface="Arial" panose="020B0604020202020204" pitchFamily="34" charset="0"/>
                        </a:rPr>
                        <a:t>(</a:t>
                      </a:r>
                      <a:r>
                        <a:rPr lang="en-US" sz="1600" b="0" dirty="0" err="1">
                          <a:latin typeface="Arial" panose="020B0604020202020204" pitchFamily="34" charset="0"/>
                          <a:cs typeface="Arial" panose="020B0604020202020204" pitchFamily="34" charset="0"/>
                        </a:rPr>
                        <a:t>mAh</a:t>
                      </a:r>
                      <a:r>
                        <a:rPr lang="en-US" sz="1600" b="0" dirty="0">
                          <a:latin typeface="Arial" panose="020B0604020202020204" pitchFamily="34" charset="0"/>
                          <a:cs typeface="Arial" panose="020B0604020202020204" pitchFamily="34" charset="0"/>
                        </a:rPr>
                        <a:t>/g)</a:t>
                      </a:r>
                    </a:p>
                  </a:txBody>
                  <a:tcPr anchor="ctr"/>
                </a:tc>
                <a:tc>
                  <a:txBody>
                    <a:bodyPr/>
                    <a:lstStyle/>
                    <a:p>
                      <a:pPr algn="ctr"/>
                      <a:r>
                        <a:rPr lang="en-US" sz="1600" b="0" dirty="0">
                          <a:latin typeface="Arial" panose="020B0604020202020204" pitchFamily="34" charset="0"/>
                          <a:cs typeface="Arial" panose="020B0604020202020204" pitchFamily="34" charset="0"/>
                        </a:rPr>
                        <a:t>ICE%</a:t>
                      </a:r>
                    </a:p>
                  </a:txBody>
                  <a:tcPr anchor="ctr"/>
                </a:tc>
                <a:tc>
                  <a:txBody>
                    <a:bodyPr/>
                    <a:lstStyle/>
                    <a:p>
                      <a:pPr algn="ctr"/>
                      <a:r>
                        <a:rPr lang="en-US" sz="1600" b="0" dirty="0">
                          <a:latin typeface="Arial" panose="020B0604020202020204" pitchFamily="34" charset="0"/>
                          <a:cs typeface="Arial" panose="020B0604020202020204" pitchFamily="34" charset="0"/>
                        </a:rPr>
                        <a:t>Conversion Efficiency</a:t>
                      </a:r>
                    </a:p>
                  </a:txBody>
                  <a:tcPr anchor="ctr"/>
                </a:tc>
                <a:extLst>
                  <a:ext uri="{0D108BD9-81ED-4DB2-BD59-A6C34878D82A}">
                    <a16:rowId xmlns:a16="http://schemas.microsoft.com/office/drawing/2014/main" val="1748468373"/>
                  </a:ext>
                </a:extLst>
              </a:tr>
              <a:tr h="370840">
                <a:tc>
                  <a:txBody>
                    <a:bodyPr/>
                    <a:lstStyle/>
                    <a:p>
                      <a:pPr algn="ctr"/>
                      <a:r>
                        <a:rPr lang="en-US" sz="1600" dirty="0">
                          <a:latin typeface="Arial" panose="020B0604020202020204" pitchFamily="34" charset="0"/>
                          <a:cs typeface="Arial" panose="020B0604020202020204" pitchFamily="34" charset="0"/>
                        </a:rPr>
                        <a:t>1.6</a:t>
                      </a:r>
                    </a:p>
                  </a:txBody>
                  <a:tcPr/>
                </a:tc>
                <a:tc>
                  <a:txBody>
                    <a:bodyPr/>
                    <a:lstStyle/>
                    <a:p>
                      <a:pPr algn="ctr"/>
                      <a:r>
                        <a:rPr lang="en-US" sz="1600" dirty="0">
                          <a:latin typeface="Arial" panose="020B0604020202020204" pitchFamily="34" charset="0"/>
                          <a:cs typeface="Arial" panose="020B0604020202020204" pitchFamily="34" charset="0"/>
                        </a:rPr>
                        <a:t>1549.2</a:t>
                      </a:r>
                    </a:p>
                  </a:txBody>
                  <a:tcPr/>
                </a:tc>
                <a:tc>
                  <a:txBody>
                    <a:bodyPr/>
                    <a:lstStyle/>
                    <a:p>
                      <a:pPr algn="ctr"/>
                      <a:r>
                        <a:rPr lang="en-US" sz="1600" dirty="0">
                          <a:latin typeface="Arial" panose="020B0604020202020204" pitchFamily="34" charset="0"/>
                          <a:cs typeface="Arial" panose="020B0604020202020204" pitchFamily="34" charset="0"/>
                        </a:rPr>
                        <a:t>1966</a:t>
                      </a:r>
                    </a:p>
                  </a:txBody>
                  <a:tcPr/>
                </a:tc>
                <a:tc>
                  <a:txBody>
                    <a:bodyPr/>
                    <a:lstStyle/>
                    <a:p>
                      <a:pPr algn="ctr"/>
                      <a:r>
                        <a:rPr lang="en-US" sz="1600" dirty="0">
                          <a:latin typeface="Arial" panose="020B0604020202020204" pitchFamily="34" charset="0"/>
                          <a:cs typeface="Arial" panose="020B0604020202020204" pitchFamily="34" charset="0"/>
                        </a:rPr>
                        <a:t>126.9%</a:t>
                      </a:r>
                    </a:p>
                  </a:txBody>
                  <a:tcPr/>
                </a:tc>
                <a:tc>
                  <a:txBody>
                    <a:bodyPr/>
                    <a:lstStyle/>
                    <a:p>
                      <a:pPr algn="ctr"/>
                      <a:r>
                        <a:rPr lang="en-US" sz="1600" dirty="0">
                          <a:latin typeface="Arial" panose="020B0604020202020204" pitchFamily="34" charset="0"/>
                          <a:cs typeface="Arial" panose="020B0604020202020204" pitchFamily="34" charset="0"/>
                        </a:rPr>
                        <a:t>97.3%</a:t>
                      </a:r>
                    </a:p>
                  </a:txBody>
                  <a:tcPr/>
                </a:tc>
                <a:extLst>
                  <a:ext uri="{0D108BD9-81ED-4DB2-BD59-A6C34878D82A}">
                    <a16:rowId xmlns:a16="http://schemas.microsoft.com/office/drawing/2014/main" val="4174678368"/>
                  </a:ext>
                </a:extLst>
              </a:tr>
            </a:tbl>
          </a:graphicData>
        </a:graphic>
      </p:graphicFrame>
      <p:sp>
        <p:nvSpPr>
          <p:cNvPr id="15" name="TextBox 14">
            <a:extLst>
              <a:ext uri="{FF2B5EF4-FFF2-40B4-BE49-F238E27FC236}">
                <a16:creationId xmlns:a16="http://schemas.microsoft.com/office/drawing/2014/main" id="{03D0A75B-1CEE-633A-CACC-24AE52EEAC14}"/>
              </a:ext>
            </a:extLst>
          </p:cNvPr>
          <p:cNvSpPr txBox="1"/>
          <p:nvPr/>
        </p:nvSpPr>
        <p:spPr>
          <a:xfrm>
            <a:off x="5664753" y="4999151"/>
            <a:ext cx="7025788" cy="147732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Capacity values exceeds theoretical values (1675 </a:t>
            </a:r>
            <a:r>
              <a:rPr lang="en-US" dirty="0" err="1">
                <a:latin typeface="Arial" panose="020B0604020202020204" pitchFamily="34" charset="0"/>
                <a:cs typeface="Arial" panose="020B0604020202020204" pitchFamily="34" charset="0"/>
              </a:rPr>
              <a:t>mAh</a:t>
            </a:r>
            <a:r>
              <a:rPr lang="en-US" dirty="0">
                <a:latin typeface="Arial" panose="020B0604020202020204" pitchFamily="34" charset="0"/>
                <a:cs typeface="Arial" panose="020B0604020202020204" pitchFamily="34" charset="0"/>
              </a:rPr>
              <a:t> g</a:t>
            </a:r>
            <a:r>
              <a:rPr lang="en-US" baseline="30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Electrolyte contributing to capacity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Single plateau reaction </a:t>
            </a:r>
            <a:r>
              <a:rPr lang="en-US" dirty="0">
                <a:latin typeface="Arial" panose="020B0604020202020204" pitchFamily="34" charset="0"/>
                <a:cs typeface="Arial" panose="020B0604020202020204" pitchFamily="34" charset="0"/>
                <a:sym typeface="Wingdings" panose="05000000000000000000" pitchFamily="2" charset="2"/>
              </a:rPr>
              <a:t>  different from liquid Li-S</a:t>
            </a: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Decrease in polarization after initial formation cycle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High capacity-retention at high C rates</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B549158-8ABB-54A1-FFE3-3FFEAF1F1E72}"/>
                  </a:ext>
                </a:extLst>
              </p:cNvPr>
              <p:cNvSpPr txBox="1"/>
              <p:nvPr/>
            </p:nvSpPr>
            <p:spPr>
              <a:xfrm>
                <a:off x="-98610" y="4761939"/>
                <a:ext cx="4319437" cy="5268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rPr>
                      <m:t>𝐶𝐸</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rPr>
                          <m:t>𝑡𝑜𝑡𝑎𝑙</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rPr>
                          <m:t>𝑐h𝑎𝑟𝑔𝑒</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rPr>
                          <m:t>𝑑𝑢𝑟𝑖𝑛𝑔</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rPr>
                          <m:t>𝑑𝑖𝑠𝑐h𝑎𝑟𝑔𝑒</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rPr>
                          <m:t>𝑡𝑜𝑡𝑎𝑙</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rPr>
                          <m:t>𝑐h𝑎𝑟𝑔𝑒</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rPr>
                          <m:t>𝑑𝑢𝑟𝑖𝑛𝑔</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rPr>
                          <m:t>𝑐h𝑎𝑟𝑔𝑒</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rPr>
                      <m:t> (%)</m:t>
                    </m:r>
                  </m:oMath>
                </a14:m>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mc:Choice>
        <mc:Fallback xmlns="">
          <p:sp>
            <p:nvSpPr>
              <p:cNvPr id="16" name="TextBox 15">
                <a:extLst>
                  <a:ext uri="{FF2B5EF4-FFF2-40B4-BE49-F238E27FC236}">
                    <a16:creationId xmlns:a16="http://schemas.microsoft.com/office/drawing/2014/main" id="{EB549158-8ABB-54A1-FFE3-3FFEAF1F1E72}"/>
                  </a:ext>
                </a:extLst>
              </p:cNvPr>
              <p:cNvSpPr txBox="1">
                <a:spLocks noRot="1" noChangeAspect="1" noMove="1" noResize="1" noEditPoints="1" noAdjustHandles="1" noChangeArrowheads="1" noChangeShapeType="1" noTextEdit="1"/>
              </p:cNvSpPr>
              <p:nvPr/>
            </p:nvSpPr>
            <p:spPr>
              <a:xfrm>
                <a:off x="-98610" y="4761939"/>
                <a:ext cx="4319437" cy="526876"/>
              </a:xfrm>
              <a:prstGeom prst="rect">
                <a:avLst/>
              </a:prstGeom>
              <a:blipFill>
                <a:blip r:embed="rId7"/>
                <a:stretch>
                  <a:fillRect b="-5747"/>
                </a:stretch>
              </a:blipFill>
            </p:spPr>
            <p:txBody>
              <a:bodyPr/>
              <a:lstStyle/>
              <a:p>
                <a:r>
                  <a:rPr lang="ko-KR" altLang="en-US">
                    <a:noFill/>
                  </a:rPr>
                  <a:t> </a:t>
                </a:r>
              </a:p>
            </p:txBody>
          </p:sp>
        </mc:Fallback>
      </mc:AlternateContent>
      <p:sp>
        <p:nvSpPr>
          <p:cNvPr id="17" name="标题 4">
            <a:extLst>
              <a:ext uri="{FF2B5EF4-FFF2-40B4-BE49-F238E27FC236}">
                <a16:creationId xmlns:a16="http://schemas.microsoft.com/office/drawing/2014/main" id="{380B7DD6-D826-5B14-167D-5073B6CE4EE3}"/>
              </a:ext>
            </a:extLst>
          </p:cNvPr>
          <p:cNvSpPr txBox="1">
            <a:spLocks/>
          </p:cNvSpPr>
          <p:nvPr/>
        </p:nvSpPr>
        <p:spPr>
          <a:xfrm>
            <a:off x="133927" y="-36174"/>
            <a:ext cx="11924145" cy="10096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800" kern="100" dirty="0">
                <a:latin typeface="+mj-lt"/>
                <a:ea typeface="PMingLiU" panose="02020500000000000000" pitchFamily="18" charset="-120"/>
                <a:cs typeface="Times New Roman" panose="02020603050405020304" pitchFamily="18" charset="0"/>
              </a:rPr>
              <a:t>Cycling Evaluation of S Cathode vs Li</a:t>
            </a:r>
            <a:r>
              <a:rPr lang="en-US" altLang="zh-TW" sz="2800" kern="100" baseline="-25000" dirty="0">
                <a:latin typeface="+mj-lt"/>
                <a:ea typeface="PMingLiU" panose="02020500000000000000" pitchFamily="18" charset="-120"/>
                <a:cs typeface="Times New Roman" panose="02020603050405020304" pitchFamily="18" charset="0"/>
              </a:rPr>
              <a:t>1</a:t>
            </a:r>
            <a:r>
              <a:rPr lang="en-US" altLang="zh-TW" sz="2800" kern="100" dirty="0">
                <a:latin typeface="+mj-lt"/>
                <a:ea typeface="PMingLiU" panose="02020500000000000000" pitchFamily="18" charset="-120"/>
                <a:cs typeface="Times New Roman" panose="02020603050405020304" pitchFamily="18" charset="0"/>
              </a:rPr>
              <a:t>In (1.6 </a:t>
            </a:r>
            <a:r>
              <a:rPr lang="en-US" altLang="zh-TW" sz="2800" kern="100" dirty="0" err="1">
                <a:latin typeface="+mj-lt"/>
                <a:ea typeface="PMingLiU" panose="02020500000000000000" pitchFamily="18" charset="-120"/>
                <a:cs typeface="Times New Roman" panose="02020603050405020304" pitchFamily="18" charset="0"/>
              </a:rPr>
              <a:t>mAh</a:t>
            </a:r>
            <a:r>
              <a:rPr lang="en-US" altLang="zh-TW" sz="2800" kern="100" dirty="0">
                <a:latin typeface="+mj-lt"/>
                <a:ea typeface="PMingLiU" panose="02020500000000000000" pitchFamily="18" charset="-120"/>
                <a:cs typeface="Times New Roman" panose="02020603050405020304" pitchFamily="18" charset="0"/>
              </a:rPr>
              <a:t> cm</a:t>
            </a:r>
            <a:r>
              <a:rPr lang="en-US" altLang="zh-TW" sz="2800" kern="100" baseline="30000" dirty="0">
                <a:latin typeface="+mj-lt"/>
                <a:ea typeface="PMingLiU" panose="02020500000000000000" pitchFamily="18" charset="-120"/>
                <a:cs typeface="Times New Roman" panose="02020603050405020304" pitchFamily="18" charset="0"/>
              </a:rPr>
              <a:t>-2</a:t>
            </a:r>
            <a:r>
              <a:rPr lang="en-US" altLang="zh-TW" sz="2800" kern="100" dirty="0">
                <a:latin typeface="+mj-lt"/>
                <a:ea typeface="PMingLiU" panose="02020500000000000000" pitchFamily="18" charset="-120"/>
                <a:cs typeface="Times New Roman" panose="02020603050405020304" pitchFamily="18" charset="0"/>
              </a:rPr>
              <a:t>) </a:t>
            </a:r>
          </a:p>
        </p:txBody>
      </p:sp>
    </p:spTree>
    <p:extLst>
      <p:ext uri="{BB962C8B-B14F-4D97-AF65-F5344CB8AC3E}">
        <p14:creationId xmlns:p14="http://schemas.microsoft.com/office/powerpoint/2010/main" val="4277739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954A6-A02D-EA2F-426B-F7B0477161F8}"/>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3840EF4A-4DB3-D17D-F263-5D0780C94605}"/>
              </a:ext>
            </a:extLst>
          </p:cNvPr>
          <p:cNvPicPr>
            <a:picLocks noChangeAspect="1"/>
          </p:cNvPicPr>
          <p:nvPr/>
        </p:nvPicPr>
        <p:blipFill>
          <a:blip r:embed="rId3"/>
          <a:stretch>
            <a:fillRect/>
          </a:stretch>
        </p:blipFill>
        <p:spPr>
          <a:xfrm>
            <a:off x="2048930" y="935023"/>
            <a:ext cx="5709915" cy="4372204"/>
          </a:xfrm>
          <a:prstGeom prst="rect">
            <a:avLst/>
          </a:prstGeom>
        </p:spPr>
      </p:pic>
      <p:grpSp>
        <p:nvGrpSpPr>
          <p:cNvPr id="6" name="Group 5">
            <a:extLst>
              <a:ext uri="{FF2B5EF4-FFF2-40B4-BE49-F238E27FC236}">
                <a16:creationId xmlns:a16="http://schemas.microsoft.com/office/drawing/2014/main" id="{D7C10BCA-F76A-C603-6B54-A135B677AFB1}"/>
              </a:ext>
            </a:extLst>
          </p:cNvPr>
          <p:cNvGrpSpPr/>
          <p:nvPr/>
        </p:nvGrpSpPr>
        <p:grpSpPr>
          <a:xfrm>
            <a:off x="9632042" y="6240054"/>
            <a:ext cx="2488979" cy="607786"/>
            <a:chOff x="9632042" y="6240054"/>
            <a:chExt cx="2488979" cy="607786"/>
          </a:xfrm>
        </p:grpSpPr>
        <p:sp>
          <p:nvSpPr>
            <p:cNvPr id="5" name="Rectangle 4">
              <a:extLst>
                <a:ext uri="{FF2B5EF4-FFF2-40B4-BE49-F238E27FC236}">
                  <a16:creationId xmlns:a16="http://schemas.microsoft.com/office/drawing/2014/main" id="{702D507D-243A-5793-4B32-A51CC77261C6}"/>
                </a:ext>
              </a:extLst>
            </p:cNvPr>
            <p:cNvSpPr/>
            <p:nvPr/>
          </p:nvSpPr>
          <p:spPr>
            <a:xfrm>
              <a:off x="10885024" y="6325629"/>
              <a:ext cx="1235997" cy="5222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 name="Picture 1">
              <a:extLst>
                <a:ext uri="{FF2B5EF4-FFF2-40B4-BE49-F238E27FC236}">
                  <a16:creationId xmlns:a16="http://schemas.microsoft.com/office/drawing/2014/main" id="{4B2CBAB8-51C3-DE60-CC92-CEDF4E9CBC4A}"/>
                </a:ext>
              </a:extLst>
            </p:cNvPr>
            <p:cNvPicPr>
              <a:picLocks noChangeAspect="1"/>
            </p:cNvPicPr>
            <p:nvPr/>
          </p:nvPicPr>
          <p:blipFill>
            <a:blip r:embed="rId4"/>
            <a:stretch>
              <a:fillRect/>
            </a:stretch>
          </p:blipFill>
          <p:spPr>
            <a:xfrm>
              <a:off x="9632042" y="6240054"/>
              <a:ext cx="2334590" cy="522211"/>
            </a:xfrm>
            <a:prstGeom prst="rect">
              <a:avLst/>
            </a:prstGeom>
          </p:spPr>
        </p:pic>
      </p:grpSp>
      <p:sp>
        <p:nvSpPr>
          <p:cNvPr id="4" name="TextBox 3">
            <a:extLst>
              <a:ext uri="{FF2B5EF4-FFF2-40B4-BE49-F238E27FC236}">
                <a16:creationId xmlns:a16="http://schemas.microsoft.com/office/drawing/2014/main" id="{DACC4148-BD50-2CD1-8DFA-47B32A03F765}"/>
              </a:ext>
            </a:extLst>
          </p:cNvPr>
          <p:cNvSpPr txBox="1"/>
          <p:nvPr/>
        </p:nvSpPr>
        <p:spPr>
          <a:xfrm>
            <a:off x="80283" y="3345725"/>
            <a:ext cx="2552702" cy="1308050"/>
          </a:xfrm>
          <a:prstGeom prst="rect">
            <a:avLst/>
          </a:prstGeom>
          <a:noFill/>
        </p:spPr>
        <p:txBody>
          <a:bodyPr wrap="square">
            <a:spAutoFit/>
          </a:bodyPr>
          <a:lstStyle/>
          <a:p>
            <a:pPr marR="0" lvl="0" algn="l" defTabSz="914400" rtl="0" eaLnBrk="1" fontAlgn="auto" latinLnBrk="0" hangingPunct="1">
              <a:lnSpc>
                <a:spcPct val="90000"/>
              </a:lnSpc>
              <a:spcBef>
                <a:spcPts val="0"/>
              </a:spcBef>
              <a:spcAft>
                <a:spcPts val="600"/>
              </a:spcAft>
              <a:buClrTx/>
              <a:buSzTx/>
              <a:tabLst/>
              <a:defRPr/>
            </a:pPr>
            <a:r>
              <a:rPr lang="en-US" sz="1000" b="1" dirty="0">
                <a:solidFill>
                  <a:prstClr val="black"/>
                </a:solidFill>
                <a:latin typeface="Arial" panose="020B0604020202020204" pitchFamily="34" charset="0"/>
                <a:cs typeface="Arial" panose="020B0604020202020204" pitchFamily="34" charset="0"/>
              </a:rPr>
              <a:t>Cell Type: </a:t>
            </a:r>
            <a:r>
              <a:rPr lang="en-US" sz="1000" dirty="0">
                <a:solidFill>
                  <a:prstClr val="black"/>
                </a:solidFill>
                <a:latin typeface="Arial" panose="020B0604020202020204" pitchFamily="34" charset="0"/>
                <a:cs typeface="Arial" panose="020B0604020202020204" pitchFamily="34" charset="0"/>
              </a:rPr>
              <a:t>Solid-state Half Cell</a:t>
            </a:r>
          </a:p>
          <a:p>
            <a:pPr marR="0" lvl="0" algn="l" defTabSz="914400" rtl="0" eaLnBrk="1" fontAlgn="auto" latinLnBrk="0" hangingPunct="1">
              <a:lnSpc>
                <a:spcPct val="90000"/>
              </a:lnSpc>
              <a:spcBef>
                <a:spcPts val="0"/>
              </a:spcBef>
              <a:spcAft>
                <a:spcPts val="600"/>
              </a:spcAft>
              <a:buClrTx/>
              <a:buSzTx/>
              <a:tabLst/>
              <a:defRPr/>
            </a:pPr>
            <a:r>
              <a:rPr lang="en-US" sz="1000" b="1" dirty="0">
                <a:solidFill>
                  <a:prstClr val="black"/>
                </a:solidFill>
                <a:latin typeface="Arial" panose="020B0604020202020204" pitchFamily="34" charset="0"/>
                <a:cs typeface="Arial" panose="020B0604020202020204" pitchFamily="34" charset="0"/>
              </a:rPr>
              <a:t>Cycling Protocol: </a:t>
            </a:r>
            <a:r>
              <a:rPr lang="en-US" sz="1000" dirty="0">
                <a:solidFill>
                  <a:prstClr val="black"/>
                </a:solidFill>
                <a:latin typeface="Arial" panose="020B0604020202020204" pitchFamily="34" charset="0"/>
                <a:cs typeface="Arial" panose="020B0604020202020204" pitchFamily="34" charset="0"/>
              </a:rPr>
              <a:t>0.375V – 2.375V</a:t>
            </a:r>
          </a:p>
          <a:p>
            <a:pPr marR="0" lvl="0" algn="l" defTabSz="914400" rtl="0" eaLnBrk="1" fontAlgn="auto" latinLnBrk="0" hangingPunct="1">
              <a:lnSpc>
                <a:spcPct val="90000"/>
              </a:lnSpc>
              <a:spcBef>
                <a:spcPts val="0"/>
              </a:spcBef>
              <a:spcAft>
                <a:spcPts val="600"/>
              </a:spcAft>
              <a:buClrTx/>
              <a:buSzTx/>
              <a:tabLst/>
              <a:defRPr/>
            </a:pPr>
            <a:r>
              <a:rPr lang="en-US" sz="1000" b="1" dirty="0">
                <a:solidFill>
                  <a:prstClr val="black"/>
                </a:solidFill>
                <a:latin typeface="Arial" panose="020B0604020202020204" pitchFamily="34" charset="0"/>
                <a:cs typeface="Arial" panose="020B0604020202020204" pitchFamily="34" charset="0"/>
              </a:rPr>
              <a:t>Cathode Loading</a:t>
            </a:r>
            <a:r>
              <a:rPr lang="en-US" sz="1000" dirty="0">
                <a:solidFill>
                  <a:prstClr val="black"/>
                </a:solidFill>
                <a:latin typeface="Arial" panose="020B0604020202020204" pitchFamily="34" charset="0"/>
                <a:cs typeface="Arial" panose="020B0604020202020204" pitchFamily="34" charset="0"/>
              </a:rPr>
              <a:t>: 9 mg composite</a:t>
            </a:r>
            <a:endParaRPr lang="en-US" sz="1000" baseline="30000" dirty="0">
              <a:solidFill>
                <a:prstClr val="black"/>
              </a:solidFill>
              <a:latin typeface="Arial" panose="020B0604020202020204" pitchFamily="34" charset="0"/>
              <a:cs typeface="Arial" panose="020B0604020202020204" pitchFamily="34" charset="0"/>
            </a:endParaRPr>
          </a:p>
          <a:p>
            <a:pPr>
              <a:lnSpc>
                <a:spcPct val="90000"/>
              </a:lnSpc>
              <a:spcAft>
                <a:spcPts val="600"/>
              </a:spcAft>
              <a:defRPr/>
            </a:pPr>
            <a:r>
              <a:rPr lang="en-US" sz="1000" b="1" dirty="0">
                <a:solidFill>
                  <a:prstClr val="black"/>
                </a:solidFill>
                <a:latin typeface="Arial" panose="020B0604020202020204" pitchFamily="34" charset="0"/>
                <a:cs typeface="Arial" panose="020B0604020202020204" pitchFamily="34" charset="0"/>
              </a:rPr>
              <a:t>Anode Loading: </a:t>
            </a:r>
            <a:r>
              <a:rPr lang="en-US" sz="1000" dirty="0">
                <a:solidFill>
                  <a:prstClr val="black"/>
                </a:solidFill>
                <a:latin typeface="Arial" panose="020B0604020202020204" pitchFamily="34" charset="0"/>
                <a:cs typeface="Arial" panose="020B0604020202020204" pitchFamily="34" charset="0"/>
              </a:rPr>
              <a:t>100 mg Li</a:t>
            </a:r>
            <a:r>
              <a:rPr lang="en-US" sz="1000" baseline="-25000" dirty="0">
                <a:solidFill>
                  <a:prstClr val="black"/>
                </a:solidFill>
                <a:latin typeface="Arial" panose="020B0604020202020204" pitchFamily="34" charset="0"/>
                <a:cs typeface="Arial" panose="020B0604020202020204" pitchFamily="34" charset="0"/>
              </a:rPr>
              <a:t>1</a:t>
            </a:r>
            <a:r>
              <a:rPr lang="en-US" sz="1000" dirty="0">
                <a:solidFill>
                  <a:prstClr val="black"/>
                </a:solidFill>
                <a:latin typeface="Arial" panose="020B0604020202020204" pitchFamily="34" charset="0"/>
                <a:cs typeface="Arial" panose="020B0604020202020204" pitchFamily="34" charset="0"/>
              </a:rPr>
              <a:t>In</a:t>
            </a:r>
          </a:p>
          <a:p>
            <a:pPr>
              <a:lnSpc>
                <a:spcPct val="90000"/>
              </a:lnSpc>
              <a:spcAft>
                <a:spcPts val="600"/>
              </a:spcAft>
              <a:defRPr/>
            </a:pPr>
            <a:r>
              <a:rPr lang="en-US" sz="1000" b="1" dirty="0">
                <a:solidFill>
                  <a:prstClr val="black"/>
                </a:solidFill>
                <a:latin typeface="Arial" panose="020B0604020202020204" pitchFamily="34" charset="0"/>
                <a:cs typeface="Arial" panose="020B0604020202020204" pitchFamily="34" charset="0"/>
              </a:rPr>
              <a:t>Current Density</a:t>
            </a:r>
            <a:r>
              <a:rPr lang="en-US" sz="1000" dirty="0">
                <a:solidFill>
                  <a:prstClr val="black"/>
                </a:solidFill>
                <a:latin typeface="Arial" panose="020B0604020202020204" pitchFamily="34" charset="0"/>
                <a:cs typeface="Arial" panose="020B0604020202020204" pitchFamily="34" charset="0"/>
              </a:rPr>
              <a:t>: C/20</a:t>
            </a:r>
          </a:p>
          <a:p>
            <a:pPr marR="0" lvl="0" algn="l" defTabSz="914400" rtl="0" eaLnBrk="1" fontAlgn="auto" latinLnBrk="0" hangingPunct="1">
              <a:lnSpc>
                <a:spcPct val="90000"/>
              </a:lnSpc>
              <a:spcBef>
                <a:spcPts val="0"/>
              </a:spcBef>
              <a:spcAft>
                <a:spcPts val="600"/>
              </a:spcAft>
              <a:buClrTx/>
              <a:buSzTx/>
              <a:tabLst/>
              <a:defRPr/>
            </a:pPr>
            <a:r>
              <a:rPr lang="en-US" sz="1000" b="1" dirty="0">
                <a:solidFill>
                  <a:prstClr val="black"/>
                </a:solidFill>
                <a:latin typeface="Arial" panose="020B0604020202020204" pitchFamily="34" charset="0"/>
                <a:cs typeface="Arial" panose="020B0604020202020204" pitchFamily="34" charset="0"/>
              </a:rPr>
              <a:t>Operating Conditions: </a:t>
            </a:r>
            <a:r>
              <a:rPr lang="en-US" sz="1000" dirty="0">
                <a:solidFill>
                  <a:prstClr val="black"/>
                </a:solidFill>
                <a:latin typeface="Arial" panose="020B0604020202020204" pitchFamily="34" charset="0"/>
                <a:cs typeface="Arial" panose="020B0604020202020204" pitchFamily="34" charset="0"/>
              </a:rPr>
              <a:t>100 MPa, RT</a:t>
            </a:r>
          </a:p>
        </p:txBody>
      </p:sp>
      <p:sp>
        <p:nvSpPr>
          <p:cNvPr id="7" name="Rectangle 6">
            <a:extLst>
              <a:ext uri="{FF2B5EF4-FFF2-40B4-BE49-F238E27FC236}">
                <a16:creationId xmlns:a16="http://schemas.microsoft.com/office/drawing/2014/main" id="{9FF54893-6907-220F-7190-30C26CD1D52B}"/>
              </a:ext>
            </a:extLst>
          </p:cNvPr>
          <p:cNvSpPr/>
          <p:nvPr/>
        </p:nvSpPr>
        <p:spPr>
          <a:xfrm>
            <a:off x="584382" y="2741799"/>
            <a:ext cx="1544505" cy="296559"/>
          </a:xfrm>
          <a:prstGeom prst="rect">
            <a:avLst/>
          </a:prstGeom>
          <a:solidFill>
            <a:schemeClr val="bg2"/>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w="0"/>
                <a:solidFill>
                  <a:schemeClr val="tx1"/>
                </a:solidFill>
                <a:uLnTx/>
                <a:uFillTx/>
                <a:latin typeface="Calibri" panose="020F0502020204030204"/>
                <a:ea typeface="+mn-ea"/>
                <a:cs typeface="+mn-cs"/>
              </a:rPr>
              <a:t>Li</a:t>
            </a:r>
            <a:r>
              <a:rPr kumimoji="0" lang="en-US" sz="1000" b="0" i="0" u="none" strike="noStrike" kern="1200" cap="none" spc="0" normalizeH="0" baseline="-25000" noProof="0" dirty="0">
                <a:ln w="0"/>
                <a:solidFill>
                  <a:schemeClr val="tx1"/>
                </a:solidFill>
                <a:uLnTx/>
                <a:uFillTx/>
                <a:latin typeface="Calibri" panose="020F0502020204030204"/>
                <a:ea typeface="+mn-ea"/>
                <a:cs typeface="+mn-cs"/>
              </a:rPr>
              <a:t>1</a:t>
            </a:r>
            <a:r>
              <a:rPr kumimoji="0" lang="en-US" sz="1000" b="0" i="0" u="none" strike="noStrike" kern="1200" cap="none" spc="0" normalizeH="0" noProof="0" dirty="0">
                <a:ln w="0"/>
                <a:solidFill>
                  <a:schemeClr val="tx1"/>
                </a:solidFill>
                <a:uLnTx/>
                <a:uFillTx/>
                <a:latin typeface="Calibri" panose="020F0502020204030204"/>
                <a:ea typeface="+mn-ea"/>
                <a:cs typeface="+mn-cs"/>
              </a:rPr>
              <a:t>In</a:t>
            </a:r>
            <a:endParaRPr kumimoji="0" lang="en-US" sz="1000" b="0" i="0" u="none" strike="noStrike" kern="1200" cap="none" spc="0" normalizeH="0" baseline="0" noProof="0" dirty="0">
              <a:ln w="0"/>
              <a:solidFill>
                <a:schemeClr val="tx1"/>
              </a:solidFill>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0AFA9337-5909-CE5C-88A3-738145670F38}"/>
              </a:ext>
            </a:extLst>
          </p:cNvPr>
          <p:cNvGrpSpPr/>
          <p:nvPr/>
        </p:nvGrpSpPr>
        <p:grpSpPr>
          <a:xfrm>
            <a:off x="584382" y="1207964"/>
            <a:ext cx="1544505" cy="1841113"/>
            <a:chOff x="584382" y="1207964"/>
            <a:chExt cx="1544505" cy="1841113"/>
          </a:xfrm>
        </p:grpSpPr>
        <p:pic>
          <p:nvPicPr>
            <p:cNvPr id="9" name="Picture 8">
              <a:extLst>
                <a:ext uri="{FF2B5EF4-FFF2-40B4-BE49-F238E27FC236}">
                  <a16:creationId xmlns:a16="http://schemas.microsoft.com/office/drawing/2014/main" id="{4588A7E1-87CF-31BB-32D3-76FC7F3B64BA}"/>
                </a:ext>
              </a:extLst>
            </p:cNvPr>
            <p:cNvPicPr>
              <a:picLocks noChangeAspect="1"/>
            </p:cNvPicPr>
            <p:nvPr/>
          </p:nvPicPr>
          <p:blipFill rotWithShape="1">
            <a:blip r:embed="rId5"/>
            <a:srcRect l="74666" t="21704" r="1689" b="25452"/>
            <a:stretch/>
          </p:blipFill>
          <p:spPr>
            <a:xfrm>
              <a:off x="584382" y="1483849"/>
              <a:ext cx="1544505" cy="1565228"/>
            </a:xfrm>
            <a:prstGeom prst="rect">
              <a:avLst/>
            </a:prstGeom>
          </p:spPr>
        </p:pic>
        <p:sp>
          <p:nvSpPr>
            <p:cNvPr id="10" name="Rectangle 9">
              <a:extLst>
                <a:ext uri="{FF2B5EF4-FFF2-40B4-BE49-F238E27FC236}">
                  <a16:creationId xmlns:a16="http://schemas.microsoft.com/office/drawing/2014/main" id="{BFF44EE5-97BF-9B77-0D45-BDA344DA05BA}"/>
                </a:ext>
              </a:extLst>
            </p:cNvPr>
            <p:cNvSpPr/>
            <p:nvPr/>
          </p:nvSpPr>
          <p:spPr>
            <a:xfrm>
              <a:off x="584382" y="1207964"/>
              <a:ext cx="1544505" cy="572443"/>
            </a:xfrm>
            <a:prstGeom prst="rect">
              <a:avLst/>
            </a:prstGeom>
            <a:solidFill>
              <a:schemeClr val="bg2">
                <a:lumMod val="50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Calibri" panose="020F0502020204030204"/>
                  <a:ea typeface="+mn-ea"/>
                  <a:cs typeface="+mn-cs"/>
                </a:rPr>
                <a:t>S Composite</a:t>
              </a:r>
            </a:p>
          </p:txBody>
        </p:sp>
      </p:grpSp>
      <p:sp>
        <p:nvSpPr>
          <p:cNvPr id="11" name="Title 1">
            <a:extLst>
              <a:ext uri="{FF2B5EF4-FFF2-40B4-BE49-F238E27FC236}">
                <a16:creationId xmlns:a16="http://schemas.microsoft.com/office/drawing/2014/main" id="{71EC274E-6F32-AC5C-F041-64B5043E0DC8}"/>
              </a:ext>
            </a:extLst>
          </p:cNvPr>
          <p:cNvSpPr txBox="1">
            <a:spLocks/>
          </p:cNvSpPr>
          <p:nvPr/>
        </p:nvSpPr>
        <p:spPr>
          <a:xfrm>
            <a:off x="-773070" y="932789"/>
            <a:ext cx="10148935" cy="7254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R="0" lvl="0" indent="0" algn="l" fontAlgn="auto" latinLnBrk="1">
              <a:lnSpc>
                <a:spcPct val="100000"/>
              </a:lnSpc>
              <a:spcAft>
                <a:spcPts val="0"/>
              </a:spcAft>
              <a:buClrTx/>
              <a:buSzTx/>
              <a:tabLst/>
              <a:defRPr/>
            </a:pPr>
            <a:endParaRPr lang="en-US" sz="2800" b="1" dirty="0">
              <a:ln>
                <a:solidFill>
                  <a:schemeClr val="tx2">
                    <a:lumMod val="75000"/>
                  </a:schemeClr>
                </a:solidFill>
              </a:ln>
              <a:gradFill flip="none" rotWithShape="1">
                <a:gsLst>
                  <a:gs pos="0">
                    <a:schemeClr val="accent3">
                      <a:lumMod val="20000"/>
                      <a:lumOff val="80000"/>
                    </a:schemeClr>
                  </a:gs>
                  <a:gs pos="50000">
                    <a:schemeClr val="accent3">
                      <a:lumMod val="40000"/>
                      <a:lumOff val="60000"/>
                    </a:schemeClr>
                  </a:gs>
                  <a:gs pos="100000">
                    <a:srgbClr val="99FF33"/>
                  </a:gs>
                </a:gsLst>
                <a:lin ang="5400000" scaled="0"/>
                <a:tileRect/>
              </a:gradFill>
              <a:effectLst>
                <a:outerShdw blurRad="38100" dist="38100" dir="2700000" algn="tl">
                  <a:srgbClr val="000000">
                    <a:alpha val="43137"/>
                  </a:srgbClr>
                </a:outerShdw>
              </a:effectLst>
              <a:latin typeface="Arial" pitchFamily="34" charset="0"/>
              <a:cs typeface="Arial" pitchFamily="34" charset="0"/>
            </a:endParaRPr>
          </a:p>
        </p:txBody>
      </p:sp>
      <p:sp>
        <p:nvSpPr>
          <p:cNvPr id="12" name="TextBox 11">
            <a:extLst>
              <a:ext uri="{FF2B5EF4-FFF2-40B4-BE49-F238E27FC236}">
                <a16:creationId xmlns:a16="http://schemas.microsoft.com/office/drawing/2014/main" id="{63EF9116-F4A7-8487-B36C-D3B5A7E43502}"/>
              </a:ext>
            </a:extLst>
          </p:cNvPr>
          <p:cNvSpPr txBox="1"/>
          <p:nvPr/>
        </p:nvSpPr>
        <p:spPr>
          <a:xfrm>
            <a:off x="4143428" y="1108084"/>
            <a:ext cx="1521325" cy="369332"/>
          </a:xfrm>
          <a:prstGeom prst="rect">
            <a:avLst/>
          </a:prstGeom>
          <a:noFill/>
        </p:spPr>
        <p:txBody>
          <a:bodyPr wrap="square" rtlCol="0">
            <a:spAutoFit/>
          </a:bodyPr>
          <a:lstStyle/>
          <a:p>
            <a:pPr algn="ctr"/>
            <a:r>
              <a:rPr lang="en-US" dirty="0"/>
              <a:t>1.6 </a:t>
            </a:r>
            <a:r>
              <a:rPr lang="en-US" dirty="0" err="1"/>
              <a:t>mAh</a:t>
            </a:r>
            <a:r>
              <a:rPr lang="en-US" dirty="0"/>
              <a:t>/cm</a:t>
            </a:r>
            <a:r>
              <a:rPr lang="en-US" baseline="30000" dirty="0"/>
              <a:t>2</a:t>
            </a:r>
            <a:endParaRPr lang="en-US" dirty="0"/>
          </a:p>
        </p:txBody>
      </p:sp>
      <p:graphicFrame>
        <p:nvGraphicFramePr>
          <p:cNvPr id="13" name="Table 12">
            <a:extLst>
              <a:ext uri="{FF2B5EF4-FFF2-40B4-BE49-F238E27FC236}">
                <a16:creationId xmlns:a16="http://schemas.microsoft.com/office/drawing/2014/main" id="{53D09A4F-0545-E227-2495-419E6C1D7FF2}"/>
              </a:ext>
            </a:extLst>
          </p:cNvPr>
          <p:cNvGraphicFramePr>
            <a:graphicFrameLocks noGrp="1"/>
          </p:cNvGraphicFramePr>
          <p:nvPr>
            <p:extLst>
              <p:ext uri="{D42A27DB-BD31-4B8C-83A1-F6EECF244321}">
                <p14:modId xmlns:p14="http://schemas.microsoft.com/office/powerpoint/2010/main" val="2886672693"/>
              </p:ext>
            </p:extLst>
          </p:nvPr>
        </p:nvGraphicFramePr>
        <p:xfrm>
          <a:off x="373489" y="4919118"/>
          <a:ext cx="6863721" cy="1381760"/>
        </p:xfrm>
        <a:graphic>
          <a:graphicData uri="http://schemas.openxmlformats.org/drawingml/2006/table">
            <a:tbl>
              <a:tblPr firstRow="1" bandRow="1">
                <a:tableStyleId>{93296810-A885-4BE3-A3E7-6D5BEEA58F35}</a:tableStyleId>
              </a:tblPr>
              <a:tblGrid>
                <a:gridCol w="1245337">
                  <a:extLst>
                    <a:ext uri="{9D8B030D-6E8A-4147-A177-3AD203B41FA5}">
                      <a16:colId xmlns:a16="http://schemas.microsoft.com/office/drawing/2014/main" val="833194943"/>
                    </a:ext>
                  </a:extLst>
                </a:gridCol>
                <a:gridCol w="956289">
                  <a:extLst>
                    <a:ext uri="{9D8B030D-6E8A-4147-A177-3AD203B41FA5}">
                      <a16:colId xmlns:a16="http://schemas.microsoft.com/office/drawing/2014/main" val="2309780552"/>
                    </a:ext>
                  </a:extLst>
                </a:gridCol>
                <a:gridCol w="937721">
                  <a:extLst>
                    <a:ext uri="{9D8B030D-6E8A-4147-A177-3AD203B41FA5}">
                      <a16:colId xmlns:a16="http://schemas.microsoft.com/office/drawing/2014/main" val="2866854063"/>
                    </a:ext>
                  </a:extLst>
                </a:gridCol>
                <a:gridCol w="954948">
                  <a:extLst>
                    <a:ext uri="{9D8B030D-6E8A-4147-A177-3AD203B41FA5}">
                      <a16:colId xmlns:a16="http://schemas.microsoft.com/office/drawing/2014/main" val="1161183041"/>
                    </a:ext>
                  </a:extLst>
                </a:gridCol>
                <a:gridCol w="1384713">
                  <a:extLst>
                    <a:ext uri="{9D8B030D-6E8A-4147-A177-3AD203B41FA5}">
                      <a16:colId xmlns:a16="http://schemas.microsoft.com/office/drawing/2014/main" val="1303818853"/>
                    </a:ext>
                  </a:extLst>
                </a:gridCol>
                <a:gridCol w="1384713">
                  <a:extLst>
                    <a:ext uri="{9D8B030D-6E8A-4147-A177-3AD203B41FA5}">
                      <a16:colId xmlns:a16="http://schemas.microsoft.com/office/drawing/2014/main" val="509109908"/>
                    </a:ext>
                  </a:extLst>
                </a:gridCol>
              </a:tblGrid>
              <a:tr h="370840">
                <a:tc>
                  <a:txBody>
                    <a:bodyPr/>
                    <a:lstStyle/>
                    <a:p>
                      <a:pPr algn="ctr"/>
                      <a:r>
                        <a:rPr lang="en-US" sz="1600" b="0" dirty="0">
                          <a:latin typeface="Arial" panose="020B0604020202020204" pitchFamily="34" charset="0"/>
                          <a:cs typeface="Arial" panose="020B0604020202020204" pitchFamily="34" charset="0"/>
                        </a:rPr>
                        <a:t>Loading (</a:t>
                      </a:r>
                      <a:r>
                        <a:rPr lang="en-US" sz="1600" b="0" dirty="0" err="1">
                          <a:latin typeface="Arial" panose="020B0604020202020204" pitchFamily="34" charset="0"/>
                          <a:cs typeface="Arial" panose="020B0604020202020204" pitchFamily="34" charset="0"/>
                        </a:rPr>
                        <a:t>mAh</a:t>
                      </a:r>
                      <a:r>
                        <a:rPr lang="en-US" sz="1600" b="0" dirty="0">
                          <a:latin typeface="Arial" panose="020B0604020202020204" pitchFamily="34" charset="0"/>
                          <a:cs typeface="Arial" panose="020B0604020202020204" pitchFamily="34" charset="0"/>
                        </a:rPr>
                        <a:t> cm</a:t>
                      </a:r>
                      <a:r>
                        <a:rPr lang="en-US" sz="1600" b="0" baseline="30000" dirty="0">
                          <a:latin typeface="Arial" panose="020B0604020202020204" pitchFamily="34" charset="0"/>
                          <a:cs typeface="Arial" panose="020B0604020202020204" pitchFamily="34" charset="0"/>
                        </a:rPr>
                        <a:t>-2</a:t>
                      </a:r>
                      <a:r>
                        <a:rPr lang="en-US" sz="1600" b="0" dirty="0">
                          <a:latin typeface="Arial" panose="020B0604020202020204" pitchFamily="34" charset="0"/>
                          <a:cs typeface="Arial" panose="020B0604020202020204" pitchFamily="34" charset="0"/>
                        </a:rPr>
                        <a:t>)</a:t>
                      </a:r>
                    </a:p>
                  </a:txBody>
                  <a:tcPr anchor="ctr"/>
                </a:tc>
                <a:tc>
                  <a:txBody>
                    <a:bodyPr/>
                    <a:lstStyle/>
                    <a:p>
                      <a:pPr algn="ctr"/>
                      <a:r>
                        <a:rPr lang="en-US" sz="1600" b="0" dirty="0">
                          <a:latin typeface="Arial" panose="020B0604020202020204" pitchFamily="34" charset="0"/>
                          <a:cs typeface="Arial" panose="020B0604020202020204" pitchFamily="34" charset="0"/>
                        </a:rPr>
                        <a:t>1</a:t>
                      </a:r>
                      <a:r>
                        <a:rPr lang="en-US" sz="1600" b="0" baseline="30000" dirty="0">
                          <a:latin typeface="Arial" panose="020B0604020202020204" pitchFamily="34" charset="0"/>
                          <a:cs typeface="Arial" panose="020B0604020202020204" pitchFamily="34" charset="0"/>
                        </a:rPr>
                        <a:t>st</a:t>
                      </a:r>
                      <a:r>
                        <a:rPr lang="en-US" sz="1600" b="0" dirty="0">
                          <a:latin typeface="Arial" panose="020B0604020202020204" pitchFamily="34" charset="0"/>
                          <a:cs typeface="Arial" panose="020B0604020202020204" pitchFamily="34" charset="0"/>
                        </a:rPr>
                        <a:t> DC (</a:t>
                      </a:r>
                      <a:r>
                        <a:rPr lang="en-US" sz="1600" b="0" dirty="0" err="1">
                          <a:latin typeface="Arial" panose="020B0604020202020204" pitchFamily="34" charset="0"/>
                          <a:cs typeface="Arial" panose="020B0604020202020204" pitchFamily="34" charset="0"/>
                        </a:rPr>
                        <a:t>mAh</a:t>
                      </a:r>
                      <a:r>
                        <a:rPr lang="en-US" sz="1600" b="0" dirty="0">
                          <a:latin typeface="Arial" panose="020B0604020202020204" pitchFamily="34" charset="0"/>
                          <a:cs typeface="Arial" panose="020B0604020202020204" pitchFamily="34" charset="0"/>
                        </a:rPr>
                        <a:t>/g)</a:t>
                      </a:r>
                    </a:p>
                  </a:txBody>
                  <a:tcPr anchor="ctr"/>
                </a:tc>
                <a:tc>
                  <a:txBody>
                    <a:bodyPr/>
                    <a:lstStyle/>
                    <a:p>
                      <a:pPr algn="ctr"/>
                      <a:r>
                        <a:rPr lang="en-US" sz="1600" b="0" dirty="0">
                          <a:latin typeface="Arial" panose="020B0604020202020204" pitchFamily="34" charset="0"/>
                          <a:cs typeface="Arial" panose="020B0604020202020204" pitchFamily="34" charset="0"/>
                        </a:rPr>
                        <a:t>1</a:t>
                      </a:r>
                      <a:r>
                        <a:rPr lang="en-US" sz="1600" b="0" baseline="30000" dirty="0">
                          <a:latin typeface="Arial" panose="020B0604020202020204" pitchFamily="34" charset="0"/>
                          <a:cs typeface="Arial" panose="020B0604020202020204" pitchFamily="34" charset="0"/>
                        </a:rPr>
                        <a:t>st</a:t>
                      </a:r>
                      <a:r>
                        <a:rPr lang="en-US" sz="1600" b="0" dirty="0">
                          <a:latin typeface="Arial" panose="020B0604020202020204" pitchFamily="34" charset="0"/>
                          <a:cs typeface="Arial" panose="020B0604020202020204" pitchFamily="34" charset="0"/>
                        </a:rPr>
                        <a:t> C</a:t>
                      </a:r>
                    </a:p>
                    <a:p>
                      <a:pPr algn="ctr"/>
                      <a:r>
                        <a:rPr lang="en-US" sz="1600" b="0" dirty="0">
                          <a:latin typeface="Arial" panose="020B0604020202020204" pitchFamily="34" charset="0"/>
                          <a:cs typeface="Arial" panose="020B0604020202020204" pitchFamily="34" charset="0"/>
                        </a:rPr>
                        <a:t>(</a:t>
                      </a:r>
                      <a:r>
                        <a:rPr lang="en-US" sz="1600" b="0" dirty="0" err="1">
                          <a:latin typeface="Arial" panose="020B0604020202020204" pitchFamily="34" charset="0"/>
                          <a:cs typeface="Arial" panose="020B0604020202020204" pitchFamily="34" charset="0"/>
                        </a:rPr>
                        <a:t>mAh</a:t>
                      </a:r>
                      <a:r>
                        <a:rPr lang="en-US" sz="1600" b="0" dirty="0">
                          <a:latin typeface="Arial" panose="020B0604020202020204" pitchFamily="34" charset="0"/>
                          <a:cs typeface="Arial" panose="020B0604020202020204" pitchFamily="34" charset="0"/>
                        </a:rPr>
                        <a:t>/g)</a:t>
                      </a:r>
                    </a:p>
                  </a:txBody>
                  <a:tcPr anchor="ctr"/>
                </a:tc>
                <a:tc>
                  <a:txBody>
                    <a:bodyPr/>
                    <a:lstStyle/>
                    <a:p>
                      <a:pPr algn="ctr"/>
                      <a:r>
                        <a:rPr lang="en-US" sz="1600" b="0" dirty="0">
                          <a:latin typeface="Arial" panose="020B0604020202020204" pitchFamily="34" charset="0"/>
                          <a:cs typeface="Arial" panose="020B0604020202020204" pitchFamily="34" charset="0"/>
                        </a:rPr>
                        <a:t>ICE%</a:t>
                      </a:r>
                    </a:p>
                  </a:txBody>
                  <a:tcPr anchor="ctr"/>
                </a:tc>
                <a:tc>
                  <a:txBody>
                    <a:bodyPr/>
                    <a:lstStyle/>
                    <a:p>
                      <a:pPr algn="ctr"/>
                      <a:r>
                        <a:rPr lang="en-US" sz="1600" b="0" dirty="0">
                          <a:latin typeface="Arial" panose="020B0604020202020204" pitchFamily="34" charset="0"/>
                          <a:cs typeface="Arial" panose="020B0604020202020204" pitchFamily="34" charset="0"/>
                        </a:rPr>
                        <a:t>Conversion Efficiency</a:t>
                      </a:r>
                    </a:p>
                  </a:txBody>
                  <a:tcPr anchor="ctr"/>
                </a:tc>
                <a:tc>
                  <a:txBody>
                    <a:bodyPr/>
                    <a:lstStyle/>
                    <a:p>
                      <a:pPr algn="ctr"/>
                      <a:r>
                        <a:rPr lang="en-US" dirty="0">
                          <a:latin typeface="Calibri" panose="020F0502020204030204" pitchFamily="34" charset="0"/>
                          <a:cs typeface="Calibri" panose="020F0502020204030204" pitchFamily="34" charset="0"/>
                        </a:rPr>
                        <a:t>Polarization at 50% C/DC</a:t>
                      </a:r>
                    </a:p>
                  </a:txBody>
                  <a:tcPr/>
                </a:tc>
                <a:extLst>
                  <a:ext uri="{0D108BD9-81ED-4DB2-BD59-A6C34878D82A}">
                    <a16:rowId xmlns:a16="http://schemas.microsoft.com/office/drawing/2014/main" val="1748468373"/>
                  </a:ext>
                </a:extLst>
              </a:tr>
              <a:tr h="370840">
                <a:tc>
                  <a:txBody>
                    <a:bodyPr/>
                    <a:lstStyle/>
                    <a:p>
                      <a:pPr algn="ctr"/>
                      <a:r>
                        <a:rPr lang="en-US" sz="1600" dirty="0">
                          <a:latin typeface="Arial" panose="020B0604020202020204" pitchFamily="34" charset="0"/>
                          <a:cs typeface="Arial" panose="020B0604020202020204" pitchFamily="34" charset="0"/>
                        </a:rPr>
                        <a:t>1.6</a:t>
                      </a:r>
                    </a:p>
                  </a:txBody>
                  <a:tcPr/>
                </a:tc>
                <a:tc>
                  <a:txBody>
                    <a:bodyPr/>
                    <a:lstStyle/>
                    <a:p>
                      <a:pPr algn="ctr"/>
                      <a:r>
                        <a:rPr lang="en-US" sz="1600" dirty="0">
                          <a:latin typeface="Arial" panose="020B0604020202020204" pitchFamily="34" charset="0"/>
                          <a:cs typeface="Arial" panose="020B0604020202020204" pitchFamily="34" charset="0"/>
                        </a:rPr>
                        <a:t>1549.2</a:t>
                      </a:r>
                    </a:p>
                  </a:txBody>
                  <a:tcPr/>
                </a:tc>
                <a:tc>
                  <a:txBody>
                    <a:bodyPr/>
                    <a:lstStyle/>
                    <a:p>
                      <a:pPr algn="ctr"/>
                      <a:r>
                        <a:rPr lang="en-US" sz="1600" dirty="0">
                          <a:latin typeface="Arial" panose="020B0604020202020204" pitchFamily="34" charset="0"/>
                          <a:cs typeface="Arial" panose="020B0604020202020204" pitchFamily="34" charset="0"/>
                        </a:rPr>
                        <a:t>1966</a:t>
                      </a:r>
                    </a:p>
                  </a:txBody>
                  <a:tcPr/>
                </a:tc>
                <a:tc>
                  <a:txBody>
                    <a:bodyPr/>
                    <a:lstStyle/>
                    <a:p>
                      <a:pPr algn="ctr"/>
                      <a:r>
                        <a:rPr lang="en-US" sz="1600" dirty="0">
                          <a:latin typeface="Arial" panose="020B0604020202020204" pitchFamily="34" charset="0"/>
                          <a:cs typeface="Arial" panose="020B0604020202020204" pitchFamily="34" charset="0"/>
                        </a:rPr>
                        <a:t>126.9%</a:t>
                      </a:r>
                    </a:p>
                  </a:txBody>
                  <a:tcPr/>
                </a:tc>
                <a:tc>
                  <a:txBody>
                    <a:bodyPr/>
                    <a:lstStyle/>
                    <a:p>
                      <a:pPr algn="ctr"/>
                      <a:r>
                        <a:rPr lang="en-US" sz="1600" dirty="0">
                          <a:latin typeface="Arial" panose="020B0604020202020204" pitchFamily="34" charset="0"/>
                          <a:cs typeface="Arial" panose="020B0604020202020204" pitchFamily="34" charset="0"/>
                        </a:rPr>
                        <a:t>97.3%</a:t>
                      </a:r>
                    </a:p>
                  </a:txBody>
                  <a:tcPr/>
                </a:tc>
                <a:tc>
                  <a:txBody>
                    <a:bodyPr/>
                    <a:lstStyle/>
                    <a:p>
                      <a:pPr algn="ctr"/>
                      <a:r>
                        <a:rPr lang="en-US" dirty="0"/>
                        <a:t>0.5677 V</a:t>
                      </a:r>
                    </a:p>
                  </a:txBody>
                  <a:tcPr/>
                </a:tc>
                <a:extLst>
                  <a:ext uri="{0D108BD9-81ED-4DB2-BD59-A6C34878D82A}">
                    <a16:rowId xmlns:a16="http://schemas.microsoft.com/office/drawing/2014/main" val="4174678368"/>
                  </a:ext>
                </a:extLst>
              </a:tr>
              <a:tr h="370840">
                <a:tc>
                  <a:txBody>
                    <a:bodyPr/>
                    <a:lstStyle/>
                    <a:p>
                      <a:pPr algn="ctr"/>
                      <a:r>
                        <a:rPr lang="en-US" sz="1600" dirty="0">
                          <a:latin typeface="Arial" panose="020B0604020202020204" pitchFamily="34" charset="0"/>
                          <a:cs typeface="Arial" panose="020B0604020202020204" pitchFamily="34" charset="0"/>
                        </a:rPr>
                        <a:t>5.5</a:t>
                      </a:r>
                    </a:p>
                  </a:txBody>
                  <a:tcPr/>
                </a:tc>
                <a:tc>
                  <a:txBody>
                    <a:bodyPr/>
                    <a:lstStyle/>
                    <a:p>
                      <a:pPr algn="ctr"/>
                      <a:r>
                        <a:rPr lang="en-US" dirty="0"/>
                        <a:t>1446.1</a:t>
                      </a:r>
                    </a:p>
                  </a:txBody>
                  <a:tcPr/>
                </a:tc>
                <a:tc>
                  <a:txBody>
                    <a:bodyPr/>
                    <a:lstStyle/>
                    <a:p>
                      <a:pPr algn="ctr"/>
                      <a:r>
                        <a:rPr lang="en-US" dirty="0"/>
                        <a:t>1814.2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125.5%</a:t>
                      </a:r>
                    </a:p>
                  </a:txBody>
                  <a:tcPr/>
                </a:tc>
                <a:tc>
                  <a:txBody>
                    <a:bodyPr/>
                    <a:lstStyle/>
                    <a:p>
                      <a:pPr algn="ctr"/>
                      <a:r>
                        <a:rPr lang="en-US" sz="1600" dirty="0">
                          <a:latin typeface="Arial" panose="020B0604020202020204" pitchFamily="34" charset="0"/>
                          <a:cs typeface="Arial" panose="020B0604020202020204" pitchFamily="34" charset="0"/>
                        </a:rPr>
                        <a:t>97.3%</a:t>
                      </a:r>
                    </a:p>
                  </a:txBody>
                  <a:tcPr/>
                </a:tc>
                <a:tc>
                  <a:txBody>
                    <a:bodyPr/>
                    <a:lstStyle/>
                    <a:p>
                      <a:pPr algn="ctr"/>
                      <a:r>
                        <a:rPr lang="en-US" dirty="0"/>
                        <a:t>0.6638 V</a:t>
                      </a:r>
                    </a:p>
                  </a:txBody>
                  <a:tcPr/>
                </a:tc>
                <a:extLst>
                  <a:ext uri="{0D108BD9-81ED-4DB2-BD59-A6C34878D82A}">
                    <a16:rowId xmlns:a16="http://schemas.microsoft.com/office/drawing/2014/main" val="1307757527"/>
                  </a:ext>
                </a:extLst>
              </a:tr>
            </a:tbl>
          </a:graphicData>
        </a:graphic>
      </p:graphicFrame>
      <p:pic>
        <p:nvPicPr>
          <p:cNvPr id="14" name="Picture 13">
            <a:extLst>
              <a:ext uri="{FF2B5EF4-FFF2-40B4-BE49-F238E27FC236}">
                <a16:creationId xmlns:a16="http://schemas.microsoft.com/office/drawing/2014/main" id="{766F1E79-1A43-77D7-54EC-961FD6656A5C}"/>
              </a:ext>
            </a:extLst>
          </p:cNvPr>
          <p:cNvPicPr>
            <a:picLocks noChangeAspect="1"/>
          </p:cNvPicPr>
          <p:nvPr/>
        </p:nvPicPr>
        <p:blipFill>
          <a:blip r:embed="rId6"/>
          <a:stretch>
            <a:fillRect/>
          </a:stretch>
        </p:blipFill>
        <p:spPr>
          <a:xfrm>
            <a:off x="6537282" y="919772"/>
            <a:ext cx="5705367" cy="4372204"/>
          </a:xfrm>
          <a:prstGeom prst="rect">
            <a:avLst/>
          </a:prstGeom>
        </p:spPr>
      </p:pic>
      <p:sp>
        <p:nvSpPr>
          <p:cNvPr id="15" name="TextBox 14">
            <a:extLst>
              <a:ext uri="{FF2B5EF4-FFF2-40B4-BE49-F238E27FC236}">
                <a16:creationId xmlns:a16="http://schemas.microsoft.com/office/drawing/2014/main" id="{68FD67DC-D23A-ED65-0783-6DA4FA841D04}"/>
              </a:ext>
            </a:extLst>
          </p:cNvPr>
          <p:cNvSpPr txBox="1"/>
          <p:nvPr/>
        </p:nvSpPr>
        <p:spPr>
          <a:xfrm>
            <a:off x="9023990" y="1108084"/>
            <a:ext cx="1521325" cy="369332"/>
          </a:xfrm>
          <a:prstGeom prst="rect">
            <a:avLst/>
          </a:prstGeom>
          <a:noFill/>
        </p:spPr>
        <p:txBody>
          <a:bodyPr wrap="square" rtlCol="0">
            <a:spAutoFit/>
          </a:bodyPr>
          <a:lstStyle/>
          <a:p>
            <a:pPr algn="ctr"/>
            <a:r>
              <a:rPr lang="en-US" dirty="0"/>
              <a:t>5.5 </a:t>
            </a:r>
            <a:r>
              <a:rPr lang="en-US" dirty="0" err="1"/>
              <a:t>mAh</a:t>
            </a:r>
            <a:r>
              <a:rPr lang="en-US" dirty="0"/>
              <a:t>/cm</a:t>
            </a:r>
            <a:r>
              <a:rPr lang="en-US" baseline="30000" dirty="0"/>
              <a:t>2</a:t>
            </a:r>
            <a:endParaRPr lang="en-US" dirty="0"/>
          </a:p>
        </p:txBody>
      </p:sp>
      <p:sp>
        <p:nvSpPr>
          <p:cNvPr id="16" name="TextBox 15">
            <a:extLst>
              <a:ext uri="{FF2B5EF4-FFF2-40B4-BE49-F238E27FC236}">
                <a16:creationId xmlns:a16="http://schemas.microsoft.com/office/drawing/2014/main" id="{3C1642B1-6EA1-9877-5DF1-9DC2CE91564A}"/>
              </a:ext>
            </a:extLst>
          </p:cNvPr>
          <p:cNvSpPr txBox="1"/>
          <p:nvPr/>
        </p:nvSpPr>
        <p:spPr>
          <a:xfrm>
            <a:off x="7237211" y="5208865"/>
            <a:ext cx="5094881" cy="923330"/>
          </a:xfrm>
          <a:prstGeom prst="rect">
            <a:avLst/>
          </a:prstGeom>
          <a:noFill/>
        </p:spPr>
        <p:txBody>
          <a:bodyPr wrap="square" rtlCol="0">
            <a:spAutoFit/>
          </a:bodyPr>
          <a:lstStyle/>
          <a:p>
            <a:pPr marL="285750" indent="-285750">
              <a:buFont typeface="Arial" panose="020B0604020202020204" pitchFamily="34" charset="0"/>
              <a:buChar char="•"/>
            </a:pPr>
            <a:r>
              <a:rPr lang="en-US" dirty="0"/>
              <a:t>Similar C/DC capacity value &amp; curve shape</a:t>
            </a:r>
          </a:p>
          <a:p>
            <a:pPr marL="285750" indent="-285750">
              <a:buFont typeface="Arial" panose="020B0604020202020204" pitchFamily="34" charset="0"/>
              <a:buChar char="•"/>
            </a:pPr>
            <a:r>
              <a:rPr lang="en-US" dirty="0"/>
              <a:t>Increase in voltage polarization at 50% C/DC</a:t>
            </a:r>
          </a:p>
          <a:p>
            <a:pPr marL="285750" indent="-285750">
              <a:buFont typeface="Arial" panose="020B0604020202020204" pitchFamily="34" charset="0"/>
              <a:buChar char="•"/>
            </a:pPr>
            <a:r>
              <a:rPr lang="en-US" dirty="0"/>
              <a:t>Retain similar performance at &gt;5 </a:t>
            </a:r>
            <a:r>
              <a:rPr lang="en-US" dirty="0" err="1"/>
              <a:t>mAh</a:t>
            </a:r>
            <a:r>
              <a:rPr lang="en-US" dirty="0"/>
              <a:t>/cm</a:t>
            </a:r>
            <a:r>
              <a:rPr lang="en-US" baseline="30000" dirty="0"/>
              <a:t>-2</a:t>
            </a:r>
            <a:endParaRPr lang="en-US" dirty="0"/>
          </a:p>
        </p:txBody>
      </p:sp>
      <p:sp>
        <p:nvSpPr>
          <p:cNvPr id="17" name="Arrow: Up-Down 16">
            <a:extLst>
              <a:ext uri="{FF2B5EF4-FFF2-40B4-BE49-F238E27FC236}">
                <a16:creationId xmlns:a16="http://schemas.microsoft.com/office/drawing/2014/main" id="{FF92C65E-3293-0DD0-3634-01714FE31238}"/>
              </a:ext>
            </a:extLst>
          </p:cNvPr>
          <p:cNvSpPr/>
          <p:nvPr/>
        </p:nvSpPr>
        <p:spPr>
          <a:xfrm>
            <a:off x="5260063" y="2362954"/>
            <a:ext cx="45719" cy="470781"/>
          </a:xfrm>
          <a:prstGeom prst="up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4F73B69-1DFC-E6D3-7A48-08CEFBA1A60F}"/>
              </a:ext>
            </a:extLst>
          </p:cNvPr>
          <p:cNvSpPr txBox="1"/>
          <p:nvPr/>
        </p:nvSpPr>
        <p:spPr>
          <a:xfrm>
            <a:off x="5464368" y="2464403"/>
            <a:ext cx="1072913"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0.5677 V</a:t>
            </a:r>
          </a:p>
        </p:txBody>
      </p:sp>
      <p:sp>
        <p:nvSpPr>
          <p:cNvPr id="19" name="Arrow: Up-Down 18">
            <a:extLst>
              <a:ext uri="{FF2B5EF4-FFF2-40B4-BE49-F238E27FC236}">
                <a16:creationId xmlns:a16="http://schemas.microsoft.com/office/drawing/2014/main" id="{1E07753F-FB27-9178-9BD3-FCC4F7B0E6F9}"/>
              </a:ext>
            </a:extLst>
          </p:cNvPr>
          <p:cNvSpPr/>
          <p:nvPr/>
        </p:nvSpPr>
        <p:spPr>
          <a:xfrm>
            <a:off x="9531484" y="2319664"/>
            <a:ext cx="45719" cy="597529"/>
          </a:xfrm>
          <a:prstGeom prst="up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9A0E8C0-E260-BAEB-D4B0-91C593E3E459}"/>
              </a:ext>
            </a:extLst>
          </p:cNvPr>
          <p:cNvSpPr txBox="1"/>
          <p:nvPr/>
        </p:nvSpPr>
        <p:spPr>
          <a:xfrm>
            <a:off x="9714177" y="2444455"/>
            <a:ext cx="1072913"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0.6638 V</a:t>
            </a:r>
          </a:p>
        </p:txBody>
      </p:sp>
      <p:sp>
        <p:nvSpPr>
          <p:cNvPr id="21" name="Rectangle 20">
            <a:extLst>
              <a:ext uri="{FF2B5EF4-FFF2-40B4-BE49-F238E27FC236}">
                <a16:creationId xmlns:a16="http://schemas.microsoft.com/office/drawing/2014/main" id="{5A57BD75-83B0-13DD-5575-14CF61FF896A}"/>
              </a:ext>
            </a:extLst>
          </p:cNvPr>
          <p:cNvSpPr/>
          <p:nvPr/>
        </p:nvSpPr>
        <p:spPr>
          <a:xfrm>
            <a:off x="591475" y="2741798"/>
            <a:ext cx="1544505" cy="296559"/>
          </a:xfrm>
          <a:prstGeom prst="rect">
            <a:avLst/>
          </a:prstGeom>
          <a:solidFill>
            <a:schemeClr val="bg2"/>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w="0"/>
                <a:solidFill>
                  <a:schemeClr val="tx1"/>
                </a:solidFill>
                <a:uLnTx/>
                <a:uFillTx/>
                <a:latin typeface="Calibri" panose="020F0502020204030204"/>
                <a:ea typeface="+mn-ea"/>
                <a:cs typeface="+mn-cs"/>
              </a:rPr>
              <a:t>Li</a:t>
            </a:r>
            <a:r>
              <a:rPr kumimoji="0" lang="en-US" sz="1000" b="0" i="0" u="none" strike="noStrike" kern="1200" cap="none" spc="0" normalizeH="0" baseline="-25000" noProof="0" dirty="0">
                <a:ln w="0"/>
                <a:solidFill>
                  <a:schemeClr val="tx1"/>
                </a:solidFill>
                <a:uLnTx/>
                <a:uFillTx/>
                <a:latin typeface="Calibri" panose="020F0502020204030204"/>
                <a:ea typeface="+mn-ea"/>
                <a:cs typeface="+mn-cs"/>
              </a:rPr>
              <a:t>1</a:t>
            </a:r>
            <a:r>
              <a:rPr kumimoji="0" lang="en-US" sz="1000" b="0" i="0" u="none" strike="noStrike" kern="1200" cap="none" spc="0" normalizeH="0" noProof="0" dirty="0">
                <a:ln w="0"/>
                <a:solidFill>
                  <a:schemeClr val="tx1"/>
                </a:solidFill>
                <a:uLnTx/>
                <a:uFillTx/>
                <a:latin typeface="Calibri" panose="020F0502020204030204"/>
                <a:ea typeface="+mn-ea"/>
                <a:cs typeface="+mn-cs"/>
              </a:rPr>
              <a:t>In</a:t>
            </a:r>
            <a:endParaRPr kumimoji="0" lang="en-US" sz="1000" b="0" i="0" u="none" strike="noStrike" kern="1200" cap="none" spc="0" normalizeH="0" baseline="0" noProof="0" dirty="0">
              <a:ln w="0"/>
              <a:solidFill>
                <a:schemeClr val="tx1"/>
              </a:solidFill>
              <a:uLnTx/>
              <a:uFillTx/>
              <a:latin typeface="Calibri" panose="020F0502020204030204"/>
              <a:ea typeface="+mn-ea"/>
              <a:cs typeface="+mn-cs"/>
            </a:endParaRPr>
          </a:p>
        </p:txBody>
      </p:sp>
      <p:sp>
        <p:nvSpPr>
          <p:cNvPr id="22" name="标题 4">
            <a:extLst>
              <a:ext uri="{FF2B5EF4-FFF2-40B4-BE49-F238E27FC236}">
                <a16:creationId xmlns:a16="http://schemas.microsoft.com/office/drawing/2014/main" id="{59E366D5-259C-6797-A12C-7907A52B44CE}"/>
              </a:ext>
            </a:extLst>
          </p:cNvPr>
          <p:cNvSpPr txBox="1">
            <a:spLocks/>
          </p:cNvSpPr>
          <p:nvPr/>
        </p:nvSpPr>
        <p:spPr>
          <a:xfrm>
            <a:off x="133927" y="-36174"/>
            <a:ext cx="11924145" cy="10096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800" kern="100" dirty="0">
                <a:latin typeface="+mj-lt"/>
                <a:ea typeface="PMingLiU" panose="02020500000000000000" pitchFamily="18" charset="-120"/>
                <a:cs typeface="Times New Roman" panose="02020603050405020304" pitchFamily="18" charset="0"/>
              </a:rPr>
              <a:t>Cycling Evaluation of S Cathode vs Li</a:t>
            </a:r>
            <a:r>
              <a:rPr lang="en-US" altLang="zh-TW" sz="2800" kern="100" baseline="-25000" dirty="0">
                <a:latin typeface="+mj-lt"/>
                <a:ea typeface="PMingLiU" panose="02020500000000000000" pitchFamily="18" charset="-120"/>
                <a:cs typeface="Times New Roman" panose="02020603050405020304" pitchFamily="18" charset="0"/>
              </a:rPr>
              <a:t>1</a:t>
            </a:r>
            <a:r>
              <a:rPr lang="en-US" altLang="zh-TW" sz="2800" kern="100" dirty="0">
                <a:latin typeface="+mj-lt"/>
                <a:ea typeface="PMingLiU" panose="02020500000000000000" pitchFamily="18" charset="-120"/>
                <a:cs typeface="Times New Roman" panose="02020603050405020304" pitchFamily="18" charset="0"/>
              </a:rPr>
              <a:t>In (5.5 </a:t>
            </a:r>
            <a:r>
              <a:rPr lang="en-US" altLang="zh-TW" sz="2800" kern="100" dirty="0" err="1">
                <a:latin typeface="+mj-lt"/>
                <a:ea typeface="PMingLiU" panose="02020500000000000000" pitchFamily="18" charset="-120"/>
                <a:cs typeface="Times New Roman" panose="02020603050405020304" pitchFamily="18" charset="0"/>
              </a:rPr>
              <a:t>mAh</a:t>
            </a:r>
            <a:r>
              <a:rPr lang="en-US" altLang="zh-TW" sz="2800" kern="100" dirty="0">
                <a:latin typeface="+mj-lt"/>
                <a:ea typeface="PMingLiU" panose="02020500000000000000" pitchFamily="18" charset="-120"/>
                <a:cs typeface="Times New Roman" panose="02020603050405020304" pitchFamily="18" charset="0"/>
              </a:rPr>
              <a:t> cm</a:t>
            </a:r>
            <a:r>
              <a:rPr lang="en-US" altLang="zh-TW" sz="2800" kern="100" baseline="30000" dirty="0">
                <a:latin typeface="+mj-lt"/>
                <a:ea typeface="PMingLiU" panose="02020500000000000000" pitchFamily="18" charset="-120"/>
                <a:cs typeface="Times New Roman" panose="02020603050405020304" pitchFamily="18" charset="0"/>
              </a:rPr>
              <a:t>-2</a:t>
            </a:r>
            <a:r>
              <a:rPr lang="en-US" altLang="zh-TW" sz="2800" kern="100" dirty="0">
                <a:latin typeface="+mj-lt"/>
                <a:ea typeface="PMingLiU" panose="02020500000000000000" pitchFamily="18" charset="-120"/>
                <a:cs typeface="Times New Roman" panose="02020603050405020304" pitchFamily="18" charset="0"/>
              </a:rPr>
              <a:t>) </a:t>
            </a:r>
          </a:p>
        </p:txBody>
      </p:sp>
    </p:spTree>
    <p:extLst>
      <p:ext uri="{BB962C8B-B14F-4D97-AF65-F5344CB8AC3E}">
        <p14:creationId xmlns:p14="http://schemas.microsoft.com/office/powerpoint/2010/main" val="167380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954A6-A02D-EA2F-426B-F7B0477161F8}"/>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D7C10BCA-F76A-C603-6B54-A135B677AFB1}"/>
              </a:ext>
            </a:extLst>
          </p:cNvPr>
          <p:cNvGrpSpPr/>
          <p:nvPr/>
        </p:nvGrpSpPr>
        <p:grpSpPr>
          <a:xfrm>
            <a:off x="9632042" y="6240054"/>
            <a:ext cx="2488979" cy="607786"/>
            <a:chOff x="9632042" y="6240054"/>
            <a:chExt cx="2488979" cy="607786"/>
          </a:xfrm>
        </p:grpSpPr>
        <p:sp>
          <p:nvSpPr>
            <p:cNvPr id="5" name="Rectangle 4">
              <a:extLst>
                <a:ext uri="{FF2B5EF4-FFF2-40B4-BE49-F238E27FC236}">
                  <a16:creationId xmlns:a16="http://schemas.microsoft.com/office/drawing/2014/main" id="{702D507D-243A-5793-4B32-A51CC77261C6}"/>
                </a:ext>
              </a:extLst>
            </p:cNvPr>
            <p:cNvSpPr/>
            <p:nvPr/>
          </p:nvSpPr>
          <p:spPr>
            <a:xfrm>
              <a:off x="10885024" y="6325629"/>
              <a:ext cx="1235997" cy="5222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 name="Picture 1">
              <a:extLst>
                <a:ext uri="{FF2B5EF4-FFF2-40B4-BE49-F238E27FC236}">
                  <a16:creationId xmlns:a16="http://schemas.microsoft.com/office/drawing/2014/main" id="{4B2CBAB8-51C3-DE60-CC92-CEDF4E9CBC4A}"/>
                </a:ext>
              </a:extLst>
            </p:cNvPr>
            <p:cNvPicPr>
              <a:picLocks noChangeAspect="1"/>
            </p:cNvPicPr>
            <p:nvPr/>
          </p:nvPicPr>
          <p:blipFill>
            <a:blip r:embed="rId3"/>
            <a:stretch>
              <a:fillRect/>
            </a:stretch>
          </p:blipFill>
          <p:spPr>
            <a:xfrm>
              <a:off x="9632042" y="6240054"/>
              <a:ext cx="2334590" cy="522211"/>
            </a:xfrm>
            <a:prstGeom prst="rect">
              <a:avLst/>
            </a:prstGeom>
          </p:spPr>
        </p:pic>
      </p:grpSp>
      <p:sp>
        <p:nvSpPr>
          <p:cNvPr id="3" name="Title 1">
            <a:extLst>
              <a:ext uri="{FF2B5EF4-FFF2-40B4-BE49-F238E27FC236}">
                <a16:creationId xmlns:a16="http://schemas.microsoft.com/office/drawing/2014/main" id="{96E98931-F9AC-F495-CFFF-B2EC62F68603}"/>
              </a:ext>
            </a:extLst>
          </p:cNvPr>
          <p:cNvSpPr txBox="1">
            <a:spLocks/>
          </p:cNvSpPr>
          <p:nvPr/>
        </p:nvSpPr>
        <p:spPr>
          <a:xfrm>
            <a:off x="-513805" y="1015300"/>
            <a:ext cx="12480437" cy="7254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latinLnBrk="1"/>
            <a:endParaRPr lang="en-US" sz="2800" b="1" dirty="0">
              <a:ln>
                <a:solidFill>
                  <a:schemeClr val="tx2">
                    <a:lumMod val="75000"/>
                  </a:schemeClr>
                </a:solidFill>
              </a:ln>
              <a:gradFill flip="none" rotWithShape="1">
                <a:gsLst>
                  <a:gs pos="0">
                    <a:schemeClr val="accent3">
                      <a:lumMod val="20000"/>
                      <a:lumOff val="80000"/>
                    </a:schemeClr>
                  </a:gs>
                  <a:gs pos="50000">
                    <a:schemeClr val="accent3">
                      <a:lumMod val="40000"/>
                      <a:lumOff val="60000"/>
                    </a:schemeClr>
                  </a:gs>
                  <a:gs pos="100000">
                    <a:srgbClr val="99FF33"/>
                  </a:gs>
                </a:gsLst>
                <a:lin ang="5400000" scaled="0"/>
                <a:tileRect/>
              </a:gradFill>
              <a:effectLst>
                <a:outerShdw blurRad="38100" dist="38100" dir="2700000" algn="tl">
                  <a:srgbClr val="000000">
                    <a:alpha val="43137"/>
                  </a:srgbClr>
                </a:outerShdw>
              </a:effectLst>
              <a:latin typeface="Arial" pitchFamily="34" charset="0"/>
              <a:cs typeface="Arial" pitchFamily="34" charset="0"/>
            </a:endParaRPr>
          </a:p>
        </p:txBody>
      </p:sp>
      <mc:AlternateContent xmlns:mc="http://schemas.openxmlformats.org/markup-compatibility/2006" xmlns:a14="http://schemas.microsoft.com/office/drawing/2010/main">
        <mc:Choice Requires="a14">
          <p:graphicFrame>
            <p:nvGraphicFramePr>
              <p:cNvPr id="4" name="Table 4">
                <a:extLst>
                  <a:ext uri="{FF2B5EF4-FFF2-40B4-BE49-F238E27FC236}">
                    <a16:creationId xmlns:a16="http://schemas.microsoft.com/office/drawing/2014/main" id="{02B67A77-29E1-7D12-2C4C-D99AC5B55F89}"/>
                  </a:ext>
                </a:extLst>
              </p:cNvPr>
              <p:cNvGraphicFramePr>
                <a:graphicFrameLocks noGrp="1"/>
              </p:cNvGraphicFramePr>
              <p:nvPr/>
            </p:nvGraphicFramePr>
            <p:xfrm>
              <a:off x="911982" y="1459832"/>
              <a:ext cx="10656472" cy="4533433"/>
            </p:xfrm>
            <a:graphic>
              <a:graphicData uri="http://schemas.openxmlformats.org/drawingml/2006/table">
                <a:tbl>
                  <a:tblPr firstRow="1" bandRow="1">
                    <a:tableStyleId>{9D7B26C5-4107-4FEC-AEDC-1716B250A1EF}</a:tableStyleId>
                  </a:tblPr>
                  <a:tblGrid>
                    <a:gridCol w="2664118">
                      <a:extLst>
                        <a:ext uri="{9D8B030D-6E8A-4147-A177-3AD203B41FA5}">
                          <a16:colId xmlns:a16="http://schemas.microsoft.com/office/drawing/2014/main" val="1856424191"/>
                        </a:ext>
                      </a:extLst>
                    </a:gridCol>
                    <a:gridCol w="2664118">
                      <a:extLst>
                        <a:ext uri="{9D8B030D-6E8A-4147-A177-3AD203B41FA5}">
                          <a16:colId xmlns:a16="http://schemas.microsoft.com/office/drawing/2014/main" val="1373110427"/>
                        </a:ext>
                      </a:extLst>
                    </a:gridCol>
                    <a:gridCol w="2664118">
                      <a:extLst>
                        <a:ext uri="{9D8B030D-6E8A-4147-A177-3AD203B41FA5}">
                          <a16:colId xmlns:a16="http://schemas.microsoft.com/office/drawing/2014/main" val="4032761507"/>
                        </a:ext>
                      </a:extLst>
                    </a:gridCol>
                    <a:gridCol w="2664118">
                      <a:extLst>
                        <a:ext uri="{9D8B030D-6E8A-4147-A177-3AD203B41FA5}">
                          <a16:colId xmlns:a16="http://schemas.microsoft.com/office/drawing/2014/main" val="2911376731"/>
                        </a:ext>
                      </a:extLst>
                    </a:gridCol>
                  </a:tblGrid>
                  <a:tr h="561473">
                    <a:tc>
                      <a:txBody>
                        <a:bodyPr/>
                        <a:lstStyle/>
                        <a:p>
                          <a:pPr algn="ctr"/>
                          <a:r>
                            <a:rPr lang="en-US" dirty="0">
                              <a:latin typeface="Arial" panose="020B0604020202020204" pitchFamily="34" charset="0"/>
                              <a:cs typeface="Arial" panose="020B0604020202020204" pitchFamily="34" charset="0"/>
                            </a:rPr>
                            <a:t>Proposed Metric</a:t>
                          </a:r>
                        </a:p>
                      </a:txBody>
                      <a:tcPr/>
                    </a:tc>
                    <a:tc>
                      <a:txBody>
                        <a:bodyPr/>
                        <a:lstStyle/>
                        <a:p>
                          <a:pPr algn="ctr"/>
                          <a:r>
                            <a:rPr lang="en-US" dirty="0">
                              <a:latin typeface="Arial" panose="020B0604020202020204" pitchFamily="34" charset="0"/>
                              <a:cs typeface="Arial" panose="020B0604020202020204" pitchFamily="34" charset="0"/>
                            </a:rPr>
                            <a:t>Baseline (1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Year)</a:t>
                          </a:r>
                        </a:p>
                      </a:txBody>
                      <a:tcPr/>
                    </a:tc>
                    <a:tc>
                      <a:txBody>
                        <a:bodyPr/>
                        <a:lstStyle/>
                        <a:p>
                          <a:pPr algn="ctr"/>
                          <a:r>
                            <a:rPr lang="en-US" dirty="0">
                              <a:latin typeface="Arial" panose="020B0604020202020204" pitchFamily="34" charset="0"/>
                              <a:cs typeface="Arial" panose="020B0604020202020204" pitchFamily="34" charset="0"/>
                            </a:rPr>
                            <a:t>Mid Project (2</a:t>
                          </a:r>
                          <a:r>
                            <a:rPr lang="en-US" baseline="30000" dirty="0">
                              <a:latin typeface="Arial" panose="020B0604020202020204" pitchFamily="34" charset="0"/>
                              <a:cs typeface="Arial" panose="020B0604020202020204" pitchFamily="34" charset="0"/>
                            </a:rPr>
                            <a:t>nd</a:t>
                          </a:r>
                          <a:r>
                            <a:rPr lang="en-US" dirty="0">
                              <a:latin typeface="Arial" panose="020B0604020202020204" pitchFamily="34" charset="0"/>
                              <a:cs typeface="Arial" panose="020B0604020202020204" pitchFamily="34" charset="0"/>
                            </a:rPr>
                            <a:t> year)</a:t>
                          </a:r>
                        </a:p>
                      </a:txBody>
                      <a:tcPr/>
                    </a:tc>
                    <a:tc>
                      <a:txBody>
                        <a:bodyPr/>
                        <a:lstStyle/>
                        <a:p>
                          <a:pPr algn="ctr"/>
                          <a:r>
                            <a:rPr lang="en-US" dirty="0">
                              <a:latin typeface="Arial" panose="020B0604020202020204" pitchFamily="34" charset="0"/>
                              <a:cs typeface="Arial" panose="020B0604020202020204" pitchFamily="34" charset="0"/>
                            </a:rPr>
                            <a:t>End Project (3</a:t>
                          </a:r>
                          <a:r>
                            <a:rPr lang="en-US" baseline="30000" dirty="0">
                              <a:latin typeface="Arial" panose="020B0604020202020204" pitchFamily="34" charset="0"/>
                              <a:cs typeface="Arial" panose="020B0604020202020204" pitchFamily="34" charset="0"/>
                            </a:rPr>
                            <a:t>rd</a:t>
                          </a:r>
                          <a:r>
                            <a:rPr lang="en-US" dirty="0">
                              <a:latin typeface="Arial" panose="020B0604020202020204" pitchFamily="34" charset="0"/>
                              <a:cs typeface="Arial" panose="020B0604020202020204" pitchFamily="34" charset="0"/>
                            </a:rPr>
                            <a:t> year)</a:t>
                          </a:r>
                        </a:p>
                      </a:txBody>
                      <a:tcPr/>
                    </a:tc>
                    <a:extLst>
                      <a:ext uri="{0D108BD9-81ED-4DB2-BD59-A6C34878D82A}">
                        <a16:rowId xmlns:a16="http://schemas.microsoft.com/office/drawing/2014/main" val="1179020022"/>
                      </a:ext>
                    </a:extLst>
                  </a:tr>
                  <a:tr h="496495">
                    <a:tc>
                      <a:txBody>
                        <a:bodyPr/>
                        <a:lstStyle/>
                        <a:p>
                          <a:pPr algn="ctr"/>
                          <a:r>
                            <a:rPr lang="en-US" dirty="0">
                              <a:latin typeface="Arial" panose="020B0604020202020204" pitchFamily="34" charset="0"/>
                              <a:cs typeface="Arial" panose="020B0604020202020204" pitchFamily="34" charset="0"/>
                            </a:rPr>
                            <a:t>Energy Density</a:t>
                          </a:r>
                        </a:p>
                      </a:txBody>
                      <a:tcPr/>
                    </a:tc>
                    <a:tc>
                      <a:txBody>
                        <a:bodyPr/>
                        <a:lstStyle/>
                        <a:p>
                          <a:pPr algn="ctr"/>
                          <a:r>
                            <a:rPr lang="en-US" dirty="0">
                              <a:latin typeface="Arial" panose="020B0604020202020204" pitchFamily="34" charset="0"/>
                              <a:cs typeface="Arial" panose="020B0604020202020204" pitchFamily="34" charset="0"/>
                            </a:rPr>
                            <a:t>-</a:t>
                          </a:r>
                        </a:p>
                      </a:txBody>
                      <a:tcPr/>
                    </a:tc>
                    <a:tc>
                      <a:txBody>
                        <a:bodyPr/>
                        <a:lstStyle/>
                        <a:p>
                          <a:pPr algn="ctr"/>
                          <a:r>
                            <a:rPr lang="en-US" dirty="0">
                              <a:latin typeface="Arial" panose="020B0604020202020204" pitchFamily="34" charset="0"/>
                              <a:cs typeface="Arial" panose="020B0604020202020204" pitchFamily="34" charset="0"/>
                            </a:rPr>
                            <a:t>&gt;  250 </a:t>
                          </a:r>
                          <a:r>
                            <a:rPr lang="en-US" dirty="0" err="1">
                              <a:latin typeface="Arial" panose="020B0604020202020204" pitchFamily="34" charset="0"/>
                              <a:cs typeface="Arial" panose="020B0604020202020204" pitchFamily="34" charset="0"/>
                            </a:rPr>
                            <a:t>Wh</a:t>
                          </a:r>
                          <a:r>
                            <a:rPr lang="en-US" dirty="0">
                              <a:latin typeface="Arial" panose="020B0604020202020204" pitchFamily="34" charset="0"/>
                              <a:cs typeface="Arial" panose="020B0604020202020204" pitchFamily="34" charset="0"/>
                            </a:rPr>
                            <a:t>/kg</a:t>
                          </a:r>
                        </a:p>
                      </a:txBody>
                      <a:tcPr/>
                    </a:tc>
                    <a:tc>
                      <a:txBody>
                        <a:bodyPr/>
                        <a:lstStyle/>
                        <a:p>
                          <a:pPr algn="ctr"/>
                          <a:r>
                            <a:rPr lang="en-US" dirty="0">
                              <a:latin typeface="Arial" panose="020B0604020202020204" pitchFamily="34" charset="0"/>
                              <a:cs typeface="Arial" panose="020B0604020202020204" pitchFamily="34" charset="0"/>
                            </a:rPr>
                            <a:t>&gt; 350 </a:t>
                          </a:r>
                          <a:r>
                            <a:rPr lang="en-US" dirty="0" err="1">
                              <a:latin typeface="Arial" panose="020B0604020202020204" pitchFamily="34" charset="0"/>
                              <a:cs typeface="Arial" panose="020B0604020202020204" pitchFamily="34" charset="0"/>
                            </a:rPr>
                            <a:t>Wh</a:t>
                          </a:r>
                          <a:r>
                            <a:rPr lang="en-US" dirty="0">
                              <a:latin typeface="Arial" panose="020B0604020202020204" pitchFamily="34" charset="0"/>
                              <a:cs typeface="Arial" panose="020B0604020202020204" pitchFamily="34" charset="0"/>
                            </a:rPr>
                            <a:t>/kg</a:t>
                          </a:r>
                        </a:p>
                      </a:txBody>
                      <a:tcPr/>
                    </a:tc>
                    <a:extLst>
                      <a:ext uri="{0D108BD9-81ED-4DB2-BD59-A6C34878D82A}">
                        <a16:rowId xmlns:a16="http://schemas.microsoft.com/office/drawing/2014/main" val="2066937913"/>
                      </a:ext>
                    </a:extLst>
                  </a:tr>
                  <a:tr h="496495">
                    <a:tc>
                      <a:txBody>
                        <a:bodyPr/>
                        <a:lstStyle/>
                        <a:p>
                          <a:pPr algn="ctr"/>
                          <a:r>
                            <a:rPr lang="en-US" dirty="0">
                              <a:latin typeface="Arial" panose="020B0604020202020204" pitchFamily="34" charset="0"/>
                              <a:cs typeface="Arial" panose="020B0604020202020204" pitchFamily="34" charset="0"/>
                            </a:rPr>
                            <a:t>Cycle life</a:t>
                          </a:r>
                        </a:p>
                      </a:txBody>
                      <a:tcPr/>
                    </a:tc>
                    <a:tc>
                      <a:txBody>
                        <a:bodyPr/>
                        <a:lstStyle/>
                        <a:p>
                          <a:pPr algn="ctr"/>
                          <a:r>
                            <a:rPr lang="en-US" dirty="0">
                              <a:latin typeface="Arial" panose="020B0604020202020204" pitchFamily="34" charset="0"/>
                              <a:cs typeface="Arial" panose="020B0604020202020204" pitchFamily="34" charset="0"/>
                            </a:rPr>
                            <a:t>100 (&gt; C/3, &lt;20%)</a:t>
                          </a:r>
                        </a:p>
                      </a:txBody>
                      <a:tcPr/>
                    </a:tc>
                    <a:tc>
                      <a:txBody>
                        <a:bodyPr/>
                        <a:lstStyle/>
                        <a:p>
                          <a:pPr algn="ctr"/>
                          <a:r>
                            <a:rPr lang="en-US" dirty="0">
                              <a:latin typeface="Arial" panose="020B0604020202020204" pitchFamily="34" charset="0"/>
                              <a:cs typeface="Arial" panose="020B0604020202020204" pitchFamily="34" charset="0"/>
                            </a:rPr>
                            <a:t>500 (&gt; C/3, &lt; 20%)</a:t>
                          </a:r>
                        </a:p>
                      </a:txBody>
                      <a:tcPr/>
                    </a:tc>
                    <a:tc>
                      <a:txBody>
                        <a:bodyPr/>
                        <a:lstStyle/>
                        <a:p>
                          <a:pPr algn="ctr"/>
                          <a:r>
                            <a:rPr lang="en-US" dirty="0">
                              <a:latin typeface="Arial" panose="020B0604020202020204" pitchFamily="34" charset="0"/>
                              <a:cs typeface="Arial" panose="020B0604020202020204" pitchFamily="34" charset="0"/>
                            </a:rPr>
                            <a:t>1000 (&gt; C/3)</a:t>
                          </a:r>
                        </a:p>
                      </a:txBody>
                      <a:tcPr/>
                    </a:tc>
                    <a:extLst>
                      <a:ext uri="{0D108BD9-81ED-4DB2-BD59-A6C34878D82A}">
                        <a16:rowId xmlns:a16="http://schemas.microsoft.com/office/drawing/2014/main" val="1270001176"/>
                      </a:ext>
                    </a:extLst>
                  </a:tr>
                  <a:tr h="496495">
                    <a:tc>
                      <a:txBody>
                        <a:bodyPr/>
                        <a:lstStyle/>
                        <a:p>
                          <a:pPr algn="ctr"/>
                          <a:r>
                            <a:rPr lang="en-US" dirty="0">
                              <a:latin typeface="Arial" panose="020B0604020202020204" pitchFamily="34" charset="0"/>
                              <a:cs typeface="Arial" panose="020B0604020202020204" pitchFamily="34" charset="0"/>
                            </a:rPr>
                            <a:t>Critical current</a:t>
                          </a:r>
                        </a:p>
                      </a:txBody>
                      <a:tcPr/>
                    </a:tc>
                    <a:tc>
                      <a:txBody>
                        <a:bodyPr/>
                        <a:lstStyle/>
                        <a:p>
                          <a:pPr algn="ctr"/>
                          <a:r>
                            <a:rPr lang="en-US" dirty="0">
                              <a:latin typeface="Arial" panose="020B0604020202020204" pitchFamily="34" charset="0"/>
                              <a:cs typeface="Arial" panose="020B0604020202020204" pitchFamily="34" charset="0"/>
                            </a:rPr>
                            <a:t>&gt; 5 mA/cm</a:t>
                          </a:r>
                          <a:r>
                            <a:rPr lang="en-US" baseline="30000" dirty="0">
                              <a:latin typeface="Arial" panose="020B0604020202020204" pitchFamily="34" charset="0"/>
                              <a:cs typeface="Arial" panose="020B0604020202020204" pitchFamily="34" charset="0"/>
                            </a:rPr>
                            <a:t>2</a:t>
                          </a:r>
                        </a:p>
                      </a:txBody>
                      <a:tcPr/>
                    </a:tc>
                    <a:tc>
                      <a:txBody>
                        <a:bodyPr/>
                        <a:lstStyle/>
                        <a:p>
                          <a:pPr algn="ctr"/>
                          <a:r>
                            <a:rPr lang="en-US" dirty="0">
                              <a:latin typeface="Arial" panose="020B0604020202020204" pitchFamily="34" charset="0"/>
                              <a:cs typeface="Arial" panose="020B0604020202020204" pitchFamily="34" charset="0"/>
                            </a:rPr>
                            <a:t>&gt; 7 mA/cm</a:t>
                          </a:r>
                          <a:r>
                            <a:rPr lang="en-US" baseline="30000" dirty="0">
                              <a:latin typeface="Arial" panose="020B0604020202020204" pitchFamily="34" charset="0"/>
                              <a:cs typeface="Arial" panose="020B0604020202020204" pitchFamily="34" charset="0"/>
                            </a:rPr>
                            <a:t>2</a:t>
                          </a:r>
                        </a:p>
                      </a:txBody>
                      <a:tcPr/>
                    </a:tc>
                    <a:tc>
                      <a:txBody>
                        <a:bodyPr/>
                        <a:lstStyle/>
                        <a:p>
                          <a:pPr algn="ctr"/>
                          <a:r>
                            <a:rPr lang="en-US" dirty="0">
                              <a:latin typeface="Arial" panose="020B0604020202020204" pitchFamily="34" charset="0"/>
                              <a:cs typeface="Arial" panose="020B0604020202020204" pitchFamily="34" charset="0"/>
                            </a:rPr>
                            <a:t>&gt; 10 mA/cm</a:t>
                          </a:r>
                          <a:r>
                            <a:rPr lang="en-US" baseline="30000"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19226839"/>
                      </a:ext>
                    </a:extLst>
                  </a:tr>
                  <a:tr h="496495">
                    <a:tc>
                      <a:txBody>
                        <a:bodyPr/>
                        <a:lstStyle/>
                        <a:p>
                          <a:pPr algn="ctr"/>
                          <a:r>
                            <a:rPr lang="en-US" dirty="0">
                              <a:latin typeface="Arial" panose="020B0604020202020204" pitchFamily="34" charset="0"/>
                              <a:cs typeface="Arial" panose="020B0604020202020204" pitchFamily="34" charset="0"/>
                            </a:rPr>
                            <a:t>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CE</a:t>
                          </a:r>
                        </a:p>
                      </a:txBody>
                      <a:tcPr/>
                    </a:tc>
                    <a:tc>
                      <a:txBody>
                        <a:bodyPr/>
                        <a:lstStyle/>
                        <a:p>
                          <a:pPr algn="ctr"/>
                          <a:r>
                            <a:rPr lang="en-US" dirty="0">
                              <a:latin typeface="Arial" panose="020B0604020202020204" pitchFamily="34" charset="0"/>
                              <a:cs typeface="Arial" panose="020B0604020202020204" pitchFamily="34" charset="0"/>
                            </a:rPr>
                            <a:t>&gt; 75%</a:t>
                          </a:r>
                        </a:p>
                      </a:txBody>
                      <a:tcPr/>
                    </a:tc>
                    <a:tc>
                      <a:txBody>
                        <a:bodyPr/>
                        <a:lstStyle/>
                        <a:p>
                          <a:pPr algn="ctr"/>
                          <a:r>
                            <a:rPr lang="en-US" dirty="0">
                              <a:solidFill>
                                <a:srgbClr val="00B050"/>
                              </a:solidFill>
                              <a:latin typeface="Arial" panose="020B0604020202020204" pitchFamily="34" charset="0"/>
                              <a:cs typeface="Arial" panose="020B0604020202020204" pitchFamily="34" charset="0"/>
                            </a:rPr>
                            <a:t>&gt; 80%</a:t>
                          </a:r>
                        </a:p>
                      </a:txBody>
                      <a:tcPr/>
                    </a:tc>
                    <a:tc>
                      <a:txBody>
                        <a:bodyPr/>
                        <a:lstStyle/>
                        <a:p>
                          <a:pPr algn="ctr"/>
                          <a:r>
                            <a:rPr lang="en-US" dirty="0">
                              <a:latin typeface="Arial" panose="020B0604020202020204" pitchFamily="34" charset="0"/>
                              <a:cs typeface="Arial" panose="020B0604020202020204" pitchFamily="34" charset="0"/>
                            </a:rPr>
                            <a:t>&gt; 85%</a:t>
                          </a:r>
                        </a:p>
                      </a:txBody>
                      <a:tcPr/>
                    </a:tc>
                    <a:extLst>
                      <a:ext uri="{0D108BD9-81ED-4DB2-BD59-A6C34878D82A}">
                        <a16:rowId xmlns:a16="http://schemas.microsoft.com/office/drawing/2014/main" val="2556068365"/>
                      </a:ext>
                    </a:extLst>
                  </a:tr>
                  <a:tr h="496495">
                    <a:tc>
                      <a:txBody>
                        <a:bodyPr/>
                        <a:lstStyle/>
                        <a:p>
                          <a:pPr algn="ctr"/>
                          <a:r>
                            <a:rPr lang="en-US" dirty="0">
                              <a:latin typeface="Arial" panose="020B0604020202020204" pitchFamily="34" charset="0"/>
                              <a:cs typeface="Arial" panose="020B0604020202020204" pitchFamily="34" charset="0"/>
                            </a:rPr>
                            <a:t>Avg CE / Cycle</a:t>
                          </a:r>
                        </a:p>
                      </a:txBody>
                      <a:tcPr/>
                    </a:tc>
                    <a:tc>
                      <a:txBody>
                        <a:bodyPr/>
                        <a:lstStyle/>
                        <a:p>
                          <a:pPr algn="ctr"/>
                          <a:r>
                            <a:rPr lang="en-US" dirty="0">
                              <a:latin typeface="Arial" panose="020B0604020202020204" pitchFamily="34" charset="0"/>
                              <a:cs typeface="Arial" panose="020B0604020202020204" pitchFamily="34" charset="0"/>
                            </a:rPr>
                            <a:t>&gt; 99%</a:t>
                          </a:r>
                        </a:p>
                      </a:txBody>
                      <a:tcPr/>
                    </a:tc>
                    <a:tc>
                      <a:txBody>
                        <a:bodyPr/>
                        <a:lstStyle/>
                        <a:p>
                          <a:pPr algn="ctr"/>
                          <a:r>
                            <a:rPr lang="en-US" dirty="0">
                              <a:latin typeface="Arial" panose="020B0604020202020204" pitchFamily="34" charset="0"/>
                              <a:cs typeface="Arial" panose="020B0604020202020204" pitchFamily="34" charset="0"/>
                            </a:rPr>
                            <a:t>&gt; 99.5%</a:t>
                          </a:r>
                        </a:p>
                      </a:txBody>
                      <a:tcPr/>
                    </a:tc>
                    <a:tc>
                      <a:txBody>
                        <a:bodyPr/>
                        <a:lstStyle/>
                        <a:p>
                          <a:pPr algn="ctr"/>
                          <a:r>
                            <a:rPr lang="en-US" dirty="0">
                              <a:latin typeface="Arial" panose="020B0604020202020204" pitchFamily="34" charset="0"/>
                              <a:cs typeface="Arial" panose="020B0604020202020204" pitchFamily="34" charset="0"/>
                            </a:rPr>
                            <a:t>&gt; 99.9%</a:t>
                          </a:r>
                        </a:p>
                      </a:txBody>
                      <a:tcPr/>
                    </a:tc>
                    <a:extLst>
                      <a:ext uri="{0D108BD9-81ED-4DB2-BD59-A6C34878D82A}">
                        <a16:rowId xmlns:a16="http://schemas.microsoft.com/office/drawing/2014/main" val="995815920"/>
                      </a:ext>
                    </a:extLst>
                  </a:tr>
                  <a:tr h="496495">
                    <a:tc>
                      <a:txBody>
                        <a:bodyPr/>
                        <a:lstStyle/>
                        <a:p>
                          <a:pPr algn="ctr"/>
                          <a:r>
                            <a:rPr lang="en-US" dirty="0">
                              <a:latin typeface="Arial" panose="020B0604020202020204" pitchFamily="34" charset="0"/>
                              <a:cs typeface="Arial" panose="020B0604020202020204" pitchFamily="34" charset="0"/>
                            </a:rPr>
                            <a:t>Areal Capacity</a:t>
                          </a:r>
                        </a:p>
                      </a:txBody>
                      <a:tcPr/>
                    </a:tc>
                    <a:tc>
                      <a:txBody>
                        <a:bodyPr/>
                        <a:lstStyle/>
                        <a:p>
                          <a:pPr algn="ctr"/>
                          <a:r>
                            <a:rPr lang="en-US" dirty="0">
                              <a:latin typeface="Arial" panose="020B0604020202020204" pitchFamily="34" charset="0"/>
                              <a:cs typeface="Arial" panose="020B0604020202020204" pitchFamily="34" charset="0"/>
                            </a:rPr>
                            <a:t>&gt; 4 </a:t>
                          </a:r>
                          <a:r>
                            <a:rPr lang="en-US" dirty="0" err="1">
                              <a:latin typeface="Arial" panose="020B0604020202020204" pitchFamily="34" charset="0"/>
                              <a:cs typeface="Arial" panose="020B0604020202020204" pitchFamily="34" charset="0"/>
                            </a:rPr>
                            <a:t>mAh</a:t>
                          </a:r>
                          <a:r>
                            <a:rPr lang="en-US" dirty="0">
                              <a:latin typeface="Arial" panose="020B0604020202020204" pitchFamily="34" charset="0"/>
                              <a:cs typeface="Arial" panose="020B0604020202020204" pitchFamily="34" charset="0"/>
                            </a:rPr>
                            <a:t>/cm</a:t>
                          </a:r>
                          <a:r>
                            <a:rPr lang="en-US" baseline="30000"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tc>
                      <a:txBody>
                        <a:bodyPr/>
                        <a:lstStyle/>
                        <a:p>
                          <a:pPr algn="ctr"/>
                          <a:r>
                            <a:rPr lang="en-US" dirty="0">
                              <a:solidFill>
                                <a:srgbClr val="00B050"/>
                              </a:solidFill>
                              <a:latin typeface="Arial" panose="020B0604020202020204" pitchFamily="34" charset="0"/>
                              <a:cs typeface="Arial" panose="020B0604020202020204" pitchFamily="34" charset="0"/>
                            </a:rPr>
                            <a:t>&gt; 5 </a:t>
                          </a:r>
                          <a:r>
                            <a:rPr lang="en-US" dirty="0" err="1">
                              <a:solidFill>
                                <a:srgbClr val="00B050"/>
                              </a:solidFill>
                              <a:latin typeface="Arial" panose="020B0604020202020204" pitchFamily="34" charset="0"/>
                              <a:cs typeface="Arial" panose="020B0604020202020204" pitchFamily="34" charset="0"/>
                            </a:rPr>
                            <a:t>mAh</a:t>
                          </a:r>
                          <a:r>
                            <a:rPr lang="en-US" dirty="0">
                              <a:solidFill>
                                <a:srgbClr val="00B050"/>
                              </a:solidFill>
                              <a:latin typeface="Arial" panose="020B0604020202020204" pitchFamily="34" charset="0"/>
                              <a:cs typeface="Arial" panose="020B0604020202020204" pitchFamily="34" charset="0"/>
                            </a:rPr>
                            <a:t>/cm</a:t>
                          </a:r>
                          <a:r>
                            <a:rPr lang="en-US" baseline="30000" dirty="0">
                              <a:solidFill>
                                <a:srgbClr val="00B050"/>
                              </a:solidFill>
                              <a:latin typeface="Arial" panose="020B0604020202020204" pitchFamily="34" charset="0"/>
                              <a:cs typeface="Arial" panose="020B0604020202020204" pitchFamily="34" charset="0"/>
                            </a:rPr>
                            <a:t>2</a:t>
                          </a:r>
                          <a:endParaRPr lang="en-US" dirty="0">
                            <a:solidFill>
                              <a:srgbClr val="00B050"/>
                            </a:solidFill>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&gt; 6 </a:t>
                          </a:r>
                          <a:r>
                            <a:rPr lang="en-US" dirty="0" err="1">
                              <a:latin typeface="Arial" panose="020B0604020202020204" pitchFamily="34" charset="0"/>
                              <a:cs typeface="Arial" panose="020B0604020202020204" pitchFamily="34" charset="0"/>
                            </a:rPr>
                            <a:t>mAh</a:t>
                          </a:r>
                          <a:r>
                            <a:rPr lang="en-US" dirty="0">
                              <a:latin typeface="Arial" panose="020B0604020202020204" pitchFamily="34" charset="0"/>
                              <a:cs typeface="Arial" panose="020B0604020202020204" pitchFamily="34" charset="0"/>
                            </a:rPr>
                            <a:t>/cm</a:t>
                          </a:r>
                          <a:r>
                            <a:rPr lang="en-US" baseline="30000"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21104187"/>
                      </a:ext>
                    </a:extLst>
                  </a:tr>
                  <a:tr h="496495">
                    <a:tc>
                      <a:txBody>
                        <a:bodyPr/>
                        <a:lstStyle/>
                        <a:p>
                          <a:pPr algn="ctr"/>
                          <a:r>
                            <a:rPr lang="en-US" dirty="0">
                              <a:latin typeface="Arial" panose="020B0604020202020204" pitchFamily="34" charset="0"/>
                              <a:cs typeface="Arial" panose="020B0604020202020204" pitchFamily="34" charset="0"/>
                            </a:rPr>
                            <a:t>Operating Pressure</a:t>
                          </a:r>
                        </a:p>
                      </a:txBody>
                      <a:tcPr/>
                    </a:tc>
                    <a:tc>
                      <a:txBody>
                        <a:bodyPr/>
                        <a:lstStyle/>
                        <a:p>
                          <a:pPr algn="ctr"/>
                          <a:r>
                            <a:rPr lang="en-US" dirty="0">
                              <a:latin typeface="Arial" panose="020B0604020202020204" pitchFamily="34" charset="0"/>
                              <a:cs typeface="Arial" panose="020B0604020202020204" pitchFamily="34" charset="0"/>
                            </a:rPr>
                            <a:t>&lt; 50 MPa</a:t>
                          </a:r>
                        </a:p>
                      </a:txBody>
                      <a:tcPr/>
                    </a:tc>
                    <a:tc>
                      <a:txBody>
                        <a:bodyPr/>
                        <a:lstStyle/>
                        <a:p>
                          <a:pPr algn="ctr"/>
                          <a:r>
                            <a:rPr lang="en-US" dirty="0">
                              <a:latin typeface="Arial" panose="020B0604020202020204" pitchFamily="34" charset="0"/>
                              <a:cs typeface="Arial" panose="020B0604020202020204" pitchFamily="34" charset="0"/>
                            </a:rPr>
                            <a:t>&lt; 25 MPa</a:t>
                          </a:r>
                        </a:p>
                      </a:txBody>
                      <a:tcPr/>
                    </a:tc>
                    <a:tc>
                      <a:txBody>
                        <a:bodyPr/>
                        <a:lstStyle/>
                        <a:p>
                          <a:pPr algn="ctr"/>
                          <a:r>
                            <a:rPr lang="en-US" dirty="0">
                              <a:latin typeface="Arial" panose="020B0604020202020204" pitchFamily="34" charset="0"/>
                              <a:cs typeface="Arial" panose="020B0604020202020204" pitchFamily="34" charset="0"/>
                            </a:rPr>
                            <a:t>&lt; 5 MPa</a:t>
                          </a:r>
                        </a:p>
                      </a:txBody>
                      <a:tcPr/>
                    </a:tc>
                    <a:extLst>
                      <a:ext uri="{0D108BD9-81ED-4DB2-BD59-A6C34878D82A}">
                        <a16:rowId xmlns:a16="http://schemas.microsoft.com/office/drawing/2014/main" val="3740520308"/>
                      </a:ext>
                    </a:extLst>
                  </a:tr>
                  <a:tr h="496495">
                    <a:tc>
                      <a:txBody>
                        <a:bodyPr/>
                        <a:lstStyle/>
                        <a:p>
                          <a:pPr algn="ctr"/>
                          <a:r>
                            <a:rPr lang="en-US" dirty="0">
                              <a:latin typeface="Arial" panose="020B0604020202020204" pitchFamily="34" charset="0"/>
                              <a:cs typeface="Arial" panose="020B0604020202020204" pitchFamily="34" charset="0"/>
                            </a:rPr>
                            <a:t>Temperature</a:t>
                          </a:r>
                        </a:p>
                      </a:txBody>
                      <a:tcPr/>
                    </a:tc>
                    <a:tc>
                      <a:txBody>
                        <a:bodyPr/>
                        <a:lstStyle/>
                        <a:p>
                          <a:pPr algn="ctr"/>
                          <a:r>
                            <a:rPr lang="en-US" dirty="0">
                              <a:latin typeface="Arial" panose="020B0604020202020204" pitchFamily="34" charset="0"/>
                              <a:cs typeface="Arial" panose="020B0604020202020204" pitchFamily="34" charset="0"/>
                            </a:rPr>
                            <a:t>Room Temp</a:t>
                          </a:r>
                        </a:p>
                      </a:txBody>
                      <a:tcPr/>
                    </a:tc>
                    <a:tc>
                      <a:txBody>
                        <a:bodyPr/>
                        <a:lstStyle/>
                        <a:p>
                          <a:pPr algn="ctr"/>
                          <a:r>
                            <a:rPr lang="en-US" dirty="0">
                              <a:solidFill>
                                <a:srgbClr val="00B050"/>
                              </a:solidFill>
                              <a:latin typeface="Arial" panose="020B0604020202020204" pitchFamily="34" charset="0"/>
                              <a:cs typeface="Arial" panose="020B0604020202020204" pitchFamily="34" charset="0"/>
                            </a:rPr>
                            <a:t>Room Temp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-20 </a:t>
                          </a:r>
                          <a14:m>
                            <m:oMath xmlns:m="http://schemas.openxmlformats.org/officeDocument/2006/math">
                              <m:r>
                                <a:rPr lang="en-US" sz="1800" i="1" smtClean="0">
                                  <a:latin typeface="Cambria Math" panose="02040503050406030204" pitchFamily="18" charset="0"/>
                                </a:rPr>
                                <m:t>°</m:t>
                              </m:r>
                              <m:r>
                                <a:rPr lang="en-US" sz="1800" i="1" smtClean="0">
                                  <a:latin typeface="Cambria Math" panose="02040503050406030204" pitchFamily="18" charset="0"/>
                                </a:rPr>
                                <m:t>𝐶</m:t>
                              </m:r>
                            </m:oMath>
                          </a14:m>
                          <a:r>
                            <a:rPr lang="en-US" sz="18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to 80 </a:t>
                          </a:r>
                          <a14:m>
                            <m:oMath xmlns:m="http://schemas.openxmlformats.org/officeDocument/2006/math">
                              <m:r>
                                <a:rPr lang="en-US" sz="1800" i="1" smtClean="0">
                                  <a:latin typeface="Cambria Math" panose="02040503050406030204" pitchFamily="18" charset="0"/>
                                </a:rPr>
                                <m:t>°</m:t>
                              </m:r>
                              <m:r>
                                <a:rPr lang="en-US" sz="1800" i="1" smtClean="0">
                                  <a:latin typeface="Cambria Math" panose="02040503050406030204" pitchFamily="18" charset="0"/>
                                </a:rPr>
                                <m:t>𝐶</m:t>
                              </m:r>
                            </m:oMath>
                          </a14:m>
                          <a:endParaRPr 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47012423"/>
                      </a:ext>
                    </a:extLst>
                  </a:tr>
                </a:tbl>
              </a:graphicData>
            </a:graphic>
          </p:graphicFrame>
        </mc:Choice>
        <mc:Fallback xmlns="">
          <p:graphicFrame>
            <p:nvGraphicFramePr>
              <p:cNvPr id="4" name="Table 4">
                <a:extLst>
                  <a:ext uri="{FF2B5EF4-FFF2-40B4-BE49-F238E27FC236}">
                    <a16:creationId xmlns:a16="http://schemas.microsoft.com/office/drawing/2014/main" id="{02B67A77-29E1-7D12-2C4C-D99AC5B55F89}"/>
                  </a:ext>
                </a:extLst>
              </p:cNvPr>
              <p:cNvGraphicFramePr>
                <a:graphicFrameLocks noGrp="1"/>
              </p:cNvGraphicFramePr>
              <p:nvPr/>
            </p:nvGraphicFramePr>
            <p:xfrm>
              <a:off x="911982" y="1459832"/>
              <a:ext cx="10656472" cy="4533433"/>
            </p:xfrm>
            <a:graphic>
              <a:graphicData uri="http://schemas.openxmlformats.org/drawingml/2006/table">
                <a:tbl>
                  <a:tblPr firstRow="1" bandRow="1">
                    <a:tableStyleId>{9D7B26C5-4107-4FEC-AEDC-1716B250A1EF}</a:tableStyleId>
                  </a:tblPr>
                  <a:tblGrid>
                    <a:gridCol w="2664118">
                      <a:extLst>
                        <a:ext uri="{9D8B030D-6E8A-4147-A177-3AD203B41FA5}">
                          <a16:colId xmlns:a16="http://schemas.microsoft.com/office/drawing/2014/main" val="1856424191"/>
                        </a:ext>
                      </a:extLst>
                    </a:gridCol>
                    <a:gridCol w="2664118">
                      <a:extLst>
                        <a:ext uri="{9D8B030D-6E8A-4147-A177-3AD203B41FA5}">
                          <a16:colId xmlns:a16="http://schemas.microsoft.com/office/drawing/2014/main" val="1373110427"/>
                        </a:ext>
                      </a:extLst>
                    </a:gridCol>
                    <a:gridCol w="2664118">
                      <a:extLst>
                        <a:ext uri="{9D8B030D-6E8A-4147-A177-3AD203B41FA5}">
                          <a16:colId xmlns:a16="http://schemas.microsoft.com/office/drawing/2014/main" val="4032761507"/>
                        </a:ext>
                      </a:extLst>
                    </a:gridCol>
                    <a:gridCol w="2664118">
                      <a:extLst>
                        <a:ext uri="{9D8B030D-6E8A-4147-A177-3AD203B41FA5}">
                          <a16:colId xmlns:a16="http://schemas.microsoft.com/office/drawing/2014/main" val="2911376731"/>
                        </a:ext>
                      </a:extLst>
                    </a:gridCol>
                  </a:tblGrid>
                  <a:tr h="561473">
                    <a:tc>
                      <a:txBody>
                        <a:bodyPr/>
                        <a:lstStyle/>
                        <a:p>
                          <a:pPr algn="ctr"/>
                          <a:r>
                            <a:rPr lang="en-US" dirty="0">
                              <a:latin typeface="Arial" panose="020B0604020202020204" pitchFamily="34" charset="0"/>
                              <a:cs typeface="Arial" panose="020B0604020202020204" pitchFamily="34" charset="0"/>
                            </a:rPr>
                            <a:t>Proposed Metric</a:t>
                          </a:r>
                        </a:p>
                      </a:txBody>
                      <a:tcPr/>
                    </a:tc>
                    <a:tc>
                      <a:txBody>
                        <a:bodyPr/>
                        <a:lstStyle/>
                        <a:p>
                          <a:pPr algn="ctr"/>
                          <a:r>
                            <a:rPr lang="en-US" dirty="0">
                              <a:latin typeface="Arial" panose="020B0604020202020204" pitchFamily="34" charset="0"/>
                              <a:cs typeface="Arial" panose="020B0604020202020204" pitchFamily="34" charset="0"/>
                            </a:rPr>
                            <a:t>Baseline (1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Year)</a:t>
                          </a:r>
                        </a:p>
                      </a:txBody>
                      <a:tcPr/>
                    </a:tc>
                    <a:tc>
                      <a:txBody>
                        <a:bodyPr/>
                        <a:lstStyle/>
                        <a:p>
                          <a:pPr algn="ctr"/>
                          <a:r>
                            <a:rPr lang="en-US" dirty="0">
                              <a:latin typeface="Arial" panose="020B0604020202020204" pitchFamily="34" charset="0"/>
                              <a:cs typeface="Arial" panose="020B0604020202020204" pitchFamily="34" charset="0"/>
                            </a:rPr>
                            <a:t>Mid Project (2</a:t>
                          </a:r>
                          <a:r>
                            <a:rPr lang="en-US" baseline="30000" dirty="0">
                              <a:latin typeface="Arial" panose="020B0604020202020204" pitchFamily="34" charset="0"/>
                              <a:cs typeface="Arial" panose="020B0604020202020204" pitchFamily="34" charset="0"/>
                            </a:rPr>
                            <a:t>nd</a:t>
                          </a:r>
                          <a:r>
                            <a:rPr lang="en-US" dirty="0">
                              <a:latin typeface="Arial" panose="020B0604020202020204" pitchFamily="34" charset="0"/>
                              <a:cs typeface="Arial" panose="020B0604020202020204" pitchFamily="34" charset="0"/>
                            </a:rPr>
                            <a:t> year)</a:t>
                          </a:r>
                        </a:p>
                      </a:txBody>
                      <a:tcPr/>
                    </a:tc>
                    <a:tc>
                      <a:txBody>
                        <a:bodyPr/>
                        <a:lstStyle/>
                        <a:p>
                          <a:pPr algn="ctr"/>
                          <a:r>
                            <a:rPr lang="en-US" dirty="0">
                              <a:latin typeface="Arial" panose="020B0604020202020204" pitchFamily="34" charset="0"/>
                              <a:cs typeface="Arial" panose="020B0604020202020204" pitchFamily="34" charset="0"/>
                            </a:rPr>
                            <a:t>End Project (3</a:t>
                          </a:r>
                          <a:r>
                            <a:rPr lang="en-US" baseline="30000" dirty="0">
                              <a:latin typeface="Arial" panose="020B0604020202020204" pitchFamily="34" charset="0"/>
                              <a:cs typeface="Arial" panose="020B0604020202020204" pitchFamily="34" charset="0"/>
                            </a:rPr>
                            <a:t>rd</a:t>
                          </a:r>
                          <a:r>
                            <a:rPr lang="en-US" dirty="0">
                              <a:latin typeface="Arial" panose="020B0604020202020204" pitchFamily="34" charset="0"/>
                              <a:cs typeface="Arial" panose="020B0604020202020204" pitchFamily="34" charset="0"/>
                            </a:rPr>
                            <a:t> year)</a:t>
                          </a:r>
                        </a:p>
                      </a:txBody>
                      <a:tcPr/>
                    </a:tc>
                    <a:extLst>
                      <a:ext uri="{0D108BD9-81ED-4DB2-BD59-A6C34878D82A}">
                        <a16:rowId xmlns:a16="http://schemas.microsoft.com/office/drawing/2014/main" val="1179020022"/>
                      </a:ext>
                    </a:extLst>
                  </a:tr>
                  <a:tr h="496495">
                    <a:tc>
                      <a:txBody>
                        <a:bodyPr/>
                        <a:lstStyle/>
                        <a:p>
                          <a:pPr algn="ctr"/>
                          <a:r>
                            <a:rPr lang="en-US" dirty="0">
                              <a:latin typeface="Arial" panose="020B0604020202020204" pitchFamily="34" charset="0"/>
                              <a:cs typeface="Arial" panose="020B0604020202020204" pitchFamily="34" charset="0"/>
                            </a:rPr>
                            <a:t>Energy Density</a:t>
                          </a:r>
                        </a:p>
                      </a:txBody>
                      <a:tcPr/>
                    </a:tc>
                    <a:tc>
                      <a:txBody>
                        <a:bodyPr/>
                        <a:lstStyle/>
                        <a:p>
                          <a:pPr algn="ctr"/>
                          <a:r>
                            <a:rPr lang="en-US" dirty="0">
                              <a:latin typeface="Arial" panose="020B0604020202020204" pitchFamily="34" charset="0"/>
                              <a:cs typeface="Arial" panose="020B0604020202020204" pitchFamily="34" charset="0"/>
                            </a:rPr>
                            <a:t>-</a:t>
                          </a:r>
                        </a:p>
                      </a:txBody>
                      <a:tcPr/>
                    </a:tc>
                    <a:tc>
                      <a:txBody>
                        <a:bodyPr/>
                        <a:lstStyle/>
                        <a:p>
                          <a:pPr algn="ctr"/>
                          <a:r>
                            <a:rPr lang="en-US" dirty="0">
                              <a:latin typeface="Arial" panose="020B0604020202020204" pitchFamily="34" charset="0"/>
                              <a:cs typeface="Arial" panose="020B0604020202020204" pitchFamily="34" charset="0"/>
                            </a:rPr>
                            <a:t>&gt;  250 </a:t>
                          </a:r>
                          <a:r>
                            <a:rPr lang="en-US" dirty="0" err="1">
                              <a:latin typeface="Arial" panose="020B0604020202020204" pitchFamily="34" charset="0"/>
                              <a:cs typeface="Arial" panose="020B0604020202020204" pitchFamily="34" charset="0"/>
                            </a:rPr>
                            <a:t>Wh</a:t>
                          </a:r>
                          <a:r>
                            <a:rPr lang="en-US" dirty="0">
                              <a:latin typeface="Arial" panose="020B0604020202020204" pitchFamily="34" charset="0"/>
                              <a:cs typeface="Arial" panose="020B0604020202020204" pitchFamily="34" charset="0"/>
                            </a:rPr>
                            <a:t>/kg</a:t>
                          </a:r>
                        </a:p>
                      </a:txBody>
                      <a:tcPr/>
                    </a:tc>
                    <a:tc>
                      <a:txBody>
                        <a:bodyPr/>
                        <a:lstStyle/>
                        <a:p>
                          <a:pPr algn="ctr"/>
                          <a:r>
                            <a:rPr lang="en-US" dirty="0">
                              <a:latin typeface="Arial" panose="020B0604020202020204" pitchFamily="34" charset="0"/>
                              <a:cs typeface="Arial" panose="020B0604020202020204" pitchFamily="34" charset="0"/>
                            </a:rPr>
                            <a:t>&gt; 350 </a:t>
                          </a:r>
                          <a:r>
                            <a:rPr lang="en-US" dirty="0" err="1">
                              <a:latin typeface="Arial" panose="020B0604020202020204" pitchFamily="34" charset="0"/>
                              <a:cs typeface="Arial" panose="020B0604020202020204" pitchFamily="34" charset="0"/>
                            </a:rPr>
                            <a:t>Wh</a:t>
                          </a:r>
                          <a:r>
                            <a:rPr lang="en-US" dirty="0">
                              <a:latin typeface="Arial" panose="020B0604020202020204" pitchFamily="34" charset="0"/>
                              <a:cs typeface="Arial" panose="020B0604020202020204" pitchFamily="34" charset="0"/>
                            </a:rPr>
                            <a:t>/kg</a:t>
                          </a:r>
                        </a:p>
                      </a:txBody>
                      <a:tcPr/>
                    </a:tc>
                    <a:extLst>
                      <a:ext uri="{0D108BD9-81ED-4DB2-BD59-A6C34878D82A}">
                        <a16:rowId xmlns:a16="http://schemas.microsoft.com/office/drawing/2014/main" val="2066937913"/>
                      </a:ext>
                    </a:extLst>
                  </a:tr>
                  <a:tr h="496495">
                    <a:tc>
                      <a:txBody>
                        <a:bodyPr/>
                        <a:lstStyle/>
                        <a:p>
                          <a:pPr algn="ctr"/>
                          <a:r>
                            <a:rPr lang="en-US" dirty="0">
                              <a:latin typeface="Arial" panose="020B0604020202020204" pitchFamily="34" charset="0"/>
                              <a:cs typeface="Arial" panose="020B0604020202020204" pitchFamily="34" charset="0"/>
                            </a:rPr>
                            <a:t>Cycle life</a:t>
                          </a:r>
                        </a:p>
                      </a:txBody>
                      <a:tcPr/>
                    </a:tc>
                    <a:tc>
                      <a:txBody>
                        <a:bodyPr/>
                        <a:lstStyle/>
                        <a:p>
                          <a:pPr algn="ctr"/>
                          <a:r>
                            <a:rPr lang="en-US" dirty="0">
                              <a:latin typeface="Arial" panose="020B0604020202020204" pitchFamily="34" charset="0"/>
                              <a:cs typeface="Arial" panose="020B0604020202020204" pitchFamily="34" charset="0"/>
                            </a:rPr>
                            <a:t>100 (&gt; C/3, &lt;20%)</a:t>
                          </a:r>
                        </a:p>
                      </a:txBody>
                      <a:tcPr/>
                    </a:tc>
                    <a:tc>
                      <a:txBody>
                        <a:bodyPr/>
                        <a:lstStyle/>
                        <a:p>
                          <a:pPr algn="ctr"/>
                          <a:r>
                            <a:rPr lang="en-US" dirty="0">
                              <a:latin typeface="Arial" panose="020B0604020202020204" pitchFamily="34" charset="0"/>
                              <a:cs typeface="Arial" panose="020B0604020202020204" pitchFamily="34" charset="0"/>
                            </a:rPr>
                            <a:t>500 (&gt; C/3, &lt; 20%)</a:t>
                          </a:r>
                        </a:p>
                      </a:txBody>
                      <a:tcPr/>
                    </a:tc>
                    <a:tc>
                      <a:txBody>
                        <a:bodyPr/>
                        <a:lstStyle/>
                        <a:p>
                          <a:pPr algn="ctr"/>
                          <a:r>
                            <a:rPr lang="en-US" dirty="0">
                              <a:latin typeface="Arial" panose="020B0604020202020204" pitchFamily="34" charset="0"/>
                              <a:cs typeface="Arial" panose="020B0604020202020204" pitchFamily="34" charset="0"/>
                            </a:rPr>
                            <a:t>1000 (&gt; C/3)</a:t>
                          </a:r>
                        </a:p>
                      </a:txBody>
                      <a:tcPr/>
                    </a:tc>
                    <a:extLst>
                      <a:ext uri="{0D108BD9-81ED-4DB2-BD59-A6C34878D82A}">
                        <a16:rowId xmlns:a16="http://schemas.microsoft.com/office/drawing/2014/main" val="1270001176"/>
                      </a:ext>
                    </a:extLst>
                  </a:tr>
                  <a:tr h="496495">
                    <a:tc>
                      <a:txBody>
                        <a:bodyPr/>
                        <a:lstStyle/>
                        <a:p>
                          <a:pPr algn="ctr"/>
                          <a:r>
                            <a:rPr lang="en-US" dirty="0">
                              <a:latin typeface="Arial" panose="020B0604020202020204" pitchFamily="34" charset="0"/>
                              <a:cs typeface="Arial" panose="020B0604020202020204" pitchFamily="34" charset="0"/>
                            </a:rPr>
                            <a:t>Critical current</a:t>
                          </a:r>
                        </a:p>
                      </a:txBody>
                      <a:tcPr/>
                    </a:tc>
                    <a:tc>
                      <a:txBody>
                        <a:bodyPr/>
                        <a:lstStyle/>
                        <a:p>
                          <a:pPr algn="ctr"/>
                          <a:r>
                            <a:rPr lang="en-US" dirty="0">
                              <a:latin typeface="Arial" panose="020B0604020202020204" pitchFamily="34" charset="0"/>
                              <a:cs typeface="Arial" panose="020B0604020202020204" pitchFamily="34" charset="0"/>
                            </a:rPr>
                            <a:t>&gt; 5 mA/cm</a:t>
                          </a:r>
                          <a:r>
                            <a:rPr lang="en-US" baseline="30000" dirty="0">
                              <a:latin typeface="Arial" panose="020B0604020202020204" pitchFamily="34" charset="0"/>
                              <a:cs typeface="Arial" panose="020B0604020202020204" pitchFamily="34" charset="0"/>
                            </a:rPr>
                            <a:t>2</a:t>
                          </a:r>
                        </a:p>
                      </a:txBody>
                      <a:tcPr/>
                    </a:tc>
                    <a:tc>
                      <a:txBody>
                        <a:bodyPr/>
                        <a:lstStyle/>
                        <a:p>
                          <a:pPr algn="ctr"/>
                          <a:r>
                            <a:rPr lang="en-US" dirty="0">
                              <a:latin typeface="Arial" panose="020B0604020202020204" pitchFamily="34" charset="0"/>
                              <a:cs typeface="Arial" panose="020B0604020202020204" pitchFamily="34" charset="0"/>
                            </a:rPr>
                            <a:t>&gt; 7 mA/cm</a:t>
                          </a:r>
                          <a:r>
                            <a:rPr lang="en-US" baseline="30000" dirty="0">
                              <a:latin typeface="Arial" panose="020B0604020202020204" pitchFamily="34" charset="0"/>
                              <a:cs typeface="Arial" panose="020B0604020202020204" pitchFamily="34" charset="0"/>
                            </a:rPr>
                            <a:t>2</a:t>
                          </a:r>
                        </a:p>
                      </a:txBody>
                      <a:tcPr/>
                    </a:tc>
                    <a:tc>
                      <a:txBody>
                        <a:bodyPr/>
                        <a:lstStyle/>
                        <a:p>
                          <a:pPr algn="ctr"/>
                          <a:r>
                            <a:rPr lang="en-US" dirty="0">
                              <a:latin typeface="Arial" panose="020B0604020202020204" pitchFamily="34" charset="0"/>
                              <a:cs typeface="Arial" panose="020B0604020202020204" pitchFamily="34" charset="0"/>
                            </a:rPr>
                            <a:t>&gt; 10 mA/cm</a:t>
                          </a:r>
                          <a:r>
                            <a:rPr lang="en-US" baseline="30000"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19226839"/>
                      </a:ext>
                    </a:extLst>
                  </a:tr>
                  <a:tr h="496495">
                    <a:tc>
                      <a:txBody>
                        <a:bodyPr/>
                        <a:lstStyle/>
                        <a:p>
                          <a:pPr algn="ctr"/>
                          <a:r>
                            <a:rPr lang="en-US" dirty="0">
                              <a:latin typeface="Arial" panose="020B0604020202020204" pitchFamily="34" charset="0"/>
                              <a:cs typeface="Arial" panose="020B0604020202020204" pitchFamily="34" charset="0"/>
                            </a:rPr>
                            <a:t>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CE</a:t>
                          </a:r>
                        </a:p>
                      </a:txBody>
                      <a:tcPr/>
                    </a:tc>
                    <a:tc>
                      <a:txBody>
                        <a:bodyPr/>
                        <a:lstStyle/>
                        <a:p>
                          <a:pPr algn="ctr"/>
                          <a:r>
                            <a:rPr lang="en-US" dirty="0">
                              <a:latin typeface="Arial" panose="020B0604020202020204" pitchFamily="34" charset="0"/>
                              <a:cs typeface="Arial" panose="020B0604020202020204" pitchFamily="34" charset="0"/>
                            </a:rPr>
                            <a:t>&gt; 75%</a:t>
                          </a:r>
                        </a:p>
                      </a:txBody>
                      <a:tcPr/>
                    </a:tc>
                    <a:tc>
                      <a:txBody>
                        <a:bodyPr/>
                        <a:lstStyle/>
                        <a:p>
                          <a:pPr algn="ctr"/>
                          <a:r>
                            <a:rPr lang="en-US" dirty="0">
                              <a:solidFill>
                                <a:srgbClr val="00B050"/>
                              </a:solidFill>
                              <a:latin typeface="Arial" panose="020B0604020202020204" pitchFamily="34" charset="0"/>
                              <a:cs typeface="Arial" panose="020B0604020202020204" pitchFamily="34" charset="0"/>
                            </a:rPr>
                            <a:t>&gt; 80%</a:t>
                          </a:r>
                        </a:p>
                      </a:txBody>
                      <a:tcPr/>
                    </a:tc>
                    <a:tc>
                      <a:txBody>
                        <a:bodyPr/>
                        <a:lstStyle/>
                        <a:p>
                          <a:pPr algn="ctr"/>
                          <a:r>
                            <a:rPr lang="en-US" dirty="0">
                              <a:latin typeface="Arial" panose="020B0604020202020204" pitchFamily="34" charset="0"/>
                              <a:cs typeface="Arial" panose="020B0604020202020204" pitchFamily="34" charset="0"/>
                            </a:rPr>
                            <a:t>&gt; 85%</a:t>
                          </a:r>
                        </a:p>
                      </a:txBody>
                      <a:tcPr/>
                    </a:tc>
                    <a:extLst>
                      <a:ext uri="{0D108BD9-81ED-4DB2-BD59-A6C34878D82A}">
                        <a16:rowId xmlns:a16="http://schemas.microsoft.com/office/drawing/2014/main" val="2556068365"/>
                      </a:ext>
                    </a:extLst>
                  </a:tr>
                  <a:tr h="496495">
                    <a:tc>
                      <a:txBody>
                        <a:bodyPr/>
                        <a:lstStyle/>
                        <a:p>
                          <a:pPr algn="ctr"/>
                          <a:r>
                            <a:rPr lang="en-US" dirty="0">
                              <a:latin typeface="Arial" panose="020B0604020202020204" pitchFamily="34" charset="0"/>
                              <a:cs typeface="Arial" panose="020B0604020202020204" pitchFamily="34" charset="0"/>
                            </a:rPr>
                            <a:t>Avg CE / Cycle</a:t>
                          </a:r>
                        </a:p>
                      </a:txBody>
                      <a:tcPr/>
                    </a:tc>
                    <a:tc>
                      <a:txBody>
                        <a:bodyPr/>
                        <a:lstStyle/>
                        <a:p>
                          <a:pPr algn="ctr"/>
                          <a:r>
                            <a:rPr lang="en-US" dirty="0">
                              <a:latin typeface="Arial" panose="020B0604020202020204" pitchFamily="34" charset="0"/>
                              <a:cs typeface="Arial" panose="020B0604020202020204" pitchFamily="34" charset="0"/>
                            </a:rPr>
                            <a:t>&gt; 99%</a:t>
                          </a:r>
                        </a:p>
                      </a:txBody>
                      <a:tcPr/>
                    </a:tc>
                    <a:tc>
                      <a:txBody>
                        <a:bodyPr/>
                        <a:lstStyle/>
                        <a:p>
                          <a:pPr algn="ctr"/>
                          <a:r>
                            <a:rPr lang="en-US" dirty="0">
                              <a:latin typeface="Arial" panose="020B0604020202020204" pitchFamily="34" charset="0"/>
                              <a:cs typeface="Arial" panose="020B0604020202020204" pitchFamily="34" charset="0"/>
                            </a:rPr>
                            <a:t>&gt; 99.5%</a:t>
                          </a:r>
                        </a:p>
                      </a:txBody>
                      <a:tcPr/>
                    </a:tc>
                    <a:tc>
                      <a:txBody>
                        <a:bodyPr/>
                        <a:lstStyle/>
                        <a:p>
                          <a:pPr algn="ctr"/>
                          <a:r>
                            <a:rPr lang="en-US" dirty="0">
                              <a:latin typeface="Arial" panose="020B0604020202020204" pitchFamily="34" charset="0"/>
                              <a:cs typeface="Arial" panose="020B0604020202020204" pitchFamily="34" charset="0"/>
                            </a:rPr>
                            <a:t>&gt; 99.9%</a:t>
                          </a:r>
                        </a:p>
                      </a:txBody>
                      <a:tcPr/>
                    </a:tc>
                    <a:extLst>
                      <a:ext uri="{0D108BD9-81ED-4DB2-BD59-A6C34878D82A}">
                        <a16:rowId xmlns:a16="http://schemas.microsoft.com/office/drawing/2014/main" val="995815920"/>
                      </a:ext>
                    </a:extLst>
                  </a:tr>
                  <a:tr h="496495">
                    <a:tc>
                      <a:txBody>
                        <a:bodyPr/>
                        <a:lstStyle/>
                        <a:p>
                          <a:pPr algn="ctr"/>
                          <a:r>
                            <a:rPr lang="en-US" dirty="0">
                              <a:latin typeface="Arial" panose="020B0604020202020204" pitchFamily="34" charset="0"/>
                              <a:cs typeface="Arial" panose="020B0604020202020204" pitchFamily="34" charset="0"/>
                            </a:rPr>
                            <a:t>Areal Capacity</a:t>
                          </a:r>
                        </a:p>
                      </a:txBody>
                      <a:tcPr/>
                    </a:tc>
                    <a:tc>
                      <a:txBody>
                        <a:bodyPr/>
                        <a:lstStyle/>
                        <a:p>
                          <a:pPr algn="ctr"/>
                          <a:r>
                            <a:rPr lang="en-US" dirty="0">
                              <a:latin typeface="Arial" panose="020B0604020202020204" pitchFamily="34" charset="0"/>
                              <a:cs typeface="Arial" panose="020B0604020202020204" pitchFamily="34" charset="0"/>
                            </a:rPr>
                            <a:t>&gt; 4 </a:t>
                          </a:r>
                          <a:r>
                            <a:rPr lang="en-US" dirty="0" err="1">
                              <a:latin typeface="Arial" panose="020B0604020202020204" pitchFamily="34" charset="0"/>
                              <a:cs typeface="Arial" panose="020B0604020202020204" pitchFamily="34" charset="0"/>
                            </a:rPr>
                            <a:t>mAh</a:t>
                          </a:r>
                          <a:r>
                            <a:rPr lang="en-US" dirty="0">
                              <a:latin typeface="Arial" panose="020B0604020202020204" pitchFamily="34" charset="0"/>
                              <a:cs typeface="Arial" panose="020B0604020202020204" pitchFamily="34" charset="0"/>
                            </a:rPr>
                            <a:t>/cm</a:t>
                          </a:r>
                          <a:r>
                            <a:rPr lang="en-US" baseline="30000"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tc>
                      <a:txBody>
                        <a:bodyPr/>
                        <a:lstStyle/>
                        <a:p>
                          <a:pPr algn="ctr"/>
                          <a:r>
                            <a:rPr lang="en-US" dirty="0">
                              <a:solidFill>
                                <a:srgbClr val="00B050"/>
                              </a:solidFill>
                              <a:latin typeface="Arial" panose="020B0604020202020204" pitchFamily="34" charset="0"/>
                              <a:cs typeface="Arial" panose="020B0604020202020204" pitchFamily="34" charset="0"/>
                            </a:rPr>
                            <a:t>&gt; 5 </a:t>
                          </a:r>
                          <a:r>
                            <a:rPr lang="en-US" dirty="0" err="1">
                              <a:solidFill>
                                <a:srgbClr val="00B050"/>
                              </a:solidFill>
                              <a:latin typeface="Arial" panose="020B0604020202020204" pitchFamily="34" charset="0"/>
                              <a:cs typeface="Arial" panose="020B0604020202020204" pitchFamily="34" charset="0"/>
                            </a:rPr>
                            <a:t>mAh</a:t>
                          </a:r>
                          <a:r>
                            <a:rPr lang="en-US" dirty="0">
                              <a:solidFill>
                                <a:srgbClr val="00B050"/>
                              </a:solidFill>
                              <a:latin typeface="Arial" panose="020B0604020202020204" pitchFamily="34" charset="0"/>
                              <a:cs typeface="Arial" panose="020B0604020202020204" pitchFamily="34" charset="0"/>
                            </a:rPr>
                            <a:t>/cm</a:t>
                          </a:r>
                          <a:r>
                            <a:rPr lang="en-US" baseline="30000" dirty="0">
                              <a:solidFill>
                                <a:srgbClr val="00B050"/>
                              </a:solidFill>
                              <a:latin typeface="Arial" panose="020B0604020202020204" pitchFamily="34" charset="0"/>
                              <a:cs typeface="Arial" panose="020B0604020202020204" pitchFamily="34" charset="0"/>
                            </a:rPr>
                            <a:t>2</a:t>
                          </a:r>
                          <a:endParaRPr lang="en-US" dirty="0">
                            <a:solidFill>
                              <a:srgbClr val="00B050"/>
                            </a:solidFill>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&gt; 6 </a:t>
                          </a:r>
                          <a:r>
                            <a:rPr lang="en-US" dirty="0" err="1">
                              <a:latin typeface="Arial" panose="020B0604020202020204" pitchFamily="34" charset="0"/>
                              <a:cs typeface="Arial" panose="020B0604020202020204" pitchFamily="34" charset="0"/>
                            </a:rPr>
                            <a:t>mAh</a:t>
                          </a:r>
                          <a:r>
                            <a:rPr lang="en-US" dirty="0">
                              <a:latin typeface="Arial" panose="020B0604020202020204" pitchFamily="34" charset="0"/>
                              <a:cs typeface="Arial" panose="020B0604020202020204" pitchFamily="34" charset="0"/>
                            </a:rPr>
                            <a:t>/cm</a:t>
                          </a:r>
                          <a:r>
                            <a:rPr lang="en-US" baseline="30000"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21104187"/>
                      </a:ext>
                    </a:extLst>
                  </a:tr>
                  <a:tr h="496495">
                    <a:tc>
                      <a:txBody>
                        <a:bodyPr/>
                        <a:lstStyle/>
                        <a:p>
                          <a:pPr algn="ctr"/>
                          <a:r>
                            <a:rPr lang="en-US" dirty="0">
                              <a:latin typeface="Arial" panose="020B0604020202020204" pitchFamily="34" charset="0"/>
                              <a:cs typeface="Arial" panose="020B0604020202020204" pitchFamily="34" charset="0"/>
                            </a:rPr>
                            <a:t>Operating Pressure</a:t>
                          </a:r>
                        </a:p>
                      </a:txBody>
                      <a:tcPr/>
                    </a:tc>
                    <a:tc>
                      <a:txBody>
                        <a:bodyPr/>
                        <a:lstStyle/>
                        <a:p>
                          <a:pPr algn="ctr"/>
                          <a:r>
                            <a:rPr lang="en-US" dirty="0">
                              <a:latin typeface="Arial" panose="020B0604020202020204" pitchFamily="34" charset="0"/>
                              <a:cs typeface="Arial" panose="020B0604020202020204" pitchFamily="34" charset="0"/>
                            </a:rPr>
                            <a:t>&lt; 50 MPa</a:t>
                          </a:r>
                        </a:p>
                      </a:txBody>
                      <a:tcPr/>
                    </a:tc>
                    <a:tc>
                      <a:txBody>
                        <a:bodyPr/>
                        <a:lstStyle/>
                        <a:p>
                          <a:pPr algn="ctr"/>
                          <a:r>
                            <a:rPr lang="en-US" dirty="0">
                              <a:latin typeface="Arial" panose="020B0604020202020204" pitchFamily="34" charset="0"/>
                              <a:cs typeface="Arial" panose="020B0604020202020204" pitchFamily="34" charset="0"/>
                            </a:rPr>
                            <a:t>&lt; 25 MPa</a:t>
                          </a:r>
                        </a:p>
                      </a:txBody>
                      <a:tcPr/>
                    </a:tc>
                    <a:tc>
                      <a:txBody>
                        <a:bodyPr/>
                        <a:lstStyle/>
                        <a:p>
                          <a:pPr algn="ctr"/>
                          <a:r>
                            <a:rPr lang="en-US" dirty="0">
                              <a:latin typeface="Arial" panose="020B0604020202020204" pitchFamily="34" charset="0"/>
                              <a:cs typeface="Arial" panose="020B0604020202020204" pitchFamily="34" charset="0"/>
                            </a:rPr>
                            <a:t>&lt; 5 MPa</a:t>
                          </a:r>
                        </a:p>
                      </a:txBody>
                      <a:tcPr/>
                    </a:tc>
                    <a:extLst>
                      <a:ext uri="{0D108BD9-81ED-4DB2-BD59-A6C34878D82A}">
                        <a16:rowId xmlns:a16="http://schemas.microsoft.com/office/drawing/2014/main" val="3740520308"/>
                      </a:ext>
                    </a:extLst>
                  </a:tr>
                  <a:tr h="496495">
                    <a:tc>
                      <a:txBody>
                        <a:bodyPr/>
                        <a:lstStyle/>
                        <a:p>
                          <a:pPr algn="ctr"/>
                          <a:r>
                            <a:rPr lang="en-US" dirty="0">
                              <a:latin typeface="Arial" panose="020B0604020202020204" pitchFamily="34" charset="0"/>
                              <a:cs typeface="Arial" panose="020B0604020202020204" pitchFamily="34" charset="0"/>
                            </a:rPr>
                            <a:t>Temperature</a:t>
                          </a:r>
                        </a:p>
                      </a:txBody>
                      <a:tcPr/>
                    </a:tc>
                    <a:tc>
                      <a:txBody>
                        <a:bodyPr/>
                        <a:lstStyle/>
                        <a:p>
                          <a:pPr algn="ctr"/>
                          <a:r>
                            <a:rPr lang="en-US" dirty="0">
                              <a:latin typeface="Arial" panose="020B0604020202020204" pitchFamily="34" charset="0"/>
                              <a:cs typeface="Arial" panose="020B0604020202020204" pitchFamily="34" charset="0"/>
                            </a:rPr>
                            <a:t>Room Temp</a:t>
                          </a:r>
                        </a:p>
                      </a:txBody>
                      <a:tcPr/>
                    </a:tc>
                    <a:tc>
                      <a:txBody>
                        <a:bodyPr/>
                        <a:lstStyle/>
                        <a:p>
                          <a:pPr algn="ctr"/>
                          <a:r>
                            <a:rPr lang="en-US" dirty="0">
                              <a:solidFill>
                                <a:srgbClr val="00B050"/>
                              </a:solidFill>
                              <a:latin typeface="Arial" panose="020B0604020202020204" pitchFamily="34" charset="0"/>
                              <a:cs typeface="Arial" panose="020B0604020202020204" pitchFamily="34" charset="0"/>
                            </a:rPr>
                            <a:t>Room Temp</a:t>
                          </a:r>
                        </a:p>
                      </a:txBody>
                      <a:tcPr/>
                    </a:tc>
                    <a:tc>
                      <a:txBody>
                        <a:bodyPr/>
                        <a:lstStyle/>
                        <a:p>
                          <a:endParaRPr lang="ko-KR"/>
                        </a:p>
                      </a:txBody>
                      <a:tcPr>
                        <a:blipFill>
                          <a:blip r:embed="rId4"/>
                          <a:stretch>
                            <a:fillRect l="-300229" t="-814634" r="-229" b="-1220"/>
                          </a:stretch>
                        </a:blipFill>
                      </a:tcPr>
                    </a:tc>
                    <a:extLst>
                      <a:ext uri="{0D108BD9-81ED-4DB2-BD59-A6C34878D82A}">
                        <a16:rowId xmlns:a16="http://schemas.microsoft.com/office/drawing/2014/main" val="1447012423"/>
                      </a:ext>
                    </a:extLst>
                  </a:tr>
                </a:tbl>
              </a:graphicData>
            </a:graphic>
          </p:graphicFrame>
        </mc:Fallback>
      </mc:AlternateContent>
      <p:sp>
        <p:nvSpPr>
          <p:cNvPr id="7" name="Rectangle 6">
            <a:extLst>
              <a:ext uri="{FF2B5EF4-FFF2-40B4-BE49-F238E27FC236}">
                <a16:creationId xmlns:a16="http://schemas.microsoft.com/office/drawing/2014/main" id="{6893ED98-9D0A-F5EA-7B56-72C7A3FE8B83}"/>
              </a:ext>
            </a:extLst>
          </p:cNvPr>
          <p:cNvSpPr/>
          <p:nvPr/>
        </p:nvSpPr>
        <p:spPr>
          <a:xfrm>
            <a:off x="6240218" y="1235394"/>
            <a:ext cx="2589292" cy="498230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标题 4">
            <a:extLst>
              <a:ext uri="{FF2B5EF4-FFF2-40B4-BE49-F238E27FC236}">
                <a16:creationId xmlns:a16="http://schemas.microsoft.com/office/drawing/2014/main" id="{AB86DE7F-8712-4D45-3420-AD7E3D7AEE7E}"/>
              </a:ext>
            </a:extLst>
          </p:cNvPr>
          <p:cNvSpPr txBox="1">
            <a:spLocks/>
          </p:cNvSpPr>
          <p:nvPr/>
        </p:nvSpPr>
        <p:spPr>
          <a:xfrm>
            <a:off x="133927" y="-36174"/>
            <a:ext cx="11924145" cy="10096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800" kern="100" dirty="0">
                <a:latin typeface="+mj-lt"/>
                <a:ea typeface="PMingLiU" panose="02020500000000000000" pitchFamily="18" charset="-120"/>
                <a:cs typeface="Times New Roman" panose="02020603050405020304" pitchFamily="18" charset="0"/>
              </a:rPr>
              <a:t>Research Baseline &amp; Metrics</a:t>
            </a:r>
          </a:p>
        </p:txBody>
      </p:sp>
    </p:spTree>
    <p:extLst>
      <p:ext uri="{BB962C8B-B14F-4D97-AF65-F5344CB8AC3E}">
        <p14:creationId xmlns:p14="http://schemas.microsoft.com/office/powerpoint/2010/main" val="3050564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B6903-6FFB-606A-624F-BCC9844D456B}"/>
            </a:ext>
          </a:extLst>
        </p:cNvPr>
        <p:cNvGrpSpPr/>
        <p:nvPr/>
      </p:nvGrpSpPr>
      <p:grpSpPr>
        <a:xfrm>
          <a:off x="0" y="0"/>
          <a:ext cx="0" cy="0"/>
          <a:chOff x="0" y="0"/>
          <a:chExt cx="0" cy="0"/>
        </a:xfrm>
      </p:grpSpPr>
      <p:grpSp>
        <p:nvGrpSpPr>
          <p:cNvPr id="71" name="组合 15">
            <a:extLst>
              <a:ext uri="{FF2B5EF4-FFF2-40B4-BE49-F238E27FC236}">
                <a16:creationId xmlns:a16="http://schemas.microsoft.com/office/drawing/2014/main" id="{8C048A55-3B4F-FE8B-4B97-3B9F6FE25921}"/>
              </a:ext>
            </a:extLst>
          </p:cNvPr>
          <p:cNvGrpSpPr/>
          <p:nvPr/>
        </p:nvGrpSpPr>
        <p:grpSpPr>
          <a:xfrm>
            <a:off x="1" y="2970857"/>
            <a:ext cx="12195656" cy="3739075"/>
            <a:chOff x="227126" y="3929967"/>
            <a:chExt cx="16260874" cy="4985433"/>
          </a:xfrm>
        </p:grpSpPr>
        <p:pic>
          <p:nvPicPr>
            <p:cNvPr id="80" name="图片 9">
              <a:extLst>
                <a:ext uri="{FF2B5EF4-FFF2-40B4-BE49-F238E27FC236}">
                  <a16:creationId xmlns:a16="http://schemas.microsoft.com/office/drawing/2014/main" id="{CCB10B20-7841-6540-79B4-0B1B01B88E02}"/>
                </a:ext>
              </a:extLst>
            </p:cNvPr>
            <p:cNvPicPr>
              <a:picLocks noChangeAspect="1"/>
            </p:cNvPicPr>
            <p:nvPr/>
          </p:nvPicPr>
          <p:blipFill rotWithShape="1">
            <a:blip r:embed="rId3">
              <a:extLst>
                <a:ext uri="{28A0092B-C50C-407E-A947-70E740481C1C}">
                  <a14:useLocalDpi xmlns:a14="http://schemas.microsoft.com/office/drawing/2010/main" val="0"/>
                </a:ext>
              </a:extLst>
            </a:blip>
            <a:srcRect l="26333" t="20268" r="47335" b="21249"/>
            <a:stretch/>
          </p:blipFill>
          <p:spPr>
            <a:xfrm>
              <a:off x="300606" y="4565094"/>
              <a:ext cx="2340000" cy="2143328"/>
            </a:xfrm>
            <a:prstGeom prst="rect">
              <a:avLst/>
            </a:prstGeom>
          </p:spPr>
        </p:pic>
        <p:grpSp>
          <p:nvGrpSpPr>
            <p:cNvPr id="82" name="组合 10">
              <a:extLst>
                <a:ext uri="{FF2B5EF4-FFF2-40B4-BE49-F238E27FC236}">
                  <a16:creationId xmlns:a16="http://schemas.microsoft.com/office/drawing/2014/main" id="{8655569C-9625-CCB5-6E11-05658646DA9A}"/>
                </a:ext>
              </a:extLst>
            </p:cNvPr>
            <p:cNvGrpSpPr>
              <a:grpSpLocks noChangeAspect="1"/>
            </p:cNvGrpSpPr>
            <p:nvPr/>
          </p:nvGrpSpPr>
          <p:grpSpPr>
            <a:xfrm rot="1794259">
              <a:off x="3511124" y="6088145"/>
              <a:ext cx="2342949" cy="1800000"/>
              <a:chOff x="661380" y="5661047"/>
              <a:chExt cx="2513620" cy="1931120"/>
            </a:xfrm>
          </p:grpSpPr>
          <p:grpSp>
            <p:nvGrpSpPr>
              <p:cNvPr id="144" name="组合 7">
                <a:extLst>
                  <a:ext uri="{FF2B5EF4-FFF2-40B4-BE49-F238E27FC236}">
                    <a16:creationId xmlns:a16="http://schemas.microsoft.com/office/drawing/2014/main" id="{7E68C7F3-5D16-6284-B09C-94A9BB1968D8}"/>
                  </a:ext>
                </a:extLst>
              </p:cNvPr>
              <p:cNvGrpSpPr/>
              <p:nvPr/>
            </p:nvGrpSpPr>
            <p:grpSpPr>
              <a:xfrm>
                <a:off x="661380" y="5661047"/>
                <a:ext cx="2349989" cy="1931120"/>
                <a:chOff x="661380" y="5661047"/>
                <a:chExt cx="2349989" cy="1931120"/>
              </a:xfrm>
            </p:grpSpPr>
            <p:pic>
              <p:nvPicPr>
                <p:cNvPr id="146" name="图片 82">
                  <a:extLst>
                    <a:ext uri="{FF2B5EF4-FFF2-40B4-BE49-F238E27FC236}">
                      <a16:creationId xmlns:a16="http://schemas.microsoft.com/office/drawing/2014/main" id="{161F92CF-7030-70C0-E0D2-3EE6E8AC08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9647" t="6592" r="16063" b="80684"/>
                <a:stretch/>
              </p:blipFill>
              <p:spPr>
                <a:xfrm>
                  <a:off x="676780" y="5661047"/>
                  <a:ext cx="2334589" cy="1931120"/>
                </a:xfrm>
                <a:prstGeom prst="rect">
                  <a:avLst/>
                </a:prstGeom>
              </p:spPr>
            </p:pic>
            <p:sp>
              <p:nvSpPr>
                <p:cNvPr id="147" name="矩形 5">
                  <a:extLst>
                    <a:ext uri="{FF2B5EF4-FFF2-40B4-BE49-F238E27FC236}">
                      <a16:creationId xmlns:a16="http://schemas.microsoft.com/office/drawing/2014/main" id="{73D45F98-B233-1010-5994-5F09B85987F8}"/>
                    </a:ext>
                  </a:extLst>
                </p:cNvPr>
                <p:cNvSpPr/>
                <p:nvPr/>
              </p:nvSpPr>
              <p:spPr bwMode="auto">
                <a:xfrm>
                  <a:off x="661380" y="6781800"/>
                  <a:ext cx="151420" cy="459144"/>
                </a:xfrm>
                <a:prstGeom prst="rect">
                  <a:avLst/>
                </a:prstGeom>
                <a:ln>
                  <a:noFill/>
                </a:ln>
              </p:spPr>
              <p:style>
                <a:lnRef idx="2">
                  <a:schemeClr val="dk1"/>
                </a:lnRef>
                <a:fillRef idx="1">
                  <a:schemeClr val="lt1"/>
                </a:fillRef>
                <a:effectRef idx="0">
                  <a:schemeClr val="dk1"/>
                </a:effectRef>
                <a:fontRef idx="minor">
                  <a:schemeClr val="dk1"/>
                </a:fontRef>
              </p:style>
              <p:txBody>
                <a:bodyPr vert="horz" wrap="square" lIns="68580" tIns="34291" rIns="68580" bIns="34291" numCol="1" rtlCol="0" anchor="t" anchorCtr="0" compatLnSpc="1">
                  <a:prstTxWarp prst="textNoShape">
                    <a:avLst/>
                  </a:prstTxWarp>
                </a:bodyPr>
                <a:lstStyle/>
                <a:p>
                  <a:pPr marL="0" marR="0" lvl="0" indent="0" algn="ctr" defTabSz="685766" rtl="0" eaLnBrk="1" fontAlgn="base" latinLnBrk="0" hangingPunct="1">
                    <a:lnSpc>
                      <a:spcPct val="100000"/>
                    </a:lnSpc>
                    <a:spcBef>
                      <a:spcPct val="0"/>
                    </a:spcBef>
                    <a:spcAft>
                      <a:spcPct val="0"/>
                    </a:spcAft>
                    <a:buClrTx/>
                    <a:buSzTx/>
                    <a:buFontTx/>
                    <a:buNone/>
                    <a:tabLst/>
                    <a:defRPr/>
                  </a:pPr>
                  <a:endParaRPr kumimoji="0" lang="zh-CN" altLang="en-US" sz="2851"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grpSp>
          <p:sp>
            <p:nvSpPr>
              <p:cNvPr id="145" name="矩形 8">
                <a:extLst>
                  <a:ext uri="{FF2B5EF4-FFF2-40B4-BE49-F238E27FC236}">
                    <a16:creationId xmlns:a16="http://schemas.microsoft.com/office/drawing/2014/main" id="{388E8E69-D2D5-057A-6662-9F2B7D293DEB}"/>
                  </a:ext>
                </a:extLst>
              </p:cNvPr>
              <p:cNvSpPr/>
              <p:nvPr/>
            </p:nvSpPr>
            <p:spPr bwMode="auto">
              <a:xfrm>
                <a:off x="2864347" y="6969346"/>
                <a:ext cx="310653" cy="271598"/>
              </a:xfrm>
              <a:prstGeom prst="rect">
                <a:avLst/>
              </a:prstGeom>
              <a:ln>
                <a:noFill/>
              </a:ln>
            </p:spPr>
            <p:style>
              <a:lnRef idx="2">
                <a:schemeClr val="dk1"/>
              </a:lnRef>
              <a:fillRef idx="1">
                <a:schemeClr val="lt1"/>
              </a:fillRef>
              <a:effectRef idx="0">
                <a:schemeClr val="dk1"/>
              </a:effectRef>
              <a:fontRef idx="minor">
                <a:schemeClr val="dk1"/>
              </a:fontRef>
            </p:style>
            <p:txBody>
              <a:bodyPr vert="horz" wrap="square" lIns="68580" tIns="34291" rIns="68580" bIns="34291" numCol="1" rtlCol="0" anchor="t" anchorCtr="0" compatLnSpc="1">
                <a:prstTxWarp prst="textNoShape">
                  <a:avLst/>
                </a:prstTxWarp>
              </a:bodyPr>
              <a:lstStyle/>
              <a:p>
                <a:pPr marL="0" marR="0" lvl="0" indent="0" algn="ctr" defTabSz="685766" rtl="0" eaLnBrk="1" fontAlgn="base" latinLnBrk="0" hangingPunct="1">
                  <a:lnSpc>
                    <a:spcPct val="100000"/>
                  </a:lnSpc>
                  <a:spcBef>
                    <a:spcPct val="0"/>
                  </a:spcBef>
                  <a:spcAft>
                    <a:spcPct val="0"/>
                  </a:spcAft>
                  <a:buClrTx/>
                  <a:buSzTx/>
                  <a:buFontTx/>
                  <a:buNone/>
                  <a:tabLst/>
                  <a:defRPr/>
                </a:pPr>
                <a:endParaRPr kumimoji="0" lang="zh-CN" altLang="en-US" sz="2851"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grpSp>
        <p:grpSp>
          <p:nvGrpSpPr>
            <p:cNvPr id="83" name="组合 48">
              <a:extLst>
                <a:ext uri="{FF2B5EF4-FFF2-40B4-BE49-F238E27FC236}">
                  <a16:creationId xmlns:a16="http://schemas.microsoft.com/office/drawing/2014/main" id="{19BBAAEB-95AC-BC4A-1CA5-C193A2D4E8B4}"/>
                </a:ext>
              </a:extLst>
            </p:cNvPr>
            <p:cNvGrpSpPr/>
            <p:nvPr/>
          </p:nvGrpSpPr>
          <p:grpSpPr>
            <a:xfrm>
              <a:off x="1377705" y="5561255"/>
              <a:ext cx="4697301" cy="2737029"/>
              <a:chOff x="1244865" y="4585526"/>
              <a:chExt cx="4697301" cy="2737029"/>
            </a:xfrm>
          </p:grpSpPr>
          <p:grpSp>
            <p:nvGrpSpPr>
              <p:cNvPr id="138" name="Group 57">
                <a:extLst>
                  <a:ext uri="{FF2B5EF4-FFF2-40B4-BE49-F238E27FC236}">
                    <a16:creationId xmlns:a16="http://schemas.microsoft.com/office/drawing/2014/main" id="{9841F1EB-4182-81CB-AA3C-A6CAC40B2881}"/>
                  </a:ext>
                </a:extLst>
              </p:cNvPr>
              <p:cNvGrpSpPr>
                <a:grpSpLocks/>
              </p:cNvGrpSpPr>
              <p:nvPr/>
            </p:nvGrpSpPr>
            <p:grpSpPr bwMode="auto">
              <a:xfrm rot="19428167">
                <a:off x="1244865" y="4585526"/>
                <a:ext cx="2064529" cy="1781648"/>
                <a:chOff x="5824320" y="1453852"/>
                <a:chExt cx="1222031" cy="1405840"/>
              </a:xfrm>
            </p:grpSpPr>
            <p:sp>
              <p:nvSpPr>
                <p:cNvPr id="141" name="Oval 82">
                  <a:extLst>
                    <a:ext uri="{FF2B5EF4-FFF2-40B4-BE49-F238E27FC236}">
                      <a16:creationId xmlns:a16="http://schemas.microsoft.com/office/drawing/2014/main" id="{FFE788DA-E228-1F77-D92C-88336D666A19}"/>
                    </a:ext>
                  </a:extLst>
                </p:cNvPr>
                <p:cNvSpPr>
                  <a:spLocks noChangeArrowheads="1"/>
                </p:cNvSpPr>
                <p:nvPr/>
              </p:nvSpPr>
              <p:spPr bwMode="auto">
                <a:xfrm flipV="1">
                  <a:off x="6722058" y="2694492"/>
                  <a:ext cx="61078" cy="60127"/>
                </a:xfrm>
                <a:prstGeom prst="ellipse">
                  <a:avLst/>
                </a:prstGeom>
                <a:noFill/>
                <a:ln w="28575">
                  <a:solidFill>
                    <a:srgbClr val="0080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3800">
                      <a:solidFill>
                        <a:srgbClr val="000000"/>
                      </a:solidFill>
                      <a:latin typeface="Gill Sans" pitchFamily="2" charset="0"/>
                      <a:ea typeface="ヒラギノ角ゴ ProN W3" pitchFamily="2" charset="-128"/>
                      <a:sym typeface="Gill Sans" pitchFamily="2" charset="0"/>
                    </a:defRPr>
                  </a:lvl1pPr>
                  <a:lvl2pPr marL="742950" indent="-285750" eaLnBrk="0" hangingPunct="0">
                    <a:defRPr sz="3800">
                      <a:solidFill>
                        <a:srgbClr val="000000"/>
                      </a:solidFill>
                      <a:latin typeface="Gill Sans" pitchFamily="2" charset="0"/>
                      <a:ea typeface="ヒラギノ角ゴ ProN W3" pitchFamily="2" charset="-128"/>
                      <a:sym typeface="Gill Sans" pitchFamily="2" charset="0"/>
                    </a:defRPr>
                  </a:lvl2pPr>
                  <a:lvl3pPr marL="1143000" indent="-228600" eaLnBrk="0" hangingPunct="0">
                    <a:defRPr sz="3800">
                      <a:solidFill>
                        <a:srgbClr val="000000"/>
                      </a:solidFill>
                      <a:latin typeface="Gill Sans" pitchFamily="2" charset="0"/>
                      <a:ea typeface="ヒラギノ角ゴ ProN W3" pitchFamily="2" charset="-128"/>
                      <a:sym typeface="Gill Sans" pitchFamily="2" charset="0"/>
                    </a:defRPr>
                  </a:lvl3pPr>
                  <a:lvl4pPr marL="1600200" indent="-228600" eaLnBrk="0" hangingPunct="0">
                    <a:defRPr sz="3800">
                      <a:solidFill>
                        <a:srgbClr val="000000"/>
                      </a:solidFill>
                      <a:latin typeface="Gill Sans" pitchFamily="2" charset="0"/>
                      <a:ea typeface="ヒラギノ角ゴ ProN W3" pitchFamily="2" charset="-128"/>
                      <a:sym typeface="Gill Sans" pitchFamily="2" charset="0"/>
                    </a:defRPr>
                  </a:lvl4pPr>
                  <a:lvl5pPr marL="2057400" indent="-228600" eaLnBrk="0" hangingPunct="0">
                    <a:defRPr sz="38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2851" b="0" i="0" u="none" strike="noStrike" kern="1200" cap="none" spc="0" normalizeH="0" baseline="0" noProof="0">
                    <a:ln>
                      <a:noFill/>
                    </a:ln>
                    <a:solidFill>
                      <a:srgbClr val="FFFFFF"/>
                    </a:solidFill>
                    <a:effectLst/>
                    <a:uLnTx/>
                    <a:uFillTx/>
                    <a:latin typeface="Gill Sans" pitchFamily="2" charset="0"/>
                    <a:cs typeface="+mn-cs"/>
                    <a:sym typeface="Gill Sans" pitchFamily="2" charset="0"/>
                  </a:endParaRPr>
                </a:p>
              </p:txBody>
            </p:sp>
            <p:sp>
              <p:nvSpPr>
                <p:cNvPr id="142" name="Freeform 83">
                  <a:extLst>
                    <a:ext uri="{FF2B5EF4-FFF2-40B4-BE49-F238E27FC236}">
                      <a16:creationId xmlns:a16="http://schemas.microsoft.com/office/drawing/2014/main" id="{6EDCD423-6809-1CCF-BE58-C2DFD7FD6B0C}"/>
                    </a:ext>
                  </a:extLst>
                </p:cNvPr>
                <p:cNvSpPr>
                  <a:spLocks/>
                </p:cNvSpPr>
                <p:nvPr/>
              </p:nvSpPr>
              <p:spPr bwMode="auto">
                <a:xfrm rot="20678102">
                  <a:off x="5824320" y="1945262"/>
                  <a:ext cx="814694" cy="914430"/>
                </a:xfrm>
                <a:custGeom>
                  <a:avLst/>
                  <a:gdLst>
                    <a:gd name="T0" fmla="*/ 814694 w 814387"/>
                    <a:gd name="T1" fmla="*/ 914430 h 914400"/>
                    <a:gd name="T2" fmla="*/ 614594 w 814387"/>
                    <a:gd name="T3" fmla="*/ 357200 h 914400"/>
                    <a:gd name="T4" fmla="*/ 0 w 814387"/>
                    <a:gd name="T5" fmla="*/ 0 h 914400"/>
                    <a:gd name="T6" fmla="*/ 0 60000 65536"/>
                    <a:gd name="T7" fmla="*/ 0 60000 65536"/>
                    <a:gd name="T8" fmla="*/ 0 60000 65536"/>
                  </a:gdLst>
                  <a:ahLst/>
                  <a:cxnLst>
                    <a:cxn ang="T6">
                      <a:pos x="T0" y="T1"/>
                    </a:cxn>
                    <a:cxn ang="T7">
                      <a:pos x="T2" y="T3"/>
                    </a:cxn>
                    <a:cxn ang="T8">
                      <a:pos x="T4" y="T5"/>
                    </a:cxn>
                  </a:cxnLst>
                  <a:rect l="0" t="0" r="r" b="b"/>
                  <a:pathLst>
                    <a:path w="814387" h="914400">
                      <a:moveTo>
                        <a:pt x="814387" y="914400"/>
                      </a:moveTo>
                      <a:cubicBezTo>
                        <a:pt x="794146" y="717947"/>
                        <a:pt x="750093" y="509588"/>
                        <a:pt x="614362" y="357188"/>
                      </a:cubicBezTo>
                      <a:cubicBezTo>
                        <a:pt x="478631" y="204788"/>
                        <a:pt x="241696" y="103584"/>
                        <a:pt x="0" y="0"/>
                      </a:cubicBezTo>
                    </a:path>
                  </a:pathLst>
                </a:custGeom>
                <a:noFill/>
                <a:ln w="12700" cap="flat" cmpd="sng">
                  <a:solidFill>
                    <a:srgbClr val="008000"/>
                  </a:solidFill>
                  <a:prstDash val="solid"/>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3" name="Freeform 84">
                  <a:extLst>
                    <a:ext uri="{FF2B5EF4-FFF2-40B4-BE49-F238E27FC236}">
                      <a16:creationId xmlns:a16="http://schemas.microsoft.com/office/drawing/2014/main" id="{DB06B601-6B20-9C52-8FFE-E4077140B80B}"/>
                    </a:ext>
                  </a:extLst>
                </p:cNvPr>
                <p:cNvSpPr>
                  <a:spLocks/>
                </p:cNvSpPr>
                <p:nvPr/>
              </p:nvSpPr>
              <p:spPr bwMode="auto">
                <a:xfrm rot="21307620">
                  <a:off x="6670483" y="1453852"/>
                  <a:ext cx="375868" cy="1257655"/>
                </a:xfrm>
                <a:custGeom>
                  <a:avLst/>
                  <a:gdLst>
                    <a:gd name="T0" fmla="*/ 47069 w 375654"/>
                    <a:gd name="T1" fmla="*/ 1257655 h 1257300"/>
                    <a:gd name="T2" fmla="*/ 32773 w 375654"/>
                    <a:gd name="T3" fmla="*/ 700286 h 1257300"/>
                    <a:gd name="T4" fmla="*/ 375868 w 375654"/>
                    <a:gd name="T5" fmla="*/ 0 h 1257300"/>
                    <a:gd name="T6" fmla="*/ 0 60000 65536"/>
                    <a:gd name="T7" fmla="*/ 0 60000 65536"/>
                    <a:gd name="T8" fmla="*/ 0 60000 65536"/>
                  </a:gdLst>
                  <a:ahLst/>
                  <a:cxnLst>
                    <a:cxn ang="T6">
                      <a:pos x="T0" y="T1"/>
                    </a:cxn>
                    <a:cxn ang="T7">
                      <a:pos x="T2" y="T3"/>
                    </a:cxn>
                    <a:cxn ang="T8">
                      <a:pos x="T4" y="T5"/>
                    </a:cxn>
                  </a:cxnLst>
                  <a:rect l="0" t="0" r="r" b="b"/>
                  <a:pathLst>
                    <a:path w="375654" h="1257300">
                      <a:moveTo>
                        <a:pt x="47042" y="1257300"/>
                      </a:moveTo>
                      <a:cubicBezTo>
                        <a:pt x="-1774" y="1040606"/>
                        <a:pt x="-22015" y="909638"/>
                        <a:pt x="32754" y="700088"/>
                      </a:cubicBezTo>
                      <a:cubicBezTo>
                        <a:pt x="87523" y="490538"/>
                        <a:pt x="217301" y="202406"/>
                        <a:pt x="375654" y="0"/>
                      </a:cubicBezTo>
                    </a:path>
                  </a:pathLst>
                </a:custGeom>
                <a:noFill/>
                <a:ln w="12700" cap="flat" cmpd="sng">
                  <a:solidFill>
                    <a:srgbClr val="008000"/>
                  </a:solidFill>
                  <a:prstDash val="solid"/>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sp>
            <p:nvSpPr>
              <p:cNvPr id="139" name="椭圆 29">
                <a:extLst>
                  <a:ext uri="{FF2B5EF4-FFF2-40B4-BE49-F238E27FC236}">
                    <a16:creationId xmlns:a16="http://schemas.microsoft.com/office/drawing/2014/main" id="{11D7021E-6367-8F84-1F4E-AD189DD44F7A}"/>
                  </a:ext>
                </a:extLst>
              </p:cNvPr>
              <p:cNvSpPr>
                <a:spLocks noChangeAspect="1"/>
              </p:cNvSpPr>
              <p:nvPr/>
            </p:nvSpPr>
            <p:spPr bwMode="auto">
              <a:xfrm>
                <a:off x="3306680" y="4982555"/>
                <a:ext cx="2340000" cy="2340000"/>
              </a:xfrm>
              <a:prstGeom prst="ellipse">
                <a:avLst/>
              </a:prstGeom>
              <a:noFill/>
              <a:ln w="76200">
                <a:solidFill>
                  <a:srgbClr val="008A3E"/>
                </a:solidFill>
              </a:ln>
            </p:spPr>
            <p:style>
              <a:lnRef idx="2">
                <a:schemeClr val="dk1"/>
              </a:lnRef>
              <a:fillRef idx="1">
                <a:schemeClr val="lt1"/>
              </a:fillRef>
              <a:effectRef idx="0">
                <a:schemeClr val="dk1"/>
              </a:effectRef>
              <a:fontRef idx="minor">
                <a:schemeClr val="dk1"/>
              </a:fontRef>
            </p:style>
            <p:txBody>
              <a:bodyPr vert="horz" wrap="square" lIns="68580" tIns="34291" rIns="68580" bIns="34291" numCol="1" rtlCol="0" anchor="t" anchorCtr="0" compatLnSpc="1">
                <a:prstTxWarp prst="textNoShape">
                  <a:avLst/>
                </a:prstTxWarp>
              </a:bodyPr>
              <a:lstStyle/>
              <a:p>
                <a:pPr marL="0" marR="0" lvl="0" indent="0" algn="ctr" defTabSz="685766" rtl="0" eaLnBrk="1" fontAlgn="base" latinLnBrk="0" hangingPunct="1">
                  <a:lnSpc>
                    <a:spcPct val="100000"/>
                  </a:lnSpc>
                  <a:spcBef>
                    <a:spcPct val="0"/>
                  </a:spcBef>
                  <a:spcAft>
                    <a:spcPct val="0"/>
                  </a:spcAft>
                  <a:buClrTx/>
                  <a:buSzTx/>
                  <a:buFontTx/>
                  <a:buNone/>
                  <a:tabLst/>
                  <a:defRPr/>
                </a:pPr>
                <a:endParaRPr kumimoji="0" lang="zh-CN" altLang="en-US" sz="2851"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140" name="TextBox 139">
                <a:extLst>
                  <a:ext uri="{FF2B5EF4-FFF2-40B4-BE49-F238E27FC236}">
                    <a16:creationId xmlns:a16="http://schemas.microsoft.com/office/drawing/2014/main" id="{6F5CA3C2-F07F-5E0B-69C5-D6B1B577AF80}"/>
                  </a:ext>
                </a:extLst>
              </p:cNvPr>
              <p:cNvSpPr txBox="1"/>
              <p:nvPr/>
            </p:nvSpPr>
            <p:spPr>
              <a:xfrm rot="422694">
                <a:off x="3088392" y="4817029"/>
                <a:ext cx="2853774" cy="1413804"/>
              </a:xfrm>
              <a:prstGeom prst="rect">
                <a:avLst/>
              </a:prstGeom>
              <a:noFill/>
            </p:spPr>
            <p:txBody>
              <a:bodyPr spcFirstLastPara="1" wrap="none" lIns="108857" tIns="54428" rIns="108857" bIns="54428" numCol="1">
                <a:prstTxWarp prst="textArchUp">
                  <a:avLst/>
                </a:prstTxWarp>
                <a:spAutoFit/>
              </a:bodyPr>
              <a:lstStyle/>
              <a:p>
                <a:pPr marL="0" marR="0" lvl="0" indent="0" algn="ctr" defTabSz="1088516" rtl="0" eaLnBrk="1" fontAlgn="auto" latinLnBrk="0" hangingPunct="1">
                  <a:lnSpc>
                    <a:spcPct val="100000"/>
                  </a:lnSpc>
                  <a:spcBef>
                    <a:spcPts val="0"/>
                  </a:spcBef>
                  <a:spcAft>
                    <a:spcPts val="0"/>
                  </a:spcAft>
                  <a:buClrTx/>
                  <a:buSzTx/>
                  <a:buFontTx/>
                  <a:buNone/>
                  <a:tabLst/>
                  <a:defRPr/>
                </a:pPr>
                <a:r>
                  <a:rPr kumimoji="0" lang="en-US" sz="1651" b="1" i="0" u="none" strike="noStrike" kern="1200" cap="none" spc="0" normalizeH="0" baseline="0" noProof="0" dirty="0">
                    <a:ln>
                      <a:noFill/>
                    </a:ln>
                    <a:solidFill>
                      <a:prstClr val="black"/>
                    </a:solidFill>
                    <a:effectLst/>
                    <a:uLnTx/>
                    <a:uFillTx/>
                    <a:latin typeface="Calibri" panose="020F0502020204030204"/>
                    <a:ea typeface="+mn-ea"/>
                    <a:cs typeface="+mn-cs"/>
                    <a:sym typeface="Gill Sans" charset="0"/>
                  </a:rPr>
                  <a:t>Atomic-level</a:t>
                </a:r>
              </a:p>
            </p:txBody>
          </p:sp>
        </p:grpSp>
        <p:grpSp>
          <p:nvGrpSpPr>
            <p:cNvPr id="84" name="组合 4">
              <a:extLst>
                <a:ext uri="{FF2B5EF4-FFF2-40B4-BE49-F238E27FC236}">
                  <a16:creationId xmlns:a16="http://schemas.microsoft.com/office/drawing/2014/main" id="{AB58E3EA-54E5-FF28-7D8D-9CBED9A600F4}"/>
                </a:ext>
              </a:extLst>
            </p:cNvPr>
            <p:cNvGrpSpPr/>
            <p:nvPr/>
          </p:nvGrpSpPr>
          <p:grpSpPr>
            <a:xfrm>
              <a:off x="227126" y="3929967"/>
              <a:ext cx="2853774" cy="2906282"/>
              <a:chOff x="227126" y="2954238"/>
              <a:chExt cx="2853774" cy="2906282"/>
            </a:xfrm>
          </p:grpSpPr>
          <p:grpSp>
            <p:nvGrpSpPr>
              <p:cNvPr id="130" name="组合 65">
                <a:extLst>
                  <a:ext uri="{FF2B5EF4-FFF2-40B4-BE49-F238E27FC236}">
                    <a16:creationId xmlns:a16="http://schemas.microsoft.com/office/drawing/2014/main" id="{9C62849A-C5D6-4530-BC1C-17B0795D1FEE}"/>
                  </a:ext>
                </a:extLst>
              </p:cNvPr>
              <p:cNvGrpSpPr>
                <a:grpSpLocks noChangeAspect="1"/>
              </p:cNvGrpSpPr>
              <p:nvPr/>
            </p:nvGrpSpPr>
            <p:grpSpPr>
              <a:xfrm>
                <a:off x="828200" y="2954238"/>
                <a:ext cx="1650882" cy="505687"/>
                <a:chOff x="5232400" y="5255721"/>
                <a:chExt cx="2743200" cy="840278"/>
              </a:xfrm>
            </p:grpSpPr>
            <p:sp>
              <p:nvSpPr>
                <p:cNvPr id="137" name="矩形 73">
                  <a:extLst>
                    <a:ext uri="{FF2B5EF4-FFF2-40B4-BE49-F238E27FC236}">
                      <a16:creationId xmlns:a16="http://schemas.microsoft.com/office/drawing/2014/main" id="{8A1EDCC7-030B-D368-CDE0-8CC50B0E72F8}"/>
                    </a:ext>
                  </a:extLst>
                </p:cNvPr>
                <p:cNvSpPr/>
                <p:nvPr/>
              </p:nvSpPr>
              <p:spPr bwMode="auto">
                <a:xfrm>
                  <a:off x="6985000" y="5255721"/>
                  <a:ext cx="990600" cy="840278"/>
                </a:xfrm>
                <a:prstGeom prst="rect">
                  <a:avLst/>
                </a:prstGeom>
                <a:ln>
                  <a:noFill/>
                </a:ln>
              </p:spPr>
              <p:style>
                <a:lnRef idx="2">
                  <a:schemeClr val="dk1"/>
                </a:lnRef>
                <a:fillRef idx="1">
                  <a:schemeClr val="lt1"/>
                </a:fillRef>
                <a:effectRef idx="0">
                  <a:schemeClr val="dk1"/>
                </a:effectRef>
                <a:fontRef idx="minor">
                  <a:schemeClr val="dk1"/>
                </a:fontRef>
              </p:style>
              <p:txBody>
                <a:bodyPr vert="horz" wrap="square" lIns="68580" tIns="34291" rIns="68580" bIns="34291" numCol="1" rtlCol="0" anchor="t" anchorCtr="0" compatLnSpc="1">
                  <a:prstTxWarp prst="textNoShape">
                    <a:avLst/>
                  </a:prstTxWarp>
                </a:bodyPr>
                <a:lstStyle/>
                <a:p>
                  <a:pPr marL="0" marR="0" lvl="0" indent="0" algn="ctr" defTabSz="685766" rtl="0" eaLnBrk="1" fontAlgn="base" latinLnBrk="0" hangingPunct="1">
                    <a:lnSpc>
                      <a:spcPct val="100000"/>
                    </a:lnSpc>
                    <a:spcBef>
                      <a:spcPct val="0"/>
                    </a:spcBef>
                    <a:spcAft>
                      <a:spcPct val="0"/>
                    </a:spcAft>
                    <a:buClrTx/>
                    <a:buSzTx/>
                    <a:buFontTx/>
                    <a:buNone/>
                    <a:tabLst/>
                    <a:defRPr/>
                  </a:pPr>
                  <a:endParaRPr kumimoji="0" lang="zh-CN" altLang="en-US" sz="2851"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135" name="矩形 68">
                  <a:extLst>
                    <a:ext uri="{FF2B5EF4-FFF2-40B4-BE49-F238E27FC236}">
                      <a16:creationId xmlns:a16="http://schemas.microsoft.com/office/drawing/2014/main" id="{01DEF9C4-3EB6-082D-7E7A-7C3562D9B5F6}"/>
                    </a:ext>
                  </a:extLst>
                </p:cNvPr>
                <p:cNvSpPr/>
                <p:nvPr/>
              </p:nvSpPr>
              <p:spPr bwMode="auto">
                <a:xfrm>
                  <a:off x="5232400" y="5372353"/>
                  <a:ext cx="609600" cy="609094"/>
                </a:xfrm>
                <a:prstGeom prst="rect">
                  <a:avLst/>
                </a:prstGeom>
                <a:ln>
                  <a:noFill/>
                </a:ln>
              </p:spPr>
              <p:style>
                <a:lnRef idx="2">
                  <a:schemeClr val="dk1"/>
                </a:lnRef>
                <a:fillRef idx="1">
                  <a:schemeClr val="lt1"/>
                </a:fillRef>
                <a:effectRef idx="0">
                  <a:schemeClr val="dk1"/>
                </a:effectRef>
                <a:fontRef idx="minor">
                  <a:schemeClr val="dk1"/>
                </a:fontRef>
              </p:style>
              <p:txBody>
                <a:bodyPr vert="horz" wrap="square" lIns="68580" tIns="34291" rIns="68580" bIns="34291" numCol="1" rtlCol="0" anchor="t" anchorCtr="0" compatLnSpc="1">
                  <a:prstTxWarp prst="textNoShape">
                    <a:avLst/>
                  </a:prstTxWarp>
                </a:bodyPr>
                <a:lstStyle/>
                <a:p>
                  <a:pPr marL="0" marR="0" lvl="0" indent="0" algn="ctr" defTabSz="685766" rtl="0" eaLnBrk="1" fontAlgn="base" latinLnBrk="0" hangingPunct="1">
                    <a:lnSpc>
                      <a:spcPct val="100000"/>
                    </a:lnSpc>
                    <a:spcBef>
                      <a:spcPct val="0"/>
                    </a:spcBef>
                    <a:spcAft>
                      <a:spcPct val="0"/>
                    </a:spcAft>
                    <a:buClrTx/>
                    <a:buSzTx/>
                    <a:buFontTx/>
                    <a:buNone/>
                    <a:tabLst/>
                    <a:defRPr/>
                  </a:pPr>
                  <a:endParaRPr kumimoji="0" lang="zh-CN" altLang="en-US" sz="2851"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grpSp>
          <p:grpSp>
            <p:nvGrpSpPr>
              <p:cNvPr id="131" name="组合 42">
                <a:extLst>
                  <a:ext uri="{FF2B5EF4-FFF2-40B4-BE49-F238E27FC236}">
                    <a16:creationId xmlns:a16="http://schemas.microsoft.com/office/drawing/2014/main" id="{8B1BB67A-412E-95DC-DBD9-1F35BC1EB834}"/>
                  </a:ext>
                </a:extLst>
              </p:cNvPr>
              <p:cNvGrpSpPr/>
              <p:nvPr/>
            </p:nvGrpSpPr>
            <p:grpSpPr>
              <a:xfrm>
                <a:off x="227126" y="3394848"/>
                <a:ext cx="2853774" cy="2465672"/>
                <a:chOff x="94286" y="3394848"/>
                <a:chExt cx="2853774" cy="2465672"/>
              </a:xfrm>
            </p:grpSpPr>
            <p:sp>
              <p:nvSpPr>
                <p:cNvPr id="132" name="椭圆 3">
                  <a:extLst>
                    <a:ext uri="{FF2B5EF4-FFF2-40B4-BE49-F238E27FC236}">
                      <a16:creationId xmlns:a16="http://schemas.microsoft.com/office/drawing/2014/main" id="{A9DEFF21-97C4-60E8-D26A-A2F3B52D3A33}"/>
                    </a:ext>
                  </a:extLst>
                </p:cNvPr>
                <p:cNvSpPr>
                  <a:spLocks noChangeAspect="1"/>
                </p:cNvSpPr>
                <p:nvPr/>
              </p:nvSpPr>
              <p:spPr bwMode="auto">
                <a:xfrm>
                  <a:off x="126006" y="3520520"/>
                  <a:ext cx="2340000" cy="2340000"/>
                </a:xfrm>
                <a:prstGeom prst="ellipse">
                  <a:avLst/>
                </a:prstGeom>
                <a:noFill/>
                <a:ln w="76200">
                  <a:solidFill>
                    <a:srgbClr val="008A3E"/>
                  </a:solidFill>
                </a:ln>
              </p:spPr>
              <p:style>
                <a:lnRef idx="2">
                  <a:schemeClr val="dk1"/>
                </a:lnRef>
                <a:fillRef idx="1">
                  <a:schemeClr val="lt1"/>
                </a:fillRef>
                <a:effectRef idx="0">
                  <a:schemeClr val="dk1"/>
                </a:effectRef>
                <a:fontRef idx="minor">
                  <a:schemeClr val="dk1"/>
                </a:fontRef>
              </p:style>
              <p:txBody>
                <a:bodyPr vert="horz" wrap="square" lIns="68580" tIns="34291" rIns="68580" bIns="34291" numCol="1" rtlCol="0" anchor="t" anchorCtr="0" compatLnSpc="1">
                  <a:prstTxWarp prst="textNoShape">
                    <a:avLst/>
                  </a:prstTxWarp>
                </a:bodyPr>
                <a:lstStyle/>
                <a:p>
                  <a:pPr marL="0" marR="0" lvl="0" indent="0" algn="ctr" defTabSz="685766" rtl="0" eaLnBrk="1" fontAlgn="base" latinLnBrk="0" hangingPunct="1">
                    <a:lnSpc>
                      <a:spcPct val="100000"/>
                    </a:lnSpc>
                    <a:spcBef>
                      <a:spcPct val="0"/>
                    </a:spcBef>
                    <a:spcAft>
                      <a:spcPct val="0"/>
                    </a:spcAft>
                    <a:buClrTx/>
                    <a:buSzTx/>
                    <a:buFontTx/>
                    <a:buNone/>
                    <a:tabLst/>
                    <a:defRPr/>
                  </a:pPr>
                  <a:endParaRPr kumimoji="0" lang="zh-CN" altLang="en-US" sz="2851"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133" name="TextBox 132">
                  <a:extLst>
                    <a:ext uri="{FF2B5EF4-FFF2-40B4-BE49-F238E27FC236}">
                      <a16:creationId xmlns:a16="http://schemas.microsoft.com/office/drawing/2014/main" id="{1A502CB3-B6EF-50CE-F121-C638146FAF41}"/>
                    </a:ext>
                  </a:extLst>
                </p:cNvPr>
                <p:cNvSpPr txBox="1"/>
                <p:nvPr/>
              </p:nvSpPr>
              <p:spPr>
                <a:xfrm rot="1397232">
                  <a:off x="94286" y="3394848"/>
                  <a:ext cx="2853774" cy="1413804"/>
                </a:xfrm>
                <a:prstGeom prst="rect">
                  <a:avLst/>
                </a:prstGeom>
                <a:noFill/>
              </p:spPr>
              <p:txBody>
                <a:bodyPr spcFirstLastPara="1" wrap="none" lIns="108857" tIns="54428" rIns="108857" bIns="54428" numCol="1">
                  <a:prstTxWarp prst="textArchUp">
                    <a:avLst/>
                  </a:prstTxWarp>
                  <a:spAutoFit/>
                </a:bodyPr>
                <a:lstStyle/>
                <a:p>
                  <a:pPr marL="0" marR="0" lvl="0" indent="0" algn="ctr" defTabSz="1088516" rtl="0" eaLnBrk="1" fontAlgn="auto" latinLnBrk="0" hangingPunct="1">
                    <a:lnSpc>
                      <a:spcPct val="100000"/>
                    </a:lnSpc>
                    <a:spcBef>
                      <a:spcPts val="0"/>
                    </a:spcBef>
                    <a:spcAft>
                      <a:spcPts val="0"/>
                    </a:spcAft>
                    <a:buClrTx/>
                    <a:buSzTx/>
                    <a:buFontTx/>
                    <a:buNone/>
                    <a:tabLst/>
                    <a:defRPr/>
                  </a:pPr>
                  <a:r>
                    <a:rPr kumimoji="0" lang="en-US" sz="1651" b="1" i="0" u="none" strike="noStrike" kern="1200" cap="none" spc="0" normalizeH="0" baseline="0" noProof="0" dirty="0">
                      <a:ln>
                        <a:noFill/>
                      </a:ln>
                      <a:solidFill>
                        <a:prstClr val="black"/>
                      </a:solidFill>
                      <a:effectLst/>
                      <a:uLnTx/>
                      <a:uFillTx/>
                      <a:latin typeface="Calibri" panose="020F0502020204030204"/>
                      <a:ea typeface="+mn-ea"/>
                      <a:cs typeface="+mn-cs"/>
                      <a:sym typeface="Gill Sans" charset="0"/>
                    </a:rPr>
                    <a:t>Electronic-level</a:t>
                  </a:r>
                </a:p>
              </p:txBody>
            </p:sp>
          </p:grpSp>
        </p:grpSp>
        <p:grpSp>
          <p:nvGrpSpPr>
            <p:cNvPr id="85" name="组合 49">
              <a:extLst>
                <a:ext uri="{FF2B5EF4-FFF2-40B4-BE49-F238E27FC236}">
                  <a16:creationId xmlns:a16="http://schemas.microsoft.com/office/drawing/2014/main" id="{717ADC4E-7728-C75D-1872-8E50296F49F7}"/>
                </a:ext>
              </a:extLst>
            </p:cNvPr>
            <p:cNvGrpSpPr/>
            <p:nvPr/>
          </p:nvGrpSpPr>
          <p:grpSpPr>
            <a:xfrm>
              <a:off x="5142913" y="6317084"/>
              <a:ext cx="4489527" cy="2583445"/>
              <a:chOff x="5010073" y="5341355"/>
              <a:chExt cx="4489527" cy="2583445"/>
            </a:xfrm>
          </p:grpSpPr>
          <p:grpSp>
            <p:nvGrpSpPr>
              <p:cNvPr id="122" name="Group 57">
                <a:extLst>
                  <a:ext uri="{FF2B5EF4-FFF2-40B4-BE49-F238E27FC236}">
                    <a16:creationId xmlns:a16="http://schemas.microsoft.com/office/drawing/2014/main" id="{9F1BC37A-A9FA-B8DA-DA84-B0B13F1DD2C2}"/>
                  </a:ext>
                </a:extLst>
              </p:cNvPr>
              <p:cNvGrpSpPr>
                <a:grpSpLocks/>
              </p:cNvGrpSpPr>
              <p:nvPr/>
            </p:nvGrpSpPr>
            <p:grpSpPr bwMode="auto">
              <a:xfrm rot="17707353">
                <a:off x="4861642" y="5733455"/>
                <a:ext cx="2003425" cy="1706563"/>
                <a:chOff x="5986463" y="1400175"/>
                <a:chExt cx="1185863" cy="1346593"/>
              </a:xfrm>
            </p:grpSpPr>
            <p:sp>
              <p:nvSpPr>
                <p:cNvPr id="127" name="Oval 82">
                  <a:extLst>
                    <a:ext uri="{FF2B5EF4-FFF2-40B4-BE49-F238E27FC236}">
                      <a16:creationId xmlns:a16="http://schemas.microsoft.com/office/drawing/2014/main" id="{546D2B9B-8684-5AD9-BEC1-D73465E25D78}"/>
                    </a:ext>
                  </a:extLst>
                </p:cNvPr>
                <p:cNvSpPr>
                  <a:spLocks noChangeArrowheads="1"/>
                </p:cNvSpPr>
                <p:nvPr/>
              </p:nvSpPr>
              <p:spPr bwMode="auto">
                <a:xfrm flipV="1">
                  <a:off x="6793639" y="2686641"/>
                  <a:ext cx="61078" cy="60127"/>
                </a:xfrm>
                <a:prstGeom prst="ellipse">
                  <a:avLst/>
                </a:prstGeom>
                <a:noFill/>
                <a:ln w="28575">
                  <a:solidFill>
                    <a:srgbClr val="0080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3800">
                      <a:solidFill>
                        <a:srgbClr val="000000"/>
                      </a:solidFill>
                      <a:latin typeface="Gill Sans" pitchFamily="2" charset="0"/>
                      <a:ea typeface="ヒラギノ角ゴ ProN W3" pitchFamily="2" charset="-128"/>
                      <a:sym typeface="Gill Sans" pitchFamily="2" charset="0"/>
                    </a:defRPr>
                  </a:lvl1pPr>
                  <a:lvl2pPr marL="742950" indent="-285750" eaLnBrk="0" hangingPunct="0">
                    <a:defRPr sz="3800">
                      <a:solidFill>
                        <a:srgbClr val="000000"/>
                      </a:solidFill>
                      <a:latin typeface="Gill Sans" pitchFamily="2" charset="0"/>
                      <a:ea typeface="ヒラギノ角ゴ ProN W3" pitchFamily="2" charset="-128"/>
                      <a:sym typeface="Gill Sans" pitchFamily="2" charset="0"/>
                    </a:defRPr>
                  </a:lvl2pPr>
                  <a:lvl3pPr marL="1143000" indent="-228600" eaLnBrk="0" hangingPunct="0">
                    <a:defRPr sz="3800">
                      <a:solidFill>
                        <a:srgbClr val="000000"/>
                      </a:solidFill>
                      <a:latin typeface="Gill Sans" pitchFamily="2" charset="0"/>
                      <a:ea typeface="ヒラギノ角ゴ ProN W3" pitchFamily="2" charset="-128"/>
                      <a:sym typeface="Gill Sans" pitchFamily="2" charset="0"/>
                    </a:defRPr>
                  </a:lvl3pPr>
                  <a:lvl4pPr marL="1600200" indent="-228600" eaLnBrk="0" hangingPunct="0">
                    <a:defRPr sz="3800">
                      <a:solidFill>
                        <a:srgbClr val="000000"/>
                      </a:solidFill>
                      <a:latin typeface="Gill Sans" pitchFamily="2" charset="0"/>
                      <a:ea typeface="ヒラギノ角ゴ ProN W3" pitchFamily="2" charset="-128"/>
                      <a:sym typeface="Gill Sans" pitchFamily="2" charset="0"/>
                    </a:defRPr>
                  </a:lvl4pPr>
                  <a:lvl5pPr marL="2057400" indent="-228600" eaLnBrk="0" hangingPunct="0">
                    <a:defRPr sz="38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2851" b="0" i="0" u="none" strike="noStrike" kern="1200" cap="none" spc="0" normalizeH="0" baseline="0" noProof="0">
                    <a:ln>
                      <a:noFill/>
                    </a:ln>
                    <a:solidFill>
                      <a:srgbClr val="FFFFFF"/>
                    </a:solidFill>
                    <a:effectLst/>
                    <a:uLnTx/>
                    <a:uFillTx/>
                    <a:latin typeface="Gill Sans" pitchFamily="2" charset="0"/>
                    <a:cs typeface="+mn-cs"/>
                    <a:sym typeface="Gill Sans" pitchFamily="2" charset="0"/>
                  </a:endParaRPr>
                </a:p>
              </p:txBody>
            </p:sp>
            <p:sp>
              <p:nvSpPr>
                <p:cNvPr id="128" name="Freeform 83">
                  <a:extLst>
                    <a:ext uri="{FF2B5EF4-FFF2-40B4-BE49-F238E27FC236}">
                      <a16:creationId xmlns:a16="http://schemas.microsoft.com/office/drawing/2014/main" id="{1A2F43D7-FD5A-2DF2-9EB9-FA64CA674FDB}"/>
                    </a:ext>
                  </a:extLst>
                </p:cNvPr>
                <p:cNvSpPr>
                  <a:spLocks/>
                </p:cNvSpPr>
                <p:nvPr/>
              </p:nvSpPr>
              <p:spPr bwMode="auto">
                <a:xfrm>
                  <a:off x="5986463" y="1799769"/>
                  <a:ext cx="814694" cy="914430"/>
                </a:xfrm>
                <a:custGeom>
                  <a:avLst/>
                  <a:gdLst>
                    <a:gd name="T0" fmla="*/ 814694 w 814387"/>
                    <a:gd name="T1" fmla="*/ 914430 h 914400"/>
                    <a:gd name="T2" fmla="*/ 614594 w 814387"/>
                    <a:gd name="T3" fmla="*/ 357200 h 914400"/>
                    <a:gd name="T4" fmla="*/ 0 w 814387"/>
                    <a:gd name="T5" fmla="*/ 0 h 914400"/>
                    <a:gd name="T6" fmla="*/ 0 60000 65536"/>
                    <a:gd name="T7" fmla="*/ 0 60000 65536"/>
                    <a:gd name="T8" fmla="*/ 0 60000 65536"/>
                  </a:gdLst>
                  <a:ahLst/>
                  <a:cxnLst>
                    <a:cxn ang="T6">
                      <a:pos x="T0" y="T1"/>
                    </a:cxn>
                    <a:cxn ang="T7">
                      <a:pos x="T2" y="T3"/>
                    </a:cxn>
                    <a:cxn ang="T8">
                      <a:pos x="T4" y="T5"/>
                    </a:cxn>
                  </a:cxnLst>
                  <a:rect l="0" t="0" r="r" b="b"/>
                  <a:pathLst>
                    <a:path w="814387" h="914400">
                      <a:moveTo>
                        <a:pt x="814387" y="914400"/>
                      </a:moveTo>
                      <a:cubicBezTo>
                        <a:pt x="794146" y="717947"/>
                        <a:pt x="750093" y="509588"/>
                        <a:pt x="614362" y="357188"/>
                      </a:cubicBezTo>
                      <a:cubicBezTo>
                        <a:pt x="478631" y="204788"/>
                        <a:pt x="241696" y="103584"/>
                        <a:pt x="0" y="0"/>
                      </a:cubicBezTo>
                    </a:path>
                  </a:pathLst>
                </a:custGeom>
                <a:noFill/>
                <a:ln w="12700" cap="flat" cmpd="sng">
                  <a:solidFill>
                    <a:srgbClr val="008000"/>
                  </a:solidFill>
                  <a:prstDash val="solid"/>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9" name="Freeform 84">
                  <a:extLst>
                    <a:ext uri="{FF2B5EF4-FFF2-40B4-BE49-F238E27FC236}">
                      <a16:creationId xmlns:a16="http://schemas.microsoft.com/office/drawing/2014/main" id="{B76B4285-2A44-D03F-A281-B09C5D609F95}"/>
                    </a:ext>
                  </a:extLst>
                </p:cNvPr>
                <p:cNvSpPr>
                  <a:spLocks/>
                </p:cNvSpPr>
                <p:nvPr/>
              </p:nvSpPr>
              <p:spPr bwMode="auto">
                <a:xfrm>
                  <a:off x="6796458" y="1400175"/>
                  <a:ext cx="375868" cy="1257655"/>
                </a:xfrm>
                <a:custGeom>
                  <a:avLst/>
                  <a:gdLst>
                    <a:gd name="T0" fmla="*/ 47069 w 375654"/>
                    <a:gd name="T1" fmla="*/ 1257655 h 1257300"/>
                    <a:gd name="T2" fmla="*/ 32773 w 375654"/>
                    <a:gd name="T3" fmla="*/ 700286 h 1257300"/>
                    <a:gd name="T4" fmla="*/ 375868 w 375654"/>
                    <a:gd name="T5" fmla="*/ 0 h 1257300"/>
                    <a:gd name="T6" fmla="*/ 0 60000 65536"/>
                    <a:gd name="T7" fmla="*/ 0 60000 65536"/>
                    <a:gd name="T8" fmla="*/ 0 60000 65536"/>
                  </a:gdLst>
                  <a:ahLst/>
                  <a:cxnLst>
                    <a:cxn ang="T6">
                      <a:pos x="T0" y="T1"/>
                    </a:cxn>
                    <a:cxn ang="T7">
                      <a:pos x="T2" y="T3"/>
                    </a:cxn>
                    <a:cxn ang="T8">
                      <a:pos x="T4" y="T5"/>
                    </a:cxn>
                  </a:cxnLst>
                  <a:rect l="0" t="0" r="r" b="b"/>
                  <a:pathLst>
                    <a:path w="375654" h="1257300">
                      <a:moveTo>
                        <a:pt x="47042" y="1257300"/>
                      </a:moveTo>
                      <a:cubicBezTo>
                        <a:pt x="-1774" y="1040606"/>
                        <a:pt x="-22015" y="909638"/>
                        <a:pt x="32754" y="700088"/>
                      </a:cubicBezTo>
                      <a:cubicBezTo>
                        <a:pt x="87523" y="490538"/>
                        <a:pt x="217301" y="202406"/>
                        <a:pt x="375654" y="0"/>
                      </a:cubicBezTo>
                    </a:path>
                  </a:pathLst>
                </a:custGeom>
                <a:noFill/>
                <a:ln w="12700" cap="flat" cmpd="sng">
                  <a:solidFill>
                    <a:srgbClr val="008000"/>
                  </a:solidFill>
                  <a:prstDash val="solid"/>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sp>
            <p:nvSpPr>
              <p:cNvPr id="124" name="椭圆 24">
                <a:extLst>
                  <a:ext uri="{FF2B5EF4-FFF2-40B4-BE49-F238E27FC236}">
                    <a16:creationId xmlns:a16="http://schemas.microsoft.com/office/drawing/2014/main" id="{52C94A78-E831-0420-E28E-FCC7915A8145}"/>
                  </a:ext>
                </a:extLst>
              </p:cNvPr>
              <p:cNvSpPr>
                <a:spLocks noChangeAspect="1"/>
              </p:cNvSpPr>
              <p:nvPr/>
            </p:nvSpPr>
            <p:spPr bwMode="auto">
              <a:xfrm>
                <a:off x="6931000" y="5584800"/>
                <a:ext cx="2340000" cy="2340000"/>
              </a:xfrm>
              <a:prstGeom prst="ellipse">
                <a:avLst/>
              </a:prstGeom>
              <a:noFill/>
              <a:ln w="76200">
                <a:solidFill>
                  <a:srgbClr val="008A3E"/>
                </a:solidFill>
              </a:ln>
            </p:spPr>
            <p:style>
              <a:lnRef idx="2">
                <a:schemeClr val="dk1"/>
              </a:lnRef>
              <a:fillRef idx="1">
                <a:schemeClr val="lt1"/>
              </a:fillRef>
              <a:effectRef idx="0">
                <a:schemeClr val="dk1"/>
              </a:effectRef>
              <a:fontRef idx="minor">
                <a:schemeClr val="dk1"/>
              </a:fontRef>
            </p:style>
            <p:txBody>
              <a:bodyPr vert="horz" wrap="square" lIns="68580" tIns="34291" rIns="68580" bIns="34291" numCol="1" rtlCol="0" anchor="t" anchorCtr="0" compatLnSpc="1">
                <a:prstTxWarp prst="textNoShape">
                  <a:avLst/>
                </a:prstTxWarp>
              </a:bodyPr>
              <a:lstStyle/>
              <a:p>
                <a:pPr marL="0" marR="0" lvl="0" indent="0" algn="ctr" defTabSz="685766" rtl="0" eaLnBrk="1" fontAlgn="base" latinLnBrk="0" hangingPunct="1">
                  <a:lnSpc>
                    <a:spcPct val="100000"/>
                  </a:lnSpc>
                  <a:spcBef>
                    <a:spcPct val="0"/>
                  </a:spcBef>
                  <a:spcAft>
                    <a:spcPct val="0"/>
                  </a:spcAft>
                  <a:buClrTx/>
                  <a:buSzTx/>
                  <a:buFontTx/>
                  <a:buNone/>
                  <a:tabLst/>
                  <a:defRPr/>
                </a:pPr>
                <a:endParaRPr kumimoji="0" lang="zh-CN" altLang="en-US" sz="2851"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126" name="TextBox 125">
                <a:extLst>
                  <a:ext uri="{FF2B5EF4-FFF2-40B4-BE49-F238E27FC236}">
                    <a16:creationId xmlns:a16="http://schemas.microsoft.com/office/drawing/2014/main" id="{105C9FEE-7AD2-9527-F37A-B5F5D59445F1}"/>
                  </a:ext>
                </a:extLst>
              </p:cNvPr>
              <p:cNvSpPr txBox="1"/>
              <p:nvPr/>
            </p:nvSpPr>
            <p:spPr>
              <a:xfrm>
                <a:off x="6645826" y="5341355"/>
                <a:ext cx="2853774" cy="1413804"/>
              </a:xfrm>
              <a:prstGeom prst="rect">
                <a:avLst/>
              </a:prstGeom>
              <a:noFill/>
            </p:spPr>
            <p:txBody>
              <a:bodyPr spcFirstLastPara="1" wrap="none" lIns="108857" tIns="54428" rIns="108857" bIns="54428" numCol="1">
                <a:prstTxWarp prst="textArchUp">
                  <a:avLst/>
                </a:prstTxWarp>
                <a:spAutoFit/>
              </a:bodyPr>
              <a:lstStyle/>
              <a:p>
                <a:pPr marL="0" marR="0" lvl="0" indent="0" algn="ctr" defTabSz="1088516" rtl="0" eaLnBrk="1" fontAlgn="auto" latinLnBrk="0" hangingPunct="1">
                  <a:lnSpc>
                    <a:spcPct val="100000"/>
                  </a:lnSpc>
                  <a:spcBef>
                    <a:spcPts val="0"/>
                  </a:spcBef>
                  <a:spcAft>
                    <a:spcPts val="0"/>
                  </a:spcAft>
                  <a:buClrTx/>
                  <a:buSzTx/>
                  <a:buFontTx/>
                  <a:buNone/>
                  <a:tabLst/>
                  <a:defRPr/>
                </a:pPr>
                <a:r>
                  <a:rPr kumimoji="0" lang="en-US" sz="1651" b="1" i="0" u="none" strike="noStrike" kern="1200" cap="none" spc="0" normalizeH="0" baseline="0" noProof="0" dirty="0">
                    <a:ln>
                      <a:noFill/>
                    </a:ln>
                    <a:solidFill>
                      <a:prstClr val="black"/>
                    </a:solidFill>
                    <a:effectLst/>
                    <a:uLnTx/>
                    <a:uFillTx/>
                    <a:latin typeface="Calibri" panose="020F0502020204030204"/>
                    <a:ea typeface="+mn-ea"/>
                    <a:cs typeface="+mn-cs"/>
                    <a:sym typeface="Gill Sans" charset="0"/>
                  </a:rPr>
                  <a:t>Single Particle-level</a:t>
                </a:r>
              </a:p>
            </p:txBody>
          </p:sp>
        </p:grpSp>
        <p:grpSp>
          <p:nvGrpSpPr>
            <p:cNvPr id="88" name="组合 55">
              <a:extLst>
                <a:ext uri="{FF2B5EF4-FFF2-40B4-BE49-F238E27FC236}">
                  <a16:creationId xmlns:a16="http://schemas.microsoft.com/office/drawing/2014/main" id="{93B8E45E-0759-A673-5012-8611B79D5C5C}"/>
                </a:ext>
              </a:extLst>
            </p:cNvPr>
            <p:cNvGrpSpPr>
              <a:grpSpLocks noChangeAspect="1"/>
            </p:cNvGrpSpPr>
            <p:nvPr/>
          </p:nvGrpSpPr>
          <p:grpSpPr>
            <a:xfrm>
              <a:off x="8840277" y="5834636"/>
              <a:ext cx="4202214" cy="2692247"/>
              <a:chOff x="8707437" y="4858907"/>
              <a:chExt cx="4202213" cy="2692247"/>
            </a:xfrm>
          </p:grpSpPr>
          <p:grpSp>
            <p:nvGrpSpPr>
              <p:cNvPr id="114" name="Group 57">
                <a:extLst>
                  <a:ext uri="{FF2B5EF4-FFF2-40B4-BE49-F238E27FC236}">
                    <a16:creationId xmlns:a16="http://schemas.microsoft.com/office/drawing/2014/main" id="{B0C9FBF5-3EBA-A0E3-2086-3200228A5F2A}"/>
                  </a:ext>
                </a:extLst>
              </p:cNvPr>
              <p:cNvGrpSpPr>
                <a:grpSpLocks/>
              </p:cNvGrpSpPr>
              <p:nvPr/>
            </p:nvGrpSpPr>
            <p:grpSpPr bwMode="auto">
              <a:xfrm rot="16200000">
                <a:off x="8559006" y="5696160"/>
                <a:ext cx="2003425" cy="1706563"/>
                <a:chOff x="5986463" y="1400175"/>
                <a:chExt cx="1185863" cy="1346593"/>
              </a:xfrm>
            </p:grpSpPr>
            <p:sp>
              <p:nvSpPr>
                <p:cNvPr id="117" name="Oval 82">
                  <a:extLst>
                    <a:ext uri="{FF2B5EF4-FFF2-40B4-BE49-F238E27FC236}">
                      <a16:creationId xmlns:a16="http://schemas.microsoft.com/office/drawing/2014/main" id="{52491485-4EA4-4263-83EC-762C0FABCFD7}"/>
                    </a:ext>
                  </a:extLst>
                </p:cNvPr>
                <p:cNvSpPr>
                  <a:spLocks noChangeArrowheads="1"/>
                </p:cNvSpPr>
                <p:nvPr/>
              </p:nvSpPr>
              <p:spPr bwMode="auto">
                <a:xfrm flipV="1">
                  <a:off x="6793639" y="2686641"/>
                  <a:ext cx="61078" cy="60127"/>
                </a:xfrm>
                <a:prstGeom prst="ellipse">
                  <a:avLst/>
                </a:prstGeom>
                <a:noFill/>
                <a:ln w="28575">
                  <a:solidFill>
                    <a:srgbClr val="0080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3800">
                      <a:solidFill>
                        <a:srgbClr val="000000"/>
                      </a:solidFill>
                      <a:latin typeface="Gill Sans" pitchFamily="2" charset="0"/>
                      <a:ea typeface="ヒラギノ角ゴ ProN W3" pitchFamily="2" charset="-128"/>
                      <a:sym typeface="Gill Sans" pitchFamily="2" charset="0"/>
                    </a:defRPr>
                  </a:lvl1pPr>
                  <a:lvl2pPr marL="742950" indent="-285750" eaLnBrk="0" hangingPunct="0">
                    <a:defRPr sz="3800">
                      <a:solidFill>
                        <a:srgbClr val="000000"/>
                      </a:solidFill>
                      <a:latin typeface="Gill Sans" pitchFamily="2" charset="0"/>
                      <a:ea typeface="ヒラギノ角ゴ ProN W3" pitchFamily="2" charset="-128"/>
                      <a:sym typeface="Gill Sans" pitchFamily="2" charset="0"/>
                    </a:defRPr>
                  </a:lvl2pPr>
                  <a:lvl3pPr marL="1143000" indent="-228600" eaLnBrk="0" hangingPunct="0">
                    <a:defRPr sz="3800">
                      <a:solidFill>
                        <a:srgbClr val="000000"/>
                      </a:solidFill>
                      <a:latin typeface="Gill Sans" pitchFamily="2" charset="0"/>
                      <a:ea typeface="ヒラギノ角ゴ ProN W3" pitchFamily="2" charset="-128"/>
                      <a:sym typeface="Gill Sans" pitchFamily="2" charset="0"/>
                    </a:defRPr>
                  </a:lvl3pPr>
                  <a:lvl4pPr marL="1600200" indent="-228600" eaLnBrk="0" hangingPunct="0">
                    <a:defRPr sz="3800">
                      <a:solidFill>
                        <a:srgbClr val="000000"/>
                      </a:solidFill>
                      <a:latin typeface="Gill Sans" pitchFamily="2" charset="0"/>
                      <a:ea typeface="ヒラギノ角ゴ ProN W3" pitchFamily="2" charset="-128"/>
                      <a:sym typeface="Gill Sans" pitchFamily="2" charset="0"/>
                    </a:defRPr>
                  </a:lvl4pPr>
                  <a:lvl5pPr marL="2057400" indent="-228600" eaLnBrk="0" hangingPunct="0">
                    <a:defRPr sz="38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2851" b="0" i="0" u="none" strike="noStrike" kern="1200" cap="none" spc="0" normalizeH="0" baseline="0" noProof="0">
                    <a:ln>
                      <a:noFill/>
                    </a:ln>
                    <a:solidFill>
                      <a:srgbClr val="FFFFFF"/>
                    </a:solidFill>
                    <a:effectLst/>
                    <a:uLnTx/>
                    <a:uFillTx/>
                    <a:latin typeface="Gill Sans" pitchFamily="2" charset="0"/>
                    <a:cs typeface="+mn-cs"/>
                    <a:sym typeface="Gill Sans" pitchFamily="2" charset="0"/>
                  </a:endParaRPr>
                </a:p>
              </p:txBody>
            </p:sp>
            <p:sp>
              <p:nvSpPr>
                <p:cNvPr id="118" name="Freeform 83">
                  <a:extLst>
                    <a:ext uri="{FF2B5EF4-FFF2-40B4-BE49-F238E27FC236}">
                      <a16:creationId xmlns:a16="http://schemas.microsoft.com/office/drawing/2014/main" id="{615F307A-342B-B0B1-83F5-D4BA97E31D2E}"/>
                    </a:ext>
                  </a:extLst>
                </p:cNvPr>
                <p:cNvSpPr>
                  <a:spLocks/>
                </p:cNvSpPr>
                <p:nvPr/>
              </p:nvSpPr>
              <p:spPr bwMode="auto">
                <a:xfrm>
                  <a:off x="5986463" y="1799769"/>
                  <a:ext cx="814694" cy="914430"/>
                </a:xfrm>
                <a:custGeom>
                  <a:avLst/>
                  <a:gdLst>
                    <a:gd name="T0" fmla="*/ 814694 w 814387"/>
                    <a:gd name="T1" fmla="*/ 914430 h 914400"/>
                    <a:gd name="T2" fmla="*/ 614594 w 814387"/>
                    <a:gd name="T3" fmla="*/ 357200 h 914400"/>
                    <a:gd name="T4" fmla="*/ 0 w 814387"/>
                    <a:gd name="T5" fmla="*/ 0 h 914400"/>
                    <a:gd name="T6" fmla="*/ 0 60000 65536"/>
                    <a:gd name="T7" fmla="*/ 0 60000 65536"/>
                    <a:gd name="T8" fmla="*/ 0 60000 65536"/>
                  </a:gdLst>
                  <a:ahLst/>
                  <a:cxnLst>
                    <a:cxn ang="T6">
                      <a:pos x="T0" y="T1"/>
                    </a:cxn>
                    <a:cxn ang="T7">
                      <a:pos x="T2" y="T3"/>
                    </a:cxn>
                    <a:cxn ang="T8">
                      <a:pos x="T4" y="T5"/>
                    </a:cxn>
                  </a:cxnLst>
                  <a:rect l="0" t="0" r="r" b="b"/>
                  <a:pathLst>
                    <a:path w="814387" h="914400">
                      <a:moveTo>
                        <a:pt x="814387" y="914400"/>
                      </a:moveTo>
                      <a:cubicBezTo>
                        <a:pt x="794146" y="717947"/>
                        <a:pt x="750093" y="509588"/>
                        <a:pt x="614362" y="357188"/>
                      </a:cubicBezTo>
                      <a:cubicBezTo>
                        <a:pt x="478631" y="204788"/>
                        <a:pt x="241696" y="103584"/>
                        <a:pt x="0" y="0"/>
                      </a:cubicBezTo>
                    </a:path>
                  </a:pathLst>
                </a:custGeom>
                <a:noFill/>
                <a:ln w="12700" cap="flat" cmpd="sng">
                  <a:solidFill>
                    <a:srgbClr val="008000"/>
                  </a:solidFill>
                  <a:prstDash val="solid"/>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0" name="Freeform 84">
                  <a:extLst>
                    <a:ext uri="{FF2B5EF4-FFF2-40B4-BE49-F238E27FC236}">
                      <a16:creationId xmlns:a16="http://schemas.microsoft.com/office/drawing/2014/main" id="{26CD570C-4563-9988-F099-1C07E8DB44C9}"/>
                    </a:ext>
                  </a:extLst>
                </p:cNvPr>
                <p:cNvSpPr>
                  <a:spLocks/>
                </p:cNvSpPr>
                <p:nvPr/>
              </p:nvSpPr>
              <p:spPr bwMode="auto">
                <a:xfrm>
                  <a:off x="6796458" y="1400175"/>
                  <a:ext cx="375868" cy="1257655"/>
                </a:xfrm>
                <a:custGeom>
                  <a:avLst/>
                  <a:gdLst>
                    <a:gd name="T0" fmla="*/ 47069 w 375654"/>
                    <a:gd name="T1" fmla="*/ 1257655 h 1257300"/>
                    <a:gd name="T2" fmla="*/ 32773 w 375654"/>
                    <a:gd name="T3" fmla="*/ 700286 h 1257300"/>
                    <a:gd name="T4" fmla="*/ 375868 w 375654"/>
                    <a:gd name="T5" fmla="*/ 0 h 1257300"/>
                    <a:gd name="T6" fmla="*/ 0 60000 65536"/>
                    <a:gd name="T7" fmla="*/ 0 60000 65536"/>
                    <a:gd name="T8" fmla="*/ 0 60000 65536"/>
                  </a:gdLst>
                  <a:ahLst/>
                  <a:cxnLst>
                    <a:cxn ang="T6">
                      <a:pos x="T0" y="T1"/>
                    </a:cxn>
                    <a:cxn ang="T7">
                      <a:pos x="T2" y="T3"/>
                    </a:cxn>
                    <a:cxn ang="T8">
                      <a:pos x="T4" y="T5"/>
                    </a:cxn>
                  </a:cxnLst>
                  <a:rect l="0" t="0" r="r" b="b"/>
                  <a:pathLst>
                    <a:path w="375654" h="1257300">
                      <a:moveTo>
                        <a:pt x="47042" y="1257300"/>
                      </a:moveTo>
                      <a:cubicBezTo>
                        <a:pt x="-1774" y="1040606"/>
                        <a:pt x="-22015" y="909638"/>
                        <a:pt x="32754" y="700088"/>
                      </a:cubicBezTo>
                      <a:cubicBezTo>
                        <a:pt x="87523" y="490538"/>
                        <a:pt x="217301" y="202406"/>
                        <a:pt x="375654" y="0"/>
                      </a:cubicBezTo>
                    </a:path>
                  </a:pathLst>
                </a:custGeom>
                <a:noFill/>
                <a:ln w="12700" cap="flat" cmpd="sng">
                  <a:solidFill>
                    <a:srgbClr val="008000"/>
                  </a:solidFill>
                  <a:prstDash val="solid"/>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sp>
            <p:nvSpPr>
              <p:cNvPr id="115" name="椭圆 30">
                <a:extLst>
                  <a:ext uri="{FF2B5EF4-FFF2-40B4-BE49-F238E27FC236}">
                    <a16:creationId xmlns:a16="http://schemas.microsoft.com/office/drawing/2014/main" id="{8E7EE80D-3242-D4D9-7441-073AAB9A85C4}"/>
                  </a:ext>
                </a:extLst>
              </p:cNvPr>
              <p:cNvSpPr>
                <a:spLocks noChangeAspect="1"/>
              </p:cNvSpPr>
              <p:nvPr/>
            </p:nvSpPr>
            <p:spPr bwMode="auto">
              <a:xfrm>
                <a:off x="10520338" y="4982555"/>
                <a:ext cx="2340000" cy="2340000"/>
              </a:xfrm>
              <a:prstGeom prst="ellipse">
                <a:avLst/>
              </a:prstGeom>
              <a:noFill/>
              <a:ln w="76200">
                <a:solidFill>
                  <a:srgbClr val="008A3E"/>
                </a:solidFill>
              </a:ln>
            </p:spPr>
            <p:style>
              <a:lnRef idx="2">
                <a:schemeClr val="dk1"/>
              </a:lnRef>
              <a:fillRef idx="1">
                <a:schemeClr val="lt1"/>
              </a:fillRef>
              <a:effectRef idx="0">
                <a:schemeClr val="dk1"/>
              </a:effectRef>
              <a:fontRef idx="minor">
                <a:schemeClr val="dk1"/>
              </a:fontRef>
            </p:style>
            <p:txBody>
              <a:bodyPr vert="horz" wrap="square" lIns="68580" tIns="34291" rIns="68580" bIns="34291" numCol="1" rtlCol="0" anchor="t" anchorCtr="0" compatLnSpc="1">
                <a:prstTxWarp prst="textNoShape">
                  <a:avLst/>
                </a:prstTxWarp>
              </a:bodyPr>
              <a:lstStyle/>
              <a:p>
                <a:pPr marL="0" marR="0" lvl="0" indent="0" algn="ctr" defTabSz="685766" rtl="0" eaLnBrk="1" fontAlgn="base" latinLnBrk="0" hangingPunct="1">
                  <a:lnSpc>
                    <a:spcPct val="100000"/>
                  </a:lnSpc>
                  <a:spcBef>
                    <a:spcPct val="0"/>
                  </a:spcBef>
                  <a:spcAft>
                    <a:spcPct val="0"/>
                  </a:spcAft>
                  <a:buClrTx/>
                  <a:buSzTx/>
                  <a:buFontTx/>
                  <a:buNone/>
                  <a:tabLst/>
                  <a:defRPr/>
                </a:pPr>
                <a:endParaRPr kumimoji="0" lang="zh-CN" altLang="en-US" sz="2851"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116" name="TextBox 115">
                <a:extLst>
                  <a:ext uri="{FF2B5EF4-FFF2-40B4-BE49-F238E27FC236}">
                    <a16:creationId xmlns:a16="http://schemas.microsoft.com/office/drawing/2014/main" id="{0E540E97-5D2C-BA19-39AF-5D6D17CA269A}"/>
                  </a:ext>
                </a:extLst>
              </p:cNvPr>
              <p:cNvSpPr txBox="1"/>
              <p:nvPr/>
            </p:nvSpPr>
            <p:spPr>
              <a:xfrm rot="20036311">
                <a:off x="10055876" y="4858907"/>
                <a:ext cx="2853774" cy="1413804"/>
              </a:xfrm>
              <a:prstGeom prst="rect">
                <a:avLst/>
              </a:prstGeom>
              <a:noFill/>
            </p:spPr>
            <p:txBody>
              <a:bodyPr spcFirstLastPara="1" wrap="none" lIns="108857" tIns="54428" rIns="108857" bIns="54428" numCol="1">
                <a:prstTxWarp prst="textArchUp">
                  <a:avLst/>
                </a:prstTxWarp>
                <a:spAutoFit/>
              </a:bodyPr>
              <a:lstStyle/>
              <a:p>
                <a:pPr marL="0" marR="0" lvl="0" indent="0" algn="ctr" defTabSz="1088516" rtl="0" eaLnBrk="1" fontAlgn="auto" latinLnBrk="0" hangingPunct="1">
                  <a:lnSpc>
                    <a:spcPct val="100000"/>
                  </a:lnSpc>
                  <a:spcBef>
                    <a:spcPts val="0"/>
                  </a:spcBef>
                  <a:spcAft>
                    <a:spcPts val="0"/>
                  </a:spcAft>
                  <a:buClrTx/>
                  <a:buSzTx/>
                  <a:buFontTx/>
                  <a:buNone/>
                  <a:tabLst/>
                  <a:defRPr/>
                </a:pPr>
                <a:r>
                  <a:rPr kumimoji="0" lang="en-US" sz="1651" b="1" i="0" u="none" strike="noStrike" kern="1200" cap="none" spc="0" normalizeH="0" baseline="0" noProof="0" dirty="0" err="1">
                    <a:ln>
                      <a:noFill/>
                    </a:ln>
                    <a:solidFill>
                      <a:prstClr val="black"/>
                    </a:solidFill>
                    <a:effectLst/>
                    <a:uLnTx/>
                    <a:uFillTx/>
                    <a:latin typeface="Calibri" panose="020F0502020204030204"/>
                    <a:ea typeface="+mn-ea"/>
                    <a:cs typeface="+mn-cs"/>
                    <a:sym typeface="Gill Sans" charset="0"/>
                  </a:rPr>
                  <a:t>Meso</a:t>
                </a:r>
                <a:r>
                  <a:rPr kumimoji="0" lang="en-US" sz="1651" b="1" i="0" u="none" strike="noStrike" kern="1200" cap="none" spc="0" normalizeH="0" baseline="0" noProof="0" dirty="0">
                    <a:ln>
                      <a:noFill/>
                    </a:ln>
                    <a:solidFill>
                      <a:prstClr val="black"/>
                    </a:solidFill>
                    <a:effectLst/>
                    <a:uLnTx/>
                    <a:uFillTx/>
                    <a:latin typeface="Calibri" panose="020F0502020204030204"/>
                    <a:ea typeface="+mn-ea"/>
                    <a:cs typeface="+mn-cs"/>
                    <a:sym typeface="Gill Sans" charset="0"/>
                  </a:rPr>
                  <a:t>-structure-level</a:t>
                </a:r>
              </a:p>
            </p:txBody>
          </p:sp>
        </p:grpSp>
        <p:grpSp>
          <p:nvGrpSpPr>
            <p:cNvPr id="89" name="组合 57">
              <a:extLst>
                <a:ext uri="{FF2B5EF4-FFF2-40B4-BE49-F238E27FC236}">
                  <a16:creationId xmlns:a16="http://schemas.microsoft.com/office/drawing/2014/main" id="{983A4304-CBF2-30C9-720E-B74BF5D95175}"/>
                </a:ext>
              </a:extLst>
            </p:cNvPr>
            <p:cNvGrpSpPr/>
            <p:nvPr/>
          </p:nvGrpSpPr>
          <p:grpSpPr>
            <a:xfrm>
              <a:off x="12385308" y="4471327"/>
              <a:ext cx="3978412" cy="3090914"/>
              <a:chOff x="12252468" y="3495598"/>
              <a:chExt cx="3978412" cy="3090914"/>
            </a:xfrm>
          </p:grpSpPr>
          <p:grpSp>
            <p:nvGrpSpPr>
              <p:cNvPr id="103" name="Group 57">
                <a:extLst>
                  <a:ext uri="{FF2B5EF4-FFF2-40B4-BE49-F238E27FC236}">
                    <a16:creationId xmlns:a16="http://schemas.microsoft.com/office/drawing/2014/main" id="{A02BC286-CD32-0329-D2CE-39C47E831120}"/>
                  </a:ext>
                </a:extLst>
              </p:cNvPr>
              <p:cNvGrpSpPr>
                <a:grpSpLocks/>
              </p:cNvGrpSpPr>
              <p:nvPr/>
            </p:nvGrpSpPr>
            <p:grpSpPr bwMode="auto">
              <a:xfrm rot="15486690">
                <a:off x="12104037" y="4731518"/>
                <a:ext cx="2003425" cy="1706563"/>
                <a:chOff x="5986463" y="1400175"/>
                <a:chExt cx="1185863" cy="1346593"/>
              </a:xfrm>
            </p:grpSpPr>
            <p:sp>
              <p:nvSpPr>
                <p:cNvPr id="111" name="Oval 82">
                  <a:extLst>
                    <a:ext uri="{FF2B5EF4-FFF2-40B4-BE49-F238E27FC236}">
                      <a16:creationId xmlns:a16="http://schemas.microsoft.com/office/drawing/2014/main" id="{9BADE36E-CA15-7BF4-9DF1-C788B37602BB}"/>
                    </a:ext>
                  </a:extLst>
                </p:cNvPr>
                <p:cNvSpPr>
                  <a:spLocks noChangeArrowheads="1"/>
                </p:cNvSpPr>
                <p:nvPr/>
              </p:nvSpPr>
              <p:spPr bwMode="auto">
                <a:xfrm flipV="1">
                  <a:off x="6793639" y="2686641"/>
                  <a:ext cx="61078" cy="60127"/>
                </a:xfrm>
                <a:prstGeom prst="ellipse">
                  <a:avLst/>
                </a:prstGeom>
                <a:noFill/>
                <a:ln w="28575">
                  <a:solidFill>
                    <a:srgbClr val="0080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3800">
                      <a:solidFill>
                        <a:srgbClr val="000000"/>
                      </a:solidFill>
                      <a:latin typeface="Gill Sans" pitchFamily="2" charset="0"/>
                      <a:ea typeface="ヒラギノ角ゴ ProN W3" pitchFamily="2" charset="-128"/>
                      <a:sym typeface="Gill Sans" pitchFamily="2" charset="0"/>
                    </a:defRPr>
                  </a:lvl1pPr>
                  <a:lvl2pPr marL="742950" indent="-285750" eaLnBrk="0" hangingPunct="0">
                    <a:defRPr sz="3800">
                      <a:solidFill>
                        <a:srgbClr val="000000"/>
                      </a:solidFill>
                      <a:latin typeface="Gill Sans" pitchFamily="2" charset="0"/>
                      <a:ea typeface="ヒラギノ角ゴ ProN W3" pitchFamily="2" charset="-128"/>
                      <a:sym typeface="Gill Sans" pitchFamily="2" charset="0"/>
                    </a:defRPr>
                  </a:lvl2pPr>
                  <a:lvl3pPr marL="1143000" indent="-228600" eaLnBrk="0" hangingPunct="0">
                    <a:defRPr sz="3800">
                      <a:solidFill>
                        <a:srgbClr val="000000"/>
                      </a:solidFill>
                      <a:latin typeface="Gill Sans" pitchFamily="2" charset="0"/>
                      <a:ea typeface="ヒラギノ角ゴ ProN W3" pitchFamily="2" charset="-128"/>
                      <a:sym typeface="Gill Sans" pitchFamily="2" charset="0"/>
                    </a:defRPr>
                  </a:lvl3pPr>
                  <a:lvl4pPr marL="1600200" indent="-228600" eaLnBrk="0" hangingPunct="0">
                    <a:defRPr sz="3800">
                      <a:solidFill>
                        <a:srgbClr val="000000"/>
                      </a:solidFill>
                      <a:latin typeface="Gill Sans" pitchFamily="2" charset="0"/>
                      <a:ea typeface="ヒラギノ角ゴ ProN W3" pitchFamily="2" charset="-128"/>
                      <a:sym typeface="Gill Sans" pitchFamily="2" charset="0"/>
                    </a:defRPr>
                  </a:lvl4pPr>
                  <a:lvl5pPr marL="2057400" indent="-228600" eaLnBrk="0" hangingPunct="0">
                    <a:defRPr sz="38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2851" b="0" i="0" u="none" strike="noStrike" kern="1200" cap="none" spc="0" normalizeH="0" baseline="0" noProof="0">
                    <a:ln>
                      <a:noFill/>
                    </a:ln>
                    <a:solidFill>
                      <a:srgbClr val="FFFFFF"/>
                    </a:solidFill>
                    <a:effectLst/>
                    <a:uLnTx/>
                    <a:uFillTx/>
                    <a:latin typeface="Gill Sans" pitchFamily="2" charset="0"/>
                    <a:cs typeface="+mn-cs"/>
                    <a:sym typeface="Gill Sans" pitchFamily="2" charset="0"/>
                  </a:endParaRPr>
                </a:p>
              </p:txBody>
            </p:sp>
            <p:sp>
              <p:nvSpPr>
                <p:cNvPr id="112" name="Freeform 83">
                  <a:extLst>
                    <a:ext uri="{FF2B5EF4-FFF2-40B4-BE49-F238E27FC236}">
                      <a16:creationId xmlns:a16="http://schemas.microsoft.com/office/drawing/2014/main" id="{23446F91-AD58-D978-E597-E2C5883BAC40}"/>
                    </a:ext>
                  </a:extLst>
                </p:cNvPr>
                <p:cNvSpPr>
                  <a:spLocks/>
                </p:cNvSpPr>
                <p:nvPr/>
              </p:nvSpPr>
              <p:spPr bwMode="auto">
                <a:xfrm>
                  <a:off x="5986463" y="1799769"/>
                  <a:ext cx="814694" cy="914430"/>
                </a:xfrm>
                <a:custGeom>
                  <a:avLst/>
                  <a:gdLst>
                    <a:gd name="T0" fmla="*/ 814694 w 814387"/>
                    <a:gd name="T1" fmla="*/ 914430 h 914400"/>
                    <a:gd name="T2" fmla="*/ 614594 w 814387"/>
                    <a:gd name="T3" fmla="*/ 357200 h 914400"/>
                    <a:gd name="T4" fmla="*/ 0 w 814387"/>
                    <a:gd name="T5" fmla="*/ 0 h 914400"/>
                    <a:gd name="T6" fmla="*/ 0 60000 65536"/>
                    <a:gd name="T7" fmla="*/ 0 60000 65536"/>
                    <a:gd name="T8" fmla="*/ 0 60000 65536"/>
                  </a:gdLst>
                  <a:ahLst/>
                  <a:cxnLst>
                    <a:cxn ang="T6">
                      <a:pos x="T0" y="T1"/>
                    </a:cxn>
                    <a:cxn ang="T7">
                      <a:pos x="T2" y="T3"/>
                    </a:cxn>
                    <a:cxn ang="T8">
                      <a:pos x="T4" y="T5"/>
                    </a:cxn>
                  </a:cxnLst>
                  <a:rect l="0" t="0" r="r" b="b"/>
                  <a:pathLst>
                    <a:path w="814387" h="914400">
                      <a:moveTo>
                        <a:pt x="814387" y="914400"/>
                      </a:moveTo>
                      <a:cubicBezTo>
                        <a:pt x="794146" y="717947"/>
                        <a:pt x="750093" y="509588"/>
                        <a:pt x="614362" y="357188"/>
                      </a:cubicBezTo>
                      <a:cubicBezTo>
                        <a:pt x="478631" y="204788"/>
                        <a:pt x="241696" y="103584"/>
                        <a:pt x="0" y="0"/>
                      </a:cubicBezTo>
                    </a:path>
                  </a:pathLst>
                </a:custGeom>
                <a:noFill/>
                <a:ln w="12700" cap="flat" cmpd="sng">
                  <a:solidFill>
                    <a:srgbClr val="008000"/>
                  </a:solidFill>
                  <a:prstDash val="solid"/>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3" name="Freeform 84">
                  <a:extLst>
                    <a:ext uri="{FF2B5EF4-FFF2-40B4-BE49-F238E27FC236}">
                      <a16:creationId xmlns:a16="http://schemas.microsoft.com/office/drawing/2014/main" id="{8E7A939D-5CC5-A6CB-2B5A-61A4DB97BB60}"/>
                    </a:ext>
                  </a:extLst>
                </p:cNvPr>
                <p:cNvSpPr>
                  <a:spLocks/>
                </p:cNvSpPr>
                <p:nvPr/>
              </p:nvSpPr>
              <p:spPr bwMode="auto">
                <a:xfrm>
                  <a:off x="6796458" y="1400175"/>
                  <a:ext cx="375868" cy="1257655"/>
                </a:xfrm>
                <a:custGeom>
                  <a:avLst/>
                  <a:gdLst>
                    <a:gd name="T0" fmla="*/ 47069 w 375654"/>
                    <a:gd name="T1" fmla="*/ 1257655 h 1257300"/>
                    <a:gd name="T2" fmla="*/ 32773 w 375654"/>
                    <a:gd name="T3" fmla="*/ 700286 h 1257300"/>
                    <a:gd name="T4" fmla="*/ 375868 w 375654"/>
                    <a:gd name="T5" fmla="*/ 0 h 1257300"/>
                    <a:gd name="T6" fmla="*/ 0 60000 65536"/>
                    <a:gd name="T7" fmla="*/ 0 60000 65536"/>
                    <a:gd name="T8" fmla="*/ 0 60000 65536"/>
                  </a:gdLst>
                  <a:ahLst/>
                  <a:cxnLst>
                    <a:cxn ang="T6">
                      <a:pos x="T0" y="T1"/>
                    </a:cxn>
                    <a:cxn ang="T7">
                      <a:pos x="T2" y="T3"/>
                    </a:cxn>
                    <a:cxn ang="T8">
                      <a:pos x="T4" y="T5"/>
                    </a:cxn>
                  </a:cxnLst>
                  <a:rect l="0" t="0" r="r" b="b"/>
                  <a:pathLst>
                    <a:path w="375654" h="1257300">
                      <a:moveTo>
                        <a:pt x="47042" y="1257300"/>
                      </a:moveTo>
                      <a:cubicBezTo>
                        <a:pt x="-1774" y="1040606"/>
                        <a:pt x="-22015" y="909638"/>
                        <a:pt x="32754" y="700088"/>
                      </a:cubicBezTo>
                      <a:cubicBezTo>
                        <a:pt x="87523" y="490538"/>
                        <a:pt x="217301" y="202406"/>
                        <a:pt x="375654" y="0"/>
                      </a:cubicBezTo>
                    </a:path>
                  </a:pathLst>
                </a:custGeom>
                <a:noFill/>
                <a:ln w="12700" cap="flat" cmpd="sng">
                  <a:solidFill>
                    <a:srgbClr val="008000"/>
                  </a:solidFill>
                  <a:prstDash val="solid"/>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nvGrpSpPr>
              <p:cNvPr id="104" name="组合 56">
                <a:extLst>
                  <a:ext uri="{FF2B5EF4-FFF2-40B4-BE49-F238E27FC236}">
                    <a16:creationId xmlns:a16="http://schemas.microsoft.com/office/drawing/2014/main" id="{3E145DAC-07A7-75E9-5863-6B49BDBD6E93}"/>
                  </a:ext>
                </a:extLst>
              </p:cNvPr>
              <p:cNvGrpSpPr/>
              <p:nvPr/>
            </p:nvGrpSpPr>
            <p:grpSpPr>
              <a:xfrm>
                <a:off x="13322859" y="3495598"/>
                <a:ext cx="2908021" cy="2382309"/>
                <a:chOff x="13303299" y="3426753"/>
                <a:chExt cx="2908021" cy="2382309"/>
              </a:xfrm>
            </p:grpSpPr>
            <p:sp>
              <p:nvSpPr>
                <p:cNvPr id="109" name="矩形 37">
                  <a:extLst>
                    <a:ext uri="{FF2B5EF4-FFF2-40B4-BE49-F238E27FC236}">
                      <a16:creationId xmlns:a16="http://schemas.microsoft.com/office/drawing/2014/main" id="{90491E31-5495-A4CF-2E11-F9DDDEF83FE4}"/>
                    </a:ext>
                  </a:extLst>
                </p:cNvPr>
                <p:cNvSpPr/>
                <p:nvPr/>
              </p:nvSpPr>
              <p:spPr bwMode="auto">
                <a:xfrm>
                  <a:off x="13371512" y="4391762"/>
                  <a:ext cx="533400" cy="353209"/>
                </a:xfrm>
                <a:prstGeom prst="rect">
                  <a:avLst/>
                </a:prstGeom>
                <a:ln>
                  <a:noFill/>
                </a:ln>
              </p:spPr>
              <p:style>
                <a:lnRef idx="2">
                  <a:schemeClr val="dk1"/>
                </a:lnRef>
                <a:fillRef idx="1">
                  <a:schemeClr val="lt1"/>
                </a:fillRef>
                <a:effectRef idx="0">
                  <a:schemeClr val="dk1"/>
                </a:effectRef>
                <a:fontRef idx="minor">
                  <a:schemeClr val="dk1"/>
                </a:fontRef>
              </p:style>
              <p:txBody>
                <a:bodyPr vert="horz" wrap="square" lIns="68580" tIns="34291" rIns="68580" bIns="34291" numCol="1" rtlCol="0" anchor="t" anchorCtr="0" compatLnSpc="1">
                  <a:prstTxWarp prst="textNoShape">
                    <a:avLst/>
                  </a:prstTxWarp>
                </a:bodyPr>
                <a:lstStyle/>
                <a:p>
                  <a:pPr marL="0" marR="0" lvl="0" indent="0" algn="ctr" defTabSz="685766" rtl="0" eaLnBrk="1" fontAlgn="base" latinLnBrk="0" hangingPunct="1">
                    <a:lnSpc>
                      <a:spcPct val="100000"/>
                    </a:lnSpc>
                    <a:spcBef>
                      <a:spcPct val="0"/>
                    </a:spcBef>
                    <a:spcAft>
                      <a:spcPct val="0"/>
                    </a:spcAft>
                    <a:buClrTx/>
                    <a:buSzTx/>
                    <a:buFontTx/>
                    <a:buNone/>
                    <a:tabLst/>
                    <a:defRPr/>
                  </a:pPr>
                  <a:endParaRPr kumimoji="0" lang="zh-CN" altLang="en-US" sz="2851"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107" name="椭圆 17">
                  <a:extLst>
                    <a:ext uri="{FF2B5EF4-FFF2-40B4-BE49-F238E27FC236}">
                      <a16:creationId xmlns:a16="http://schemas.microsoft.com/office/drawing/2014/main" id="{BE18D82E-C18C-A5AB-CA11-1AB733F76009}"/>
                    </a:ext>
                  </a:extLst>
                </p:cNvPr>
                <p:cNvSpPr>
                  <a:spLocks noChangeAspect="1"/>
                </p:cNvSpPr>
                <p:nvPr/>
              </p:nvSpPr>
              <p:spPr bwMode="auto">
                <a:xfrm>
                  <a:off x="13871320" y="3469062"/>
                  <a:ext cx="2340000" cy="2340000"/>
                </a:xfrm>
                <a:prstGeom prst="ellipse">
                  <a:avLst/>
                </a:prstGeom>
                <a:noFill/>
                <a:ln w="76200">
                  <a:solidFill>
                    <a:srgbClr val="008A3E"/>
                  </a:solidFill>
                </a:ln>
              </p:spPr>
              <p:style>
                <a:lnRef idx="2">
                  <a:schemeClr val="dk1"/>
                </a:lnRef>
                <a:fillRef idx="1">
                  <a:schemeClr val="lt1"/>
                </a:fillRef>
                <a:effectRef idx="0">
                  <a:schemeClr val="dk1"/>
                </a:effectRef>
                <a:fontRef idx="minor">
                  <a:schemeClr val="dk1"/>
                </a:fontRef>
              </p:style>
              <p:txBody>
                <a:bodyPr vert="horz" wrap="square" lIns="68580" tIns="34291" rIns="68580" bIns="34291" numCol="1" rtlCol="0" anchor="t" anchorCtr="0" compatLnSpc="1">
                  <a:prstTxWarp prst="textNoShape">
                    <a:avLst/>
                  </a:prstTxWarp>
                </a:bodyPr>
                <a:lstStyle/>
                <a:p>
                  <a:pPr marL="0" marR="0" lvl="0" indent="0" algn="ctr" defTabSz="685766" rtl="0" eaLnBrk="1" fontAlgn="base" latinLnBrk="0" hangingPunct="1">
                    <a:lnSpc>
                      <a:spcPct val="100000"/>
                    </a:lnSpc>
                    <a:spcBef>
                      <a:spcPct val="0"/>
                    </a:spcBef>
                    <a:spcAft>
                      <a:spcPct val="0"/>
                    </a:spcAft>
                    <a:buClrTx/>
                    <a:buSzTx/>
                    <a:buFontTx/>
                    <a:buNone/>
                    <a:tabLst/>
                    <a:defRPr/>
                  </a:pPr>
                  <a:endParaRPr kumimoji="0" lang="zh-CN" altLang="en-US" sz="2851"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108" name="TextBox 107">
                  <a:extLst>
                    <a:ext uri="{FF2B5EF4-FFF2-40B4-BE49-F238E27FC236}">
                      <a16:creationId xmlns:a16="http://schemas.microsoft.com/office/drawing/2014/main" id="{8CE8492F-F4B2-8EA4-2B7C-C6C8B0785B93}"/>
                    </a:ext>
                  </a:extLst>
                </p:cNvPr>
                <p:cNvSpPr txBox="1"/>
                <p:nvPr/>
              </p:nvSpPr>
              <p:spPr>
                <a:xfrm rot="19567203">
                  <a:off x="13303299" y="3426753"/>
                  <a:ext cx="2853774" cy="1413804"/>
                </a:xfrm>
                <a:prstGeom prst="rect">
                  <a:avLst/>
                </a:prstGeom>
                <a:noFill/>
              </p:spPr>
              <p:txBody>
                <a:bodyPr spcFirstLastPara="1" wrap="none" lIns="108857" tIns="54428" rIns="108857" bIns="54428" numCol="1">
                  <a:prstTxWarp prst="textArchUp">
                    <a:avLst/>
                  </a:prstTxWarp>
                  <a:spAutoFit/>
                </a:bodyPr>
                <a:lstStyle/>
                <a:p>
                  <a:pPr marL="0" marR="0" lvl="0" indent="0" algn="ctr" defTabSz="1088516" rtl="0" eaLnBrk="1" fontAlgn="auto" latinLnBrk="0" hangingPunct="1">
                    <a:lnSpc>
                      <a:spcPct val="100000"/>
                    </a:lnSpc>
                    <a:spcBef>
                      <a:spcPts val="0"/>
                    </a:spcBef>
                    <a:spcAft>
                      <a:spcPts val="0"/>
                    </a:spcAft>
                    <a:buClrTx/>
                    <a:buSzTx/>
                    <a:buFontTx/>
                    <a:buNone/>
                    <a:tabLst/>
                    <a:defRPr/>
                  </a:pPr>
                  <a:r>
                    <a:rPr kumimoji="0" lang="en-US" sz="1651" b="1" i="0" u="none" strike="noStrike" kern="1200" cap="none" spc="0" normalizeH="0" baseline="0" noProof="0" dirty="0">
                      <a:ln>
                        <a:noFill/>
                      </a:ln>
                      <a:solidFill>
                        <a:prstClr val="black"/>
                      </a:solidFill>
                      <a:effectLst/>
                      <a:uLnTx/>
                      <a:uFillTx/>
                      <a:latin typeface="Calibri" panose="020F0502020204030204"/>
                      <a:ea typeface="+mn-ea"/>
                      <a:cs typeface="+mn-cs"/>
                      <a:sym typeface="Gill Sans" charset="0"/>
                    </a:rPr>
                    <a:t>Electrode-level</a:t>
                  </a:r>
                </a:p>
              </p:txBody>
            </p:sp>
          </p:grpSp>
        </p:grpSp>
        <p:pic>
          <p:nvPicPr>
            <p:cNvPr id="90" name="Picture 2" descr="Leshyk-dislocation-coverart3.jpg">
              <a:extLst>
                <a:ext uri="{FF2B5EF4-FFF2-40B4-BE49-F238E27FC236}">
                  <a16:creationId xmlns:a16="http://schemas.microsoft.com/office/drawing/2014/main" id="{3DC8AE14-7B13-DE04-9ED6-8C3937A9E46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896" t="30733" b="5612"/>
            <a:stretch/>
          </p:blipFill>
          <p:spPr bwMode="auto">
            <a:xfrm>
              <a:off x="7063840" y="6538329"/>
              <a:ext cx="2340000" cy="237707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 name="图片 2">
              <a:extLst>
                <a:ext uri="{FF2B5EF4-FFF2-40B4-BE49-F238E27FC236}">
                  <a16:creationId xmlns:a16="http://schemas.microsoft.com/office/drawing/2014/main" id="{C786D912-EC86-B105-E041-2B8B2FC28A59}"/>
                </a:ext>
              </a:extLst>
            </p:cNvPr>
            <p:cNvPicPr>
              <a:picLocks noChangeAspect="1"/>
            </p:cNvPicPr>
            <p:nvPr/>
          </p:nvPicPr>
          <p:blipFill rotWithShape="1">
            <a:blip r:embed="rId6">
              <a:extLst>
                <a:ext uri="{28A0092B-C50C-407E-A947-70E740481C1C}">
                  <a14:useLocalDpi xmlns:a14="http://schemas.microsoft.com/office/drawing/2010/main" val="0"/>
                </a:ext>
              </a:extLst>
            </a:blip>
            <a:srcRect l="59953" t="15556" b="51312"/>
            <a:stretch/>
          </p:blipFill>
          <p:spPr>
            <a:xfrm>
              <a:off x="10658736" y="5919129"/>
              <a:ext cx="2315646" cy="2448000"/>
            </a:xfrm>
            <a:prstGeom prst="ellipse">
              <a:avLst/>
            </a:prstGeom>
            <a:ln>
              <a:noFill/>
            </a:ln>
            <a:effectLst>
              <a:softEdge rad="112500"/>
            </a:effectLst>
          </p:spPr>
        </p:pic>
        <p:pic>
          <p:nvPicPr>
            <p:cNvPr id="96" name="图片 76" descr="thin 3.tif">
              <a:extLst>
                <a:ext uri="{FF2B5EF4-FFF2-40B4-BE49-F238E27FC236}">
                  <a16:creationId xmlns:a16="http://schemas.microsoft.com/office/drawing/2014/main" id="{ADFB7934-BD34-D445-929C-E67524DBD978}"/>
                </a:ext>
              </a:extLst>
            </p:cNvPr>
            <p:cNvPicPr>
              <a:picLocks noChangeAspect="1"/>
            </p:cNvPicPr>
            <p:nvPr/>
          </p:nvPicPr>
          <p:blipFill rotWithShape="1">
            <a:blip r:embed="rId7">
              <a:extLst>
                <a:ext uri="{28A0092B-C50C-407E-A947-70E740481C1C}">
                  <a14:useLocalDpi xmlns:a14="http://schemas.microsoft.com/office/drawing/2010/main" val="0"/>
                </a:ext>
              </a:extLst>
            </a:blip>
            <a:srcRect l="34089" t="21073" r="2948" b="5544"/>
            <a:stretch/>
          </p:blipFill>
          <p:spPr>
            <a:xfrm>
              <a:off x="13999004" y="4515434"/>
              <a:ext cx="2488996" cy="2320815"/>
            </a:xfrm>
            <a:prstGeom prst="ellipse">
              <a:avLst/>
            </a:prstGeom>
            <a:ln>
              <a:noFill/>
            </a:ln>
            <a:effectLst>
              <a:softEdge rad="112500"/>
            </a:effectLst>
          </p:spPr>
        </p:pic>
      </p:grpSp>
      <p:grpSp>
        <p:nvGrpSpPr>
          <p:cNvPr id="12" name="Group 11">
            <a:extLst>
              <a:ext uri="{FF2B5EF4-FFF2-40B4-BE49-F238E27FC236}">
                <a16:creationId xmlns:a16="http://schemas.microsoft.com/office/drawing/2014/main" id="{C5E284DB-FC40-A8D6-85D7-76F76FCBB5DA}"/>
              </a:ext>
            </a:extLst>
          </p:cNvPr>
          <p:cNvGrpSpPr/>
          <p:nvPr/>
        </p:nvGrpSpPr>
        <p:grpSpPr>
          <a:xfrm>
            <a:off x="11049177" y="4106943"/>
            <a:ext cx="925963" cy="350118"/>
            <a:chOff x="15187376" y="6458284"/>
            <a:chExt cx="1234617" cy="466824"/>
          </a:xfrm>
        </p:grpSpPr>
        <p:cxnSp>
          <p:nvCxnSpPr>
            <p:cNvPr id="159" name="Straight Connector 158">
              <a:extLst>
                <a:ext uri="{FF2B5EF4-FFF2-40B4-BE49-F238E27FC236}">
                  <a16:creationId xmlns:a16="http://schemas.microsoft.com/office/drawing/2014/main" id="{D1B6F0CD-BC0C-8038-22E0-5BDE95447F45}"/>
                </a:ext>
              </a:extLst>
            </p:cNvPr>
            <p:cNvCxnSpPr/>
            <p:nvPr/>
          </p:nvCxnSpPr>
          <p:spPr bwMode="auto">
            <a:xfrm>
              <a:off x="15299936" y="6925108"/>
              <a:ext cx="671344" cy="0"/>
            </a:xfrm>
            <a:prstGeom prst="line">
              <a:avLst/>
            </a:prstGeom>
            <a:blipFill dpi="0" rotWithShape="0">
              <a:blip r:embed="rId8"/>
              <a:srcRect/>
              <a:tile tx="0" ty="0" sx="100000" sy="100000" flip="none" algn="tl"/>
            </a:blipFill>
            <a:ln w="571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60" name="TextBox 159">
              <a:extLst>
                <a:ext uri="{FF2B5EF4-FFF2-40B4-BE49-F238E27FC236}">
                  <a16:creationId xmlns:a16="http://schemas.microsoft.com/office/drawing/2014/main" id="{025B68B6-BE0B-8F7D-33EC-974F965C551D}"/>
                </a:ext>
              </a:extLst>
            </p:cNvPr>
            <p:cNvSpPr txBox="1"/>
            <p:nvPr/>
          </p:nvSpPr>
          <p:spPr>
            <a:xfrm>
              <a:off x="15187376" y="6458284"/>
              <a:ext cx="1234617" cy="4241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67"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20 μm</a:t>
              </a:r>
              <a:endParaRPr kumimoji="0" lang="zh-CN" altLang="en-US" sz="1467"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sp>
        <p:nvSpPr>
          <p:cNvPr id="16" name="TextBox 15">
            <a:extLst>
              <a:ext uri="{FF2B5EF4-FFF2-40B4-BE49-F238E27FC236}">
                <a16:creationId xmlns:a16="http://schemas.microsoft.com/office/drawing/2014/main" id="{50A9C6EF-D6EB-7F14-520B-A1C39DA8CD79}"/>
              </a:ext>
            </a:extLst>
          </p:cNvPr>
          <p:cNvSpPr txBox="1"/>
          <p:nvPr/>
        </p:nvSpPr>
        <p:spPr>
          <a:xfrm>
            <a:off x="2894268" y="1427421"/>
            <a:ext cx="584084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Funded by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US Department of Energy (2010 – present)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US National Sciences Foundation (2010 – present))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EFRC</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 NCCESS (2010-2020)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Battery500</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(2016 – present)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LGES Frontier Research Laboratory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(2021 – present)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Various Industrial Partners including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(LG Energy Solution /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ThermoFisher</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Scientific / Shell / UL /Nissan /Cummins/ SES/ Supernal /GM / Applied Materials)  </a:t>
            </a:r>
          </a:p>
        </p:txBody>
      </p:sp>
      <p:grpSp>
        <p:nvGrpSpPr>
          <p:cNvPr id="10" name="Group 9">
            <a:extLst>
              <a:ext uri="{FF2B5EF4-FFF2-40B4-BE49-F238E27FC236}">
                <a16:creationId xmlns:a16="http://schemas.microsoft.com/office/drawing/2014/main" id="{F85CBF8E-7361-146A-09B1-7013BA4CF0B4}"/>
              </a:ext>
            </a:extLst>
          </p:cNvPr>
          <p:cNvGrpSpPr/>
          <p:nvPr/>
        </p:nvGrpSpPr>
        <p:grpSpPr>
          <a:xfrm>
            <a:off x="110498" y="889339"/>
            <a:ext cx="11717367" cy="2492990"/>
            <a:chOff x="-1752813" y="18389"/>
            <a:chExt cx="14469172" cy="2492989"/>
          </a:xfrm>
        </p:grpSpPr>
        <p:sp>
          <p:nvSpPr>
            <p:cNvPr id="15" name="TextBox 14">
              <a:extLst>
                <a:ext uri="{FF2B5EF4-FFF2-40B4-BE49-F238E27FC236}">
                  <a16:creationId xmlns:a16="http://schemas.microsoft.com/office/drawing/2014/main" id="{1BF9585C-7649-7F6A-AE51-CD08688C6F33}"/>
                </a:ext>
              </a:extLst>
            </p:cNvPr>
            <p:cNvSpPr txBox="1"/>
            <p:nvPr/>
          </p:nvSpPr>
          <p:spPr>
            <a:xfrm>
              <a:off x="8148167" y="18389"/>
              <a:ext cx="4568192" cy="24929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Science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2015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Science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2017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South 8 Technologies, Inc</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Nature Energy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2018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Joule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2018, 2020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Nature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2019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Nature Nanotechnology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2020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Unigrid</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Inc</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Nature Materials 2020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Nature Energy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Science 2021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Joule 2022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ExPost</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Technologies Inc</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Nature Nanotechnology 2023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BEB349E-382F-BD5E-A393-C34DA8F289E6}"/>
                </a:ext>
              </a:extLst>
            </p:cNvPr>
            <p:cNvSpPr/>
            <p:nvPr/>
          </p:nvSpPr>
          <p:spPr>
            <a:xfrm>
              <a:off x="-1752813" y="1601121"/>
              <a:ext cx="319794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ED7D31"/>
                  </a:solidFill>
                  <a:effectLst/>
                  <a:uLnTx/>
                  <a:uFillTx/>
                  <a:latin typeface="Calibri" panose="020F0502020204030204"/>
                  <a:ea typeface="+mn-ea"/>
                  <a:cs typeface="+mn-cs"/>
                </a:rPr>
                <a:t>Three Spun Out Startup Companies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ED7D31"/>
                  </a:solidFill>
                  <a:effectLst/>
                  <a:uLnTx/>
                  <a:uFillTx/>
                  <a:latin typeface="Calibri" panose="020F0502020204030204"/>
                  <a:ea typeface="+mn-ea"/>
                  <a:cs typeface="+mn-cs"/>
                </a:rPr>
                <a:t> Eight Issued Patents and Ten Pending  </a:t>
              </a:r>
            </a:p>
          </p:txBody>
        </p:sp>
      </p:grpSp>
      <p:sp>
        <p:nvSpPr>
          <p:cNvPr id="72" name="Title 1">
            <a:extLst>
              <a:ext uri="{FF2B5EF4-FFF2-40B4-BE49-F238E27FC236}">
                <a16:creationId xmlns:a16="http://schemas.microsoft.com/office/drawing/2014/main" id="{448405C2-CF35-3E35-A6FD-D9628C5977B7}"/>
              </a:ext>
            </a:extLst>
          </p:cNvPr>
          <p:cNvSpPr txBox="1">
            <a:spLocks/>
          </p:cNvSpPr>
          <p:nvPr/>
        </p:nvSpPr>
        <p:spPr>
          <a:xfrm>
            <a:off x="-56082" y="34470"/>
            <a:ext cx="8099153" cy="1109330"/>
          </a:xfrm>
          <a:prstGeom prst="rect">
            <a:avLst/>
          </a:prstGeom>
        </p:spPr>
        <p:txBody>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Calibri Light"/>
              <a:ea typeface="Calibri Light"/>
              <a:cs typeface="Calibri Light"/>
              <a:sym typeface="Calibri Light"/>
            </a:endParaRPr>
          </a:p>
        </p:txBody>
      </p:sp>
      <p:sp>
        <p:nvSpPr>
          <p:cNvPr id="5" name="TextBox 4">
            <a:extLst>
              <a:ext uri="{FF2B5EF4-FFF2-40B4-BE49-F238E27FC236}">
                <a16:creationId xmlns:a16="http://schemas.microsoft.com/office/drawing/2014/main" id="{2F6CDEFC-03B5-65C1-41A6-1E5599723440}"/>
              </a:ext>
            </a:extLst>
          </p:cNvPr>
          <p:cNvSpPr txBox="1"/>
          <p:nvPr/>
        </p:nvSpPr>
        <p:spPr>
          <a:xfrm>
            <a:off x="179715" y="1018332"/>
            <a:ext cx="2229581" cy="1384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Workforce from Meng Group </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2010 –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 + 9 Postdoctoral </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 + 20</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Calibri"/>
              </a:rPr>
              <a:t> Ph</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14 + 1 Master</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Calibri"/>
              </a:rPr>
              <a:t>23 + 6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Undergraduate </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Calibri"/>
            </a:endParaRPr>
          </a:p>
        </p:txBody>
      </p:sp>
      <p:pic>
        <p:nvPicPr>
          <p:cNvPr id="65" name="logo_FINAL.jpg" descr="logo_FINAL.jpg">
            <a:extLst>
              <a:ext uri="{FF2B5EF4-FFF2-40B4-BE49-F238E27FC236}">
                <a16:creationId xmlns:a16="http://schemas.microsoft.com/office/drawing/2014/main" id="{CEFA08A8-05AB-D7F0-6D01-25BABE998C63}"/>
              </a:ext>
            </a:extLst>
          </p:cNvPr>
          <p:cNvPicPr>
            <a:picLocks noChangeAspect="1"/>
          </p:cNvPicPr>
          <p:nvPr/>
        </p:nvPicPr>
        <p:blipFill>
          <a:blip r:embed="rId9"/>
          <a:srcRect l="8169" t="20580" r="36438" b="52399"/>
          <a:stretch>
            <a:fillRect/>
          </a:stretch>
        </p:blipFill>
        <p:spPr>
          <a:xfrm>
            <a:off x="-22071" y="34470"/>
            <a:ext cx="1558547" cy="983862"/>
          </a:xfrm>
          <a:prstGeom prst="rect">
            <a:avLst/>
          </a:prstGeom>
          <a:ln w="12700">
            <a:miter lim="400000"/>
          </a:ln>
        </p:spPr>
      </p:pic>
      <p:sp>
        <p:nvSpPr>
          <p:cNvPr id="62" name="Beyond Li Ion - The Next Decade">
            <a:extLst>
              <a:ext uri="{FF2B5EF4-FFF2-40B4-BE49-F238E27FC236}">
                <a16:creationId xmlns:a16="http://schemas.microsoft.com/office/drawing/2014/main" id="{77135F8B-9E7A-4A1D-09EE-7376D1F6CDBD}"/>
              </a:ext>
            </a:extLst>
          </p:cNvPr>
          <p:cNvSpPr txBox="1"/>
          <p:nvPr/>
        </p:nvSpPr>
        <p:spPr>
          <a:xfrm>
            <a:off x="1636633" y="105746"/>
            <a:ext cx="10537457" cy="569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defTabSz="546100">
              <a:defRPr sz="6000">
                <a:solidFill>
                  <a:srgbClr val="202818"/>
                </a:solidFill>
                <a:latin typeface="Abadi MT Condensed Extra Bold"/>
                <a:ea typeface="Abadi MT Condensed Extra Bold"/>
                <a:cs typeface="Abadi MT Condensed Extra Bold"/>
                <a:sym typeface="Abadi MT Condensed Extra Bold"/>
              </a:defRPr>
            </a:lvl1pPr>
          </a:lstStyle>
          <a:p>
            <a:pPr marL="0" marR="0" lvl="0" indent="0" algn="l" defTabSz="5461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02818"/>
                </a:solidFill>
                <a:effectLst/>
                <a:uLnTx/>
                <a:uFillTx/>
                <a:latin typeface="Abadi MT Condensed Extra Bold"/>
                <a:sym typeface="Abadi MT Condensed Extra Bold"/>
              </a:rPr>
              <a:t>Atom to System  - Build Talents, Ideas and An Ecosystem </a:t>
            </a:r>
            <a:endParaRPr kumimoji="0" sz="3200" b="0" i="0" u="none" strike="noStrike" kern="1200" cap="none" spc="0" normalizeH="0" baseline="0" noProof="0" dirty="0">
              <a:ln>
                <a:noFill/>
              </a:ln>
              <a:solidFill>
                <a:srgbClr val="202818"/>
              </a:solidFill>
              <a:effectLst/>
              <a:uLnTx/>
              <a:uFillTx/>
              <a:latin typeface="Abadi MT Condensed Extra Bold"/>
              <a:sym typeface="Abadi MT Condensed Extra Bold"/>
            </a:endParaRPr>
          </a:p>
        </p:txBody>
      </p:sp>
      <p:pic>
        <p:nvPicPr>
          <p:cNvPr id="4" name="Picture 3" descr="A person in a yellow jacket&#10;&#10;Description automatically generated">
            <a:extLst>
              <a:ext uri="{FF2B5EF4-FFF2-40B4-BE49-F238E27FC236}">
                <a16:creationId xmlns:a16="http://schemas.microsoft.com/office/drawing/2014/main" id="{DBFDE4FE-F279-7FEA-F1FE-67D4859C5DCF}"/>
              </a:ext>
            </a:extLst>
          </p:cNvPr>
          <p:cNvPicPr>
            <a:picLocks noChangeAspect="1"/>
          </p:cNvPicPr>
          <p:nvPr/>
        </p:nvPicPr>
        <p:blipFill>
          <a:blip r:embed="rId10"/>
          <a:stretch>
            <a:fillRect/>
          </a:stretch>
        </p:blipFill>
        <p:spPr>
          <a:xfrm>
            <a:off x="11005053" y="2128"/>
            <a:ext cx="1169037" cy="1532382"/>
          </a:xfrm>
          <a:prstGeom prst="rect">
            <a:avLst/>
          </a:prstGeom>
        </p:spPr>
      </p:pic>
    </p:spTree>
    <p:extLst>
      <p:ext uri="{BB962C8B-B14F-4D97-AF65-F5344CB8AC3E}">
        <p14:creationId xmlns:p14="http://schemas.microsoft.com/office/powerpoint/2010/main" val="174130181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B981D0B-4385-7EEA-D181-03B2CC0FFCBD}"/>
              </a:ext>
            </a:extLst>
          </p:cNvPr>
          <p:cNvSpPr txBox="1">
            <a:spLocks/>
          </p:cNvSpPr>
          <p:nvPr/>
        </p:nvSpPr>
        <p:spPr>
          <a:xfrm>
            <a:off x="0" y="0"/>
            <a:ext cx="12480437" cy="7254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1" hangingPunct="1">
              <a:lnSpc>
                <a:spcPct val="100000"/>
              </a:lnSpc>
              <a:spcBef>
                <a:spcPct val="0"/>
              </a:spcBef>
              <a:spcAft>
                <a:spcPts val="0"/>
              </a:spcAft>
              <a:buClrTx/>
              <a:buSzTx/>
              <a:buFontTx/>
              <a:buNone/>
              <a:tabLst/>
              <a:defRPr/>
            </a:pPr>
            <a:r>
              <a:rPr kumimoji="0" lang="en-US" sz="2800" i="0" u="none" strike="noStrike" kern="1200" normalizeH="0" baseline="0" noProof="0" dirty="0">
                <a:ln w="0"/>
                <a:effectLst>
                  <a:outerShdw blurRad="38100" dist="19050" dir="2700000" algn="tl" rotWithShape="0">
                    <a:schemeClr val="dk1">
                      <a:alpha val="40000"/>
                    </a:schemeClr>
                  </a:outerShdw>
                </a:effectLst>
                <a:uLnTx/>
                <a:uFillTx/>
                <a:latin typeface="Arial" pitchFamily="34" charset="0"/>
                <a:ea typeface="+mj-ea"/>
                <a:cs typeface="Arial" pitchFamily="34" charset="0"/>
              </a:rPr>
              <a:t>Acknowledgements</a:t>
            </a:r>
          </a:p>
        </p:txBody>
      </p:sp>
      <p:pic>
        <p:nvPicPr>
          <p:cNvPr id="7" name="Picture 6">
            <a:extLst>
              <a:ext uri="{FF2B5EF4-FFF2-40B4-BE49-F238E27FC236}">
                <a16:creationId xmlns:a16="http://schemas.microsoft.com/office/drawing/2014/main" id="{B49F1673-1482-5369-387B-B3F3FACEEEE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32740" y="1322607"/>
            <a:ext cx="5242892" cy="3587422"/>
          </a:xfrm>
          <a:prstGeom prst="rect">
            <a:avLst/>
          </a:prstGeom>
        </p:spPr>
      </p:pic>
      <p:pic>
        <p:nvPicPr>
          <p:cNvPr id="9" name="Picture 8">
            <a:extLst>
              <a:ext uri="{FF2B5EF4-FFF2-40B4-BE49-F238E27FC236}">
                <a16:creationId xmlns:a16="http://schemas.microsoft.com/office/drawing/2014/main" id="{D85CFAC6-4FE4-B88B-C9C9-A35BA2DF6727}"/>
              </a:ext>
            </a:extLst>
          </p:cNvPr>
          <p:cNvPicPr>
            <a:picLocks noChangeAspect="1"/>
          </p:cNvPicPr>
          <p:nvPr/>
        </p:nvPicPr>
        <p:blipFill>
          <a:blip r:embed="rId3"/>
          <a:stretch>
            <a:fillRect/>
          </a:stretch>
        </p:blipFill>
        <p:spPr>
          <a:xfrm>
            <a:off x="382297" y="1777923"/>
            <a:ext cx="4375371" cy="1055645"/>
          </a:xfrm>
          <a:prstGeom prst="rect">
            <a:avLst/>
          </a:prstGeom>
        </p:spPr>
      </p:pic>
      <p:sp>
        <p:nvSpPr>
          <p:cNvPr id="12" name="TextBox 11">
            <a:extLst>
              <a:ext uri="{FF2B5EF4-FFF2-40B4-BE49-F238E27FC236}">
                <a16:creationId xmlns:a16="http://schemas.microsoft.com/office/drawing/2014/main" id="{627AAE9A-E23A-96DF-5F50-1C0AC55E2F19}"/>
              </a:ext>
            </a:extLst>
          </p:cNvPr>
          <p:cNvSpPr txBox="1"/>
          <p:nvPr/>
        </p:nvSpPr>
        <p:spPr>
          <a:xfrm>
            <a:off x="8005456" y="5405477"/>
            <a:ext cx="2808514"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LESC</a:t>
            </a:r>
          </a:p>
        </p:txBody>
      </p:sp>
      <p:sp>
        <p:nvSpPr>
          <p:cNvPr id="3" name="Slide Number Placeholder 2">
            <a:extLst>
              <a:ext uri="{FF2B5EF4-FFF2-40B4-BE49-F238E27FC236}">
                <a16:creationId xmlns:a16="http://schemas.microsoft.com/office/drawing/2014/main" id="{1C0F70FE-21F2-7C8C-1033-092BA768D4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72C1C2-1F36-41C5-A816-CECE577BB1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276A048-08C2-0D75-0E99-EBE881A4BF84}"/>
              </a:ext>
            </a:extLst>
          </p:cNvPr>
          <p:cNvSpPr txBox="1"/>
          <p:nvPr/>
        </p:nvSpPr>
        <p:spPr>
          <a:xfrm>
            <a:off x="543290" y="3249633"/>
            <a:ext cx="5773174"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Arial" panose="020B0604020202020204" pitchFamily="34" charset="0"/>
                <a:cs typeface="Arial" panose="020B0604020202020204" pitchFamily="34" charset="0"/>
              </a:rPr>
              <a:t>The work was initiated in the collaboration project with LGES  with two patents pending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prstClr val="black"/>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prstClr val="black"/>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Arial" panose="020B0604020202020204" pitchFamily="34" charset="0"/>
                <a:cs typeface="Arial" panose="020B0604020202020204" pitchFamily="34" charset="0"/>
              </a:rPr>
              <a:t>Paper Submission</a:t>
            </a:r>
          </a:p>
          <a:p>
            <a:pPr marL="742950" lvl="1" indent="-285750">
              <a:buFont typeface="Arial" panose="020B0604020202020204" pitchFamily="34" charset="0"/>
              <a:buChar cha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Cronk et al., A highly utilized and practical lithium sulfur cathode realized with sulfide solid electrolytes. Submitted. (2024)</a:t>
            </a:r>
          </a:p>
        </p:txBody>
      </p:sp>
      <p:pic>
        <p:nvPicPr>
          <p:cNvPr id="4" name="Graphic 3">
            <a:extLst>
              <a:ext uri="{FF2B5EF4-FFF2-40B4-BE49-F238E27FC236}">
                <a16:creationId xmlns:a16="http://schemas.microsoft.com/office/drawing/2014/main" id="{462EBB89-2A3F-240C-4EBC-5C14EFFF81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1363" y="5786236"/>
            <a:ext cx="6256498" cy="774615"/>
          </a:xfrm>
          <a:prstGeom prst="rect">
            <a:avLst/>
          </a:prstGeom>
        </p:spPr>
      </p:pic>
      <p:sp>
        <p:nvSpPr>
          <p:cNvPr id="6" name="TextBox 5">
            <a:extLst>
              <a:ext uri="{FF2B5EF4-FFF2-40B4-BE49-F238E27FC236}">
                <a16:creationId xmlns:a16="http://schemas.microsoft.com/office/drawing/2014/main" id="{C83D2D10-B14B-65D7-D982-F1459123FF5B}"/>
              </a:ext>
            </a:extLst>
          </p:cNvPr>
          <p:cNvSpPr txBox="1"/>
          <p:nvPr/>
        </p:nvSpPr>
        <p:spPr>
          <a:xfrm>
            <a:off x="543290" y="1447216"/>
            <a:ext cx="2808514"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II-VI Foundation</a:t>
            </a:r>
          </a:p>
        </p:txBody>
      </p:sp>
      <p:pic>
        <p:nvPicPr>
          <p:cNvPr id="1026" name="Picture 2" descr="LESC">
            <a:extLst>
              <a:ext uri="{FF2B5EF4-FFF2-40B4-BE49-F238E27FC236}">
                <a16:creationId xmlns:a16="http://schemas.microsoft.com/office/drawing/2014/main" id="{C6ECE91F-D664-1776-0E3B-E532F5DB4F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63830" y="5590143"/>
            <a:ext cx="1450867" cy="787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84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4085BC8-AC30-C036-3439-A69831CE3E6D}"/>
              </a:ext>
            </a:extLst>
          </p:cNvPr>
          <p:cNvSpPr txBox="1">
            <a:spLocks/>
          </p:cNvSpPr>
          <p:nvPr/>
        </p:nvSpPr>
        <p:spPr>
          <a:xfrm>
            <a:off x="3058468" y="2678630"/>
            <a:ext cx="6075063" cy="1764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1" hangingPunct="1">
              <a:lnSpc>
                <a:spcPct val="100000"/>
              </a:lnSpc>
              <a:spcBef>
                <a:spcPct val="0"/>
              </a:spcBef>
              <a:spcAft>
                <a:spcPts val="0"/>
              </a:spcAft>
              <a:buClrTx/>
              <a:buSzTx/>
              <a:buFontTx/>
              <a:buNone/>
              <a:tabLst/>
              <a:defRPr/>
            </a:pPr>
            <a:r>
              <a:rPr kumimoji="0" lang="en-US" sz="3600" i="0" u="none" strike="noStrike" kern="1200" normalizeH="0" baseline="0" noProof="0" dirty="0">
                <a:ln w="0"/>
                <a:effectLst>
                  <a:outerShdw blurRad="38100" dist="19050" dir="2700000" algn="tl" rotWithShape="0">
                    <a:schemeClr val="dk1">
                      <a:alpha val="40000"/>
                    </a:schemeClr>
                  </a:outerShdw>
                </a:effectLst>
                <a:uLnTx/>
                <a:uFillTx/>
                <a:latin typeface="Arial" pitchFamily="34" charset="0"/>
                <a:ea typeface="+mj-ea"/>
                <a:cs typeface="Arial" pitchFamily="34" charset="0"/>
              </a:rPr>
              <a:t>Thank You for Listening!</a:t>
            </a:r>
          </a:p>
          <a:p>
            <a:pPr marL="0" marR="0" lvl="0" indent="0" algn="ctr" defTabSz="914400" rtl="0" eaLnBrk="1" fontAlgn="auto" latinLnBrk="1" hangingPunct="1">
              <a:lnSpc>
                <a:spcPct val="100000"/>
              </a:lnSpc>
              <a:spcBef>
                <a:spcPct val="0"/>
              </a:spcBef>
              <a:spcAft>
                <a:spcPts val="0"/>
              </a:spcAft>
              <a:buClrTx/>
              <a:buSzTx/>
              <a:buFontTx/>
              <a:buNone/>
              <a:tabLst/>
              <a:defRPr/>
            </a:pPr>
            <a:endParaRPr kumimoji="0" lang="en-US" sz="3600" i="0" u="none" strike="noStrike" kern="1200" normalizeH="0" baseline="0" noProof="0" dirty="0">
              <a:ln w="0"/>
              <a:effectLst>
                <a:outerShdw blurRad="38100" dist="19050" dir="2700000" algn="tl" rotWithShape="0">
                  <a:schemeClr val="dk1">
                    <a:alpha val="40000"/>
                  </a:schemeClr>
                </a:outerShdw>
              </a:effectLst>
              <a:uLnTx/>
              <a:uFillTx/>
              <a:latin typeface="Arial" pitchFamily="34" charset="0"/>
              <a:ea typeface="+mj-ea"/>
              <a:cs typeface="Arial" pitchFamily="34" charset="0"/>
            </a:endParaRPr>
          </a:p>
          <a:p>
            <a:pPr marL="0" marR="0" lvl="0" indent="0" algn="ctr" defTabSz="914400" rtl="0" eaLnBrk="1" fontAlgn="auto" latinLnBrk="1" hangingPunct="1">
              <a:lnSpc>
                <a:spcPct val="100000"/>
              </a:lnSpc>
              <a:spcBef>
                <a:spcPct val="0"/>
              </a:spcBef>
              <a:spcAft>
                <a:spcPts val="0"/>
              </a:spcAft>
              <a:buClrTx/>
              <a:buSzTx/>
              <a:buFontTx/>
              <a:buNone/>
              <a:tabLst/>
              <a:defRPr/>
            </a:pPr>
            <a:r>
              <a:rPr kumimoji="0" lang="en-US" sz="3600" i="0" u="none" strike="noStrike" kern="1200" normalizeH="0" baseline="0" noProof="0" dirty="0">
                <a:ln w="0"/>
                <a:effectLst>
                  <a:outerShdw blurRad="38100" dist="19050" dir="2700000" algn="tl" rotWithShape="0">
                    <a:schemeClr val="dk1">
                      <a:alpha val="40000"/>
                    </a:schemeClr>
                  </a:outerShdw>
                </a:effectLst>
                <a:uLnTx/>
                <a:uFillTx/>
                <a:latin typeface="Arial" pitchFamily="34" charset="0"/>
                <a:ea typeface="+mj-ea"/>
                <a:cs typeface="Arial" pitchFamily="34" charset="0"/>
              </a:rPr>
              <a:t>Questions and Answers</a:t>
            </a:r>
            <a:r>
              <a:rPr lang="en-US" sz="3600" dirty="0">
                <a:ln w="0"/>
                <a:effectLst>
                  <a:outerShdw blurRad="38100" dist="19050" dir="2700000" algn="tl" rotWithShape="0">
                    <a:schemeClr val="dk1">
                      <a:alpha val="40000"/>
                    </a:schemeClr>
                  </a:outerShdw>
                </a:effectLst>
                <a:latin typeface="Arial" pitchFamily="34" charset="0"/>
                <a:cs typeface="Arial" pitchFamily="34" charset="0"/>
              </a:rPr>
              <a:t>?</a:t>
            </a:r>
            <a:endParaRPr kumimoji="0" lang="en-US" sz="3600" i="0" u="none" strike="noStrike" kern="1200" normalizeH="0" baseline="0" noProof="0" dirty="0">
              <a:ln w="0"/>
              <a:effectLst>
                <a:outerShdw blurRad="38100" dist="19050" dir="2700000" algn="tl" rotWithShape="0">
                  <a:schemeClr val="dk1">
                    <a:alpha val="40000"/>
                  </a:schemeClr>
                </a:outerShdw>
              </a:effectLst>
              <a:uLnTx/>
              <a:uFillTx/>
              <a:latin typeface="Arial" pitchFamily="34" charset="0"/>
              <a:ea typeface="+mj-ea"/>
              <a:cs typeface="Arial" pitchFamily="34" charset="0"/>
            </a:endParaRPr>
          </a:p>
        </p:txBody>
      </p:sp>
      <p:sp>
        <p:nvSpPr>
          <p:cNvPr id="3" name="Slide Number Placeholder 2">
            <a:extLst>
              <a:ext uri="{FF2B5EF4-FFF2-40B4-BE49-F238E27FC236}">
                <a16:creationId xmlns:a16="http://schemas.microsoft.com/office/drawing/2014/main" id="{3BFED0E4-BD48-DFF7-A2E4-C63AD3A1C2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72C1C2-1F36-41C5-A816-CECE577BB1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7225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954A6-A02D-EA2F-426B-F7B0477161F8}"/>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D7C10BCA-F76A-C603-6B54-A135B677AFB1}"/>
              </a:ext>
            </a:extLst>
          </p:cNvPr>
          <p:cNvGrpSpPr/>
          <p:nvPr/>
        </p:nvGrpSpPr>
        <p:grpSpPr>
          <a:xfrm>
            <a:off x="9632042" y="6240054"/>
            <a:ext cx="2488979" cy="607786"/>
            <a:chOff x="9632042" y="6240054"/>
            <a:chExt cx="2488979" cy="607786"/>
          </a:xfrm>
        </p:grpSpPr>
        <p:sp>
          <p:nvSpPr>
            <p:cNvPr id="5" name="Rectangle 4">
              <a:extLst>
                <a:ext uri="{FF2B5EF4-FFF2-40B4-BE49-F238E27FC236}">
                  <a16:creationId xmlns:a16="http://schemas.microsoft.com/office/drawing/2014/main" id="{702D507D-243A-5793-4B32-A51CC77261C6}"/>
                </a:ext>
              </a:extLst>
            </p:cNvPr>
            <p:cNvSpPr/>
            <p:nvPr/>
          </p:nvSpPr>
          <p:spPr>
            <a:xfrm>
              <a:off x="10885024" y="6325629"/>
              <a:ext cx="1235997" cy="5222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 name="Picture 1">
              <a:extLst>
                <a:ext uri="{FF2B5EF4-FFF2-40B4-BE49-F238E27FC236}">
                  <a16:creationId xmlns:a16="http://schemas.microsoft.com/office/drawing/2014/main" id="{4B2CBAB8-51C3-DE60-CC92-CEDF4E9CBC4A}"/>
                </a:ext>
              </a:extLst>
            </p:cNvPr>
            <p:cNvPicPr>
              <a:picLocks noChangeAspect="1"/>
            </p:cNvPicPr>
            <p:nvPr/>
          </p:nvPicPr>
          <p:blipFill>
            <a:blip r:embed="rId3"/>
            <a:stretch>
              <a:fillRect/>
            </a:stretch>
          </p:blipFill>
          <p:spPr>
            <a:xfrm>
              <a:off x="9632042" y="6240054"/>
              <a:ext cx="2334590" cy="522211"/>
            </a:xfrm>
            <a:prstGeom prst="rect">
              <a:avLst/>
            </a:prstGeom>
          </p:spPr>
        </p:pic>
      </p:grpSp>
      <p:sp>
        <p:nvSpPr>
          <p:cNvPr id="4" name="TextBox 3">
            <a:extLst>
              <a:ext uri="{FF2B5EF4-FFF2-40B4-BE49-F238E27FC236}">
                <a16:creationId xmlns:a16="http://schemas.microsoft.com/office/drawing/2014/main" id="{B870D138-02A6-7CA3-56A0-ADBECCDDB60F}"/>
              </a:ext>
            </a:extLst>
          </p:cNvPr>
          <p:cNvSpPr txBox="1"/>
          <p:nvPr/>
        </p:nvSpPr>
        <p:spPr>
          <a:xfrm>
            <a:off x="3176338" y="1229336"/>
            <a:ext cx="8833659" cy="2000548"/>
          </a:xfrm>
          <a:prstGeom prst="rect">
            <a:avLst/>
          </a:prstGeom>
          <a:noFill/>
        </p:spPr>
        <p:txBody>
          <a:bodyPr wrap="square">
            <a:spAutoFit/>
          </a:bodyPr>
          <a:lstStyle/>
          <a:p>
            <a:pPr marL="0" marR="0">
              <a:spcBef>
                <a:spcPts val="0"/>
              </a:spcBef>
              <a:spcAft>
                <a:spcPts val="0"/>
              </a:spcAft>
            </a:pPr>
            <a:r>
              <a:rPr lang="en-US" sz="1800" b="1" dirty="0" err="1">
                <a:effectLst/>
                <a:latin typeface="Arial" panose="020B0604020202020204" pitchFamily="34" charset="0"/>
                <a:ea typeface="SimSun" panose="02010600030101010101" pitchFamily="2" charset="-122"/>
                <a:cs typeface="Arial" panose="020B0604020202020204" pitchFamily="34" charset="0"/>
              </a:rPr>
              <a:t>Hedi</a:t>
            </a:r>
            <a:r>
              <a:rPr lang="en-US" sz="1800" b="1" dirty="0">
                <a:effectLst/>
                <a:latin typeface="Arial" panose="020B0604020202020204" pitchFamily="34" charset="0"/>
                <a:ea typeface="SimSun" panose="02010600030101010101" pitchFamily="2" charset="-122"/>
                <a:cs typeface="Arial" panose="020B0604020202020204" pitchFamily="34" charset="0"/>
              </a:rPr>
              <a:t> Yang</a:t>
            </a:r>
            <a:r>
              <a:rPr lang="en-US" sz="1800" dirty="0">
                <a:effectLst/>
                <a:latin typeface="Arial" panose="020B0604020202020204" pitchFamily="34" charset="0"/>
                <a:ea typeface="SimSun" panose="02010600030101010101" pitchFamily="2" charset="-122"/>
                <a:cs typeface="Arial" panose="020B0604020202020204" pitchFamily="34" charset="0"/>
              </a:rPr>
              <a:t> </a:t>
            </a:r>
          </a:p>
          <a:p>
            <a:pPr marL="0" marR="0">
              <a:spcBef>
                <a:spcPts val="0"/>
              </a:spcBef>
              <a:spcAft>
                <a:spcPts val="0"/>
              </a:spcAft>
            </a:pPr>
            <a:r>
              <a:rPr lang="en-US" sz="1600" i="1" dirty="0">
                <a:latin typeface="Arial" panose="020B0604020202020204" pitchFamily="34" charset="0"/>
                <a:ea typeface="SimSun" panose="02010600030101010101" pitchFamily="2" charset="-122"/>
                <a:cs typeface="Arial" panose="020B0604020202020204" pitchFamily="34" charset="0"/>
              </a:rPr>
              <a:t>2</a:t>
            </a:r>
            <a:r>
              <a:rPr lang="en-US" sz="1600" i="1" baseline="30000" dirty="0">
                <a:latin typeface="Arial" panose="020B0604020202020204" pitchFamily="34" charset="0"/>
                <a:ea typeface="SimSun" panose="02010600030101010101" pitchFamily="2" charset="-122"/>
                <a:cs typeface="Arial" panose="020B0604020202020204" pitchFamily="34" charset="0"/>
              </a:rPr>
              <a:t>nd</a:t>
            </a:r>
            <a:r>
              <a:rPr lang="ko-KR" altLang="en-US" sz="1600" i="1" dirty="0">
                <a:latin typeface="Arial" panose="020B0604020202020204" pitchFamily="34" charset="0"/>
                <a:ea typeface="SimSun" panose="02010600030101010101" pitchFamily="2" charset="-122"/>
                <a:cs typeface="Arial" panose="020B0604020202020204" pitchFamily="34" charset="0"/>
              </a:rPr>
              <a:t> </a:t>
            </a:r>
            <a:r>
              <a:rPr lang="en-US" sz="1600" i="1" dirty="0">
                <a:latin typeface="Arial" panose="020B0604020202020204" pitchFamily="34" charset="0"/>
                <a:ea typeface="SimSun" panose="02010600030101010101" pitchFamily="2" charset="-122"/>
                <a:cs typeface="Arial" panose="020B0604020202020204" pitchFamily="34" charset="0"/>
              </a:rPr>
              <a:t>year g</a:t>
            </a:r>
            <a:r>
              <a:rPr lang="en-US" sz="1600" i="1" dirty="0">
                <a:effectLst/>
                <a:latin typeface="Arial" panose="020B0604020202020204" pitchFamily="34" charset="0"/>
                <a:ea typeface="SimSun" panose="02010600030101010101" pitchFamily="2" charset="-122"/>
                <a:cs typeface="Arial" panose="020B0604020202020204" pitchFamily="34" charset="0"/>
              </a:rPr>
              <a:t>raduate student at the Pritzker School of Molecular Engineering (PME) at the University of Chicago</a:t>
            </a:r>
          </a:p>
          <a:p>
            <a:pPr marL="0" marR="0">
              <a:spcBef>
                <a:spcPts val="0"/>
              </a:spcBef>
              <a:spcAft>
                <a:spcPts val="0"/>
              </a:spcAft>
            </a:pPr>
            <a:endParaRPr lang="en-US" dirty="0">
              <a:latin typeface="Arial" panose="020B0604020202020204" pitchFamily="34" charset="0"/>
              <a:ea typeface="SimSun" panose="02010600030101010101" pitchFamily="2" charset="-122"/>
              <a:cs typeface="Arial" panose="020B0604020202020204" pitchFamily="34" charset="0"/>
            </a:endParaRPr>
          </a:p>
          <a:p>
            <a:pPr marL="0" marR="0">
              <a:spcBef>
                <a:spcPts val="0"/>
              </a:spcBef>
              <a:spcAft>
                <a:spcPts val="0"/>
              </a:spcAft>
            </a:pPr>
            <a:r>
              <a:rPr lang="en-US" sz="1400" dirty="0">
                <a:effectLst/>
                <a:latin typeface="Arial" panose="020B0604020202020204" pitchFamily="34" charset="0"/>
                <a:ea typeface="SimSun" panose="02010600030101010101" pitchFamily="2" charset="-122"/>
                <a:cs typeface="Arial" panose="020B0604020202020204" pitchFamily="34" charset="0"/>
              </a:rPr>
              <a:t>Yang has been a member of Meng group since his undergraduate and Master’s studies at UCSD and is trained extensively on the basic techniques and procedures of solid-state battery materials. Yang’s contributions in Dr. Darren Tan et al.’s article</a:t>
            </a:r>
            <a:r>
              <a:rPr lang="en-US" sz="1400" baseline="30000" dirty="0">
                <a:effectLst/>
                <a:latin typeface="Arial" panose="020B0604020202020204" pitchFamily="34" charset="0"/>
                <a:ea typeface="SimSun" panose="02010600030101010101" pitchFamily="2" charset="-122"/>
                <a:cs typeface="Arial" panose="020B0604020202020204" pitchFamily="34" charset="0"/>
              </a:rPr>
              <a:t>1</a:t>
            </a:r>
            <a:r>
              <a:rPr lang="en-US" sz="1400" dirty="0">
                <a:effectLst/>
                <a:latin typeface="Arial" panose="020B0604020202020204" pitchFamily="34" charset="0"/>
                <a:ea typeface="SimSun" panose="02010600030101010101" pitchFamily="2" charset="-122"/>
                <a:cs typeface="Arial" panose="020B0604020202020204" pitchFamily="34" charset="0"/>
              </a:rPr>
              <a:t> on carbon-free Si anodes for solid-state batteries provides him with sufficient theoretical and practical knowledge on the topic. </a:t>
            </a:r>
          </a:p>
        </p:txBody>
      </p:sp>
      <p:pic>
        <p:nvPicPr>
          <p:cNvPr id="7" name="Picture 2" descr="profile image">
            <a:extLst>
              <a:ext uri="{FF2B5EF4-FFF2-40B4-BE49-F238E27FC236}">
                <a16:creationId xmlns:a16="http://schemas.microsoft.com/office/drawing/2014/main" id="{A5E143C8-2DF6-8DA7-068E-AC0812C8E6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414" y="1156779"/>
            <a:ext cx="2475069" cy="247506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BDCD82D-E22E-8325-3B33-0CF3CBE447B0}"/>
              </a:ext>
            </a:extLst>
          </p:cNvPr>
          <p:cNvSpPr txBox="1"/>
          <p:nvPr/>
        </p:nvSpPr>
        <p:spPr>
          <a:xfrm>
            <a:off x="321414" y="3820061"/>
            <a:ext cx="8833659" cy="2431435"/>
          </a:xfrm>
          <a:prstGeom prst="rect">
            <a:avLst/>
          </a:prstGeom>
          <a:noFill/>
        </p:spPr>
        <p:txBody>
          <a:bodyPr wrap="square">
            <a:spAutoFit/>
          </a:bodyPr>
          <a:lstStyle/>
          <a:p>
            <a:r>
              <a:rPr lang="en-US" b="1" i="0" dirty="0">
                <a:solidFill>
                  <a:srgbClr val="242424"/>
                </a:solidFill>
                <a:effectLst/>
                <a:latin typeface="Arial" panose="020B0604020202020204" pitchFamily="34" charset="0"/>
                <a:cs typeface="Arial" panose="020B0604020202020204" pitchFamily="34" charset="0"/>
              </a:rPr>
              <a:t>Jaehee Park</a:t>
            </a:r>
          </a:p>
          <a:p>
            <a:pPr marL="0" marR="0">
              <a:spcBef>
                <a:spcPts val="0"/>
              </a:spcBef>
              <a:spcAft>
                <a:spcPts val="0"/>
              </a:spcAft>
            </a:pPr>
            <a:r>
              <a:rPr lang="en-US" altLang="ko-KR" sz="1600" i="1" dirty="0">
                <a:latin typeface="Arial" panose="020B0604020202020204" pitchFamily="34" charset="0"/>
                <a:ea typeface="SimSun" panose="02010600030101010101" pitchFamily="2" charset="-122"/>
                <a:cs typeface="Arial" panose="020B0604020202020204" pitchFamily="34" charset="0"/>
              </a:rPr>
              <a:t>1</a:t>
            </a:r>
            <a:r>
              <a:rPr lang="en-US" altLang="ko-KR" sz="1600" i="1" baseline="30000" dirty="0">
                <a:latin typeface="Arial" panose="020B0604020202020204" pitchFamily="34" charset="0"/>
                <a:ea typeface="SimSun" panose="02010600030101010101" pitchFamily="2" charset="-122"/>
                <a:cs typeface="Arial" panose="020B0604020202020204" pitchFamily="34" charset="0"/>
              </a:rPr>
              <a:t>st</a:t>
            </a:r>
            <a:r>
              <a:rPr lang="en-US" altLang="ko-KR" sz="1600" i="1" dirty="0">
                <a:latin typeface="Arial" panose="020B0604020202020204" pitchFamily="34" charset="0"/>
                <a:ea typeface="SimSun" panose="02010600030101010101" pitchFamily="2" charset="-122"/>
                <a:cs typeface="Arial" panose="020B0604020202020204" pitchFamily="34" charset="0"/>
              </a:rPr>
              <a:t> year g</a:t>
            </a:r>
            <a:r>
              <a:rPr lang="en-US" altLang="ko-KR" sz="1600" i="1" dirty="0">
                <a:effectLst/>
                <a:latin typeface="Arial" panose="020B0604020202020204" pitchFamily="34" charset="0"/>
                <a:ea typeface="SimSun" panose="02010600030101010101" pitchFamily="2" charset="-122"/>
                <a:cs typeface="Arial" panose="020B0604020202020204" pitchFamily="34" charset="0"/>
              </a:rPr>
              <a:t>raduate student at the Pritzker School of Molecular Engineering (PME) at the University of Chicago</a:t>
            </a:r>
          </a:p>
          <a:p>
            <a:endParaRPr lang="en-US" dirty="0">
              <a:solidFill>
                <a:srgbClr val="242424"/>
              </a:solidFill>
              <a:latin typeface="Arial" panose="020B0604020202020204" pitchFamily="34" charset="0"/>
              <a:cs typeface="Arial" panose="020B0604020202020204" pitchFamily="34" charset="0"/>
            </a:endParaRPr>
          </a:p>
          <a:p>
            <a:r>
              <a:rPr lang="en-US" sz="1400" dirty="0">
                <a:solidFill>
                  <a:srgbClr val="242424"/>
                </a:solidFill>
                <a:latin typeface="Arial" panose="020B0604020202020204" pitchFamily="34" charset="0"/>
                <a:cs typeface="Arial" panose="020B0604020202020204" pitchFamily="34" charset="0"/>
              </a:rPr>
              <a:t>Park has been a member of the Meng group, bringing her solid-state battery expertise developed during her master‘s studies at Kyoto University and further honed through her work on lithium dendrite challenges. Her proficiency is highlighted by her research using operando X-ray computed tomography, notably published</a:t>
            </a:r>
            <a:r>
              <a:rPr lang="en-US" altLang="ko-KR" sz="1400" baseline="30000" dirty="0">
                <a:effectLst/>
                <a:latin typeface="Arial" panose="020B0604020202020204" pitchFamily="34" charset="0"/>
                <a:ea typeface="SimSun" panose="02010600030101010101" pitchFamily="2" charset="-122"/>
                <a:cs typeface="Arial" panose="020B0604020202020204" pitchFamily="34" charset="0"/>
              </a:rPr>
              <a:t>2</a:t>
            </a:r>
            <a:r>
              <a:rPr lang="en-US" sz="1400" dirty="0">
                <a:solidFill>
                  <a:srgbClr val="242424"/>
                </a:solidFill>
                <a:latin typeface="Arial" panose="020B0604020202020204" pitchFamily="34" charset="0"/>
                <a:cs typeface="Arial" panose="020B0604020202020204" pitchFamily="34" charset="0"/>
              </a:rPr>
              <a:t> in this field. At Meng group, Park has been extensively trained in both sulfide and </a:t>
            </a:r>
            <a:r>
              <a:rPr lang="en-US" sz="1400" dirty="0">
                <a:latin typeface="Arial" panose="020B0604020202020204" pitchFamily="34" charset="0"/>
                <a:cs typeface="Arial" panose="020B0604020202020204" pitchFamily="34" charset="0"/>
              </a:rPr>
              <a:t>halide</a:t>
            </a:r>
            <a:r>
              <a:rPr lang="en-US" altLang="zh-TW" sz="1400" dirty="0">
                <a:latin typeface="Arial" panose="020B0604020202020204" pitchFamily="34" charset="0"/>
                <a:cs typeface="Arial" panose="020B0604020202020204" pitchFamily="34" charset="0"/>
              </a:rPr>
              <a:t>-based</a:t>
            </a:r>
            <a:r>
              <a:rPr lang="zh-TW" altLang="en-US" sz="1400" dirty="0">
                <a:latin typeface="Arial" panose="020B0604020202020204" pitchFamily="34" charset="0"/>
                <a:cs typeface="Arial" panose="020B0604020202020204" pitchFamily="34" charset="0"/>
              </a:rPr>
              <a:t> </a:t>
            </a:r>
            <a:r>
              <a:rPr lang="en-US" altLang="zh-TW" sz="1400" dirty="0">
                <a:latin typeface="Arial" panose="020B0604020202020204" pitchFamily="34" charset="0"/>
                <a:cs typeface="Arial" panose="020B0604020202020204" pitchFamily="34" charset="0"/>
              </a:rPr>
              <a:t>SSE</a:t>
            </a:r>
            <a:r>
              <a:rPr lang="en-US" sz="1400" dirty="0">
                <a:latin typeface="Arial" panose="020B0604020202020204" pitchFamily="34" charset="0"/>
                <a:cs typeface="Arial" panose="020B0604020202020204" pitchFamily="34" charset="0"/>
              </a:rPr>
              <a:t> </a:t>
            </a:r>
            <a:r>
              <a:rPr lang="en-US" sz="1400" dirty="0">
                <a:solidFill>
                  <a:srgbClr val="242424"/>
                </a:solidFill>
                <a:latin typeface="Arial" panose="020B0604020202020204" pitchFamily="34" charset="0"/>
                <a:cs typeface="Arial" panose="020B0604020202020204" pitchFamily="34" charset="0"/>
              </a:rPr>
              <a:t>materials, building on a strong foundation in material synthesis—covering solid-state electrolytes, sulfur/Li</a:t>
            </a:r>
            <a:r>
              <a:rPr lang="en-US" sz="1400" baseline="-25000" dirty="0">
                <a:solidFill>
                  <a:srgbClr val="242424"/>
                </a:solidFill>
                <a:latin typeface="Arial" panose="020B0604020202020204" pitchFamily="34" charset="0"/>
                <a:cs typeface="Arial" panose="020B0604020202020204" pitchFamily="34" charset="0"/>
              </a:rPr>
              <a:t>2</a:t>
            </a:r>
            <a:r>
              <a:rPr lang="en-US" sz="1400" dirty="0">
                <a:solidFill>
                  <a:srgbClr val="242424"/>
                </a:solidFill>
                <a:latin typeface="Arial" panose="020B0604020202020204" pitchFamily="34" charset="0"/>
                <a:cs typeface="Arial" panose="020B0604020202020204" pitchFamily="34" charset="0"/>
              </a:rPr>
              <a:t>S-based cathodes, and micro-Si anodes—and basic electrochemical characterization of LiIn-Li</a:t>
            </a:r>
            <a:r>
              <a:rPr lang="en-US" sz="1400" baseline="-25000" dirty="0">
                <a:solidFill>
                  <a:srgbClr val="242424"/>
                </a:solidFill>
                <a:latin typeface="Arial" panose="020B0604020202020204" pitchFamily="34" charset="0"/>
                <a:cs typeface="Arial" panose="020B0604020202020204" pitchFamily="34" charset="0"/>
              </a:rPr>
              <a:t>2</a:t>
            </a:r>
            <a:r>
              <a:rPr lang="en-US" sz="1400" dirty="0">
                <a:solidFill>
                  <a:srgbClr val="242424"/>
                </a:solidFill>
                <a:latin typeface="Arial" panose="020B0604020202020204" pitchFamily="34" charset="0"/>
                <a:cs typeface="Arial" panose="020B0604020202020204" pitchFamily="34" charset="0"/>
              </a:rPr>
              <a:t>S cells.</a:t>
            </a:r>
            <a:endParaRPr lang="en-US" sz="1100" dirty="0">
              <a:latin typeface="Arial" panose="020B0604020202020204" pitchFamily="34" charset="0"/>
              <a:cs typeface="Arial" panose="020B0604020202020204" pitchFamily="34" charset="0"/>
            </a:endParaRPr>
          </a:p>
        </p:txBody>
      </p:sp>
      <p:pic>
        <p:nvPicPr>
          <p:cNvPr id="11" name="Picture 10" descr="A person smiling at the camera&#10;&#10;Description automatically generated">
            <a:extLst>
              <a:ext uri="{FF2B5EF4-FFF2-40B4-BE49-F238E27FC236}">
                <a16:creationId xmlns:a16="http://schemas.microsoft.com/office/drawing/2014/main" id="{3E14AECD-D561-AC23-A1F3-099F37465E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7936" y="3797457"/>
            <a:ext cx="1799936" cy="2273326"/>
          </a:xfrm>
          <a:prstGeom prst="rect">
            <a:avLst/>
          </a:prstGeom>
        </p:spPr>
      </p:pic>
      <p:sp>
        <p:nvSpPr>
          <p:cNvPr id="10" name="TextBox 9">
            <a:extLst>
              <a:ext uri="{FF2B5EF4-FFF2-40B4-BE49-F238E27FC236}">
                <a16:creationId xmlns:a16="http://schemas.microsoft.com/office/drawing/2014/main" id="{99AB5F36-7155-8D09-AC89-D72EBD901169}"/>
              </a:ext>
            </a:extLst>
          </p:cNvPr>
          <p:cNvSpPr txBox="1"/>
          <p:nvPr/>
        </p:nvSpPr>
        <p:spPr>
          <a:xfrm>
            <a:off x="1361052" y="6606977"/>
            <a:ext cx="8699381" cy="246221"/>
          </a:xfrm>
          <a:prstGeom prst="rect">
            <a:avLst/>
          </a:prstGeom>
          <a:noFill/>
        </p:spPr>
        <p:txBody>
          <a:bodyPr wrap="square" rtlCol="0">
            <a:spAutoFit/>
          </a:bodyPr>
          <a:lstStyle/>
          <a:p>
            <a:r>
              <a:rPr lang="en-US" altLang="ko-KR" sz="1000" baseline="30000" dirty="0">
                <a:effectLst/>
                <a:ea typeface="SimSun" panose="02010600030101010101" pitchFamily="2" charset="-122"/>
                <a:cs typeface="Arial" panose="020B0604020202020204" pitchFamily="34" charset="0"/>
              </a:rPr>
              <a:t>1</a:t>
            </a:r>
            <a:r>
              <a:rPr lang="en-US" altLang="ko-KR" sz="1000" dirty="0">
                <a:effectLst/>
                <a:ea typeface="SimSun" panose="02010600030101010101" pitchFamily="2" charset="-122"/>
                <a:cs typeface="Arial" panose="020B0604020202020204" pitchFamily="34" charset="0"/>
              </a:rPr>
              <a:t>Science 373.6562 (2021): 1494-1499</a:t>
            </a:r>
            <a:r>
              <a:rPr lang="en-US" altLang="ko-KR" sz="1000" baseline="30000" dirty="0">
                <a:effectLst/>
                <a:ea typeface="SimSun" panose="02010600030101010101" pitchFamily="2" charset="-122"/>
                <a:cs typeface="Arial" panose="020B0604020202020204" pitchFamily="34" charset="0"/>
              </a:rPr>
              <a:t>.</a:t>
            </a:r>
            <a:r>
              <a:rPr lang="en-US" altLang="ko-KR" sz="1000" dirty="0"/>
              <a:t>; </a:t>
            </a:r>
            <a:r>
              <a:rPr lang="en-US" altLang="ko-KR" sz="1000" baseline="30000" dirty="0">
                <a:effectLst/>
                <a:ea typeface="SimSun" panose="02010600030101010101" pitchFamily="2" charset="-122"/>
                <a:cs typeface="Arial" panose="020B0604020202020204" pitchFamily="34" charset="0"/>
              </a:rPr>
              <a:t>2</a:t>
            </a:r>
            <a:r>
              <a:rPr lang="en-US" altLang="ko-KR" sz="1000" dirty="0"/>
              <a:t>Chem. </a:t>
            </a:r>
            <a:r>
              <a:rPr lang="en-US" altLang="ko-KR" sz="1000" dirty="0" err="1"/>
              <a:t>Commun</a:t>
            </a:r>
            <a:r>
              <a:rPr lang="en-US" altLang="ko-KR" sz="1000" dirty="0"/>
              <a:t>., 2023, 59, 7799 </a:t>
            </a:r>
          </a:p>
        </p:txBody>
      </p:sp>
      <p:sp>
        <p:nvSpPr>
          <p:cNvPr id="9" name="标题 4">
            <a:extLst>
              <a:ext uri="{FF2B5EF4-FFF2-40B4-BE49-F238E27FC236}">
                <a16:creationId xmlns:a16="http://schemas.microsoft.com/office/drawing/2014/main" id="{5B150EC2-FFD5-6DFF-5010-0B3FF18B3B81}"/>
              </a:ext>
            </a:extLst>
          </p:cNvPr>
          <p:cNvSpPr txBox="1">
            <a:spLocks/>
          </p:cNvSpPr>
          <p:nvPr/>
        </p:nvSpPr>
        <p:spPr>
          <a:xfrm>
            <a:off x="133927" y="-36174"/>
            <a:ext cx="11924145" cy="10096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800" kern="100" dirty="0">
                <a:latin typeface="+mj-lt"/>
                <a:ea typeface="PMingLiU" panose="02020500000000000000" pitchFamily="18" charset="-120"/>
                <a:cs typeface="Times New Roman" panose="02020603050405020304" pitchFamily="18" charset="0"/>
              </a:rPr>
              <a:t>Project Members</a:t>
            </a:r>
          </a:p>
        </p:txBody>
      </p:sp>
    </p:spTree>
    <p:extLst>
      <p:ext uri="{BB962C8B-B14F-4D97-AF65-F5344CB8AC3E}">
        <p14:creationId xmlns:p14="http://schemas.microsoft.com/office/powerpoint/2010/main" val="1186540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954A6-A02D-EA2F-426B-F7B0477161F8}"/>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B475B49F-60CD-E8C9-ACBB-5AC2BD90E811}"/>
              </a:ext>
            </a:extLst>
          </p:cNvPr>
          <p:cNvGrpSpPr/>
          <p:nvPr/>
        </p:nvGrpSpPr>
        <p:grpSpPr>
          <a:xfrm>
            <a:off x="9632042" y="6240054"/>
            <a:ext cx="2488979" cy="607786"/>
            <a:chOff x="9632042" y="6240054"/>
            <a:chExt cx="2488979" cy="607786"/>
          </a:xfrm>
        </p:grpSpPr>
        <p:sp>
          <p:nvSpPr>
            <p:cNvPr id="4" name="Rectangle 3">
              <a:extLst>
                <a:ext uri="{FF2B5EF4-FFF2-40B4-BE49-F238E27FC236}">
                  <a16:creationId xmlns:a16="http://schemas.microsoft.com/office/drawing/2014/main" id="{25F18314-960B-2D3D-51D0-04CB695FC3AA}"/>
                </a:ext>
              </a:extLst>
            </p:cNvPr>
            <p:cNvSpPr/>
            <p:nvPr/>
          </p:nvSpPr>
          <p:spPr>
            <a:xfrm>
              <a:off x="10885024" y="6325629"/>
              <a:ext cx="1235997" cy="5222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8" name="Picture 7">
              <a:extLst>
                <a:ext uri="{FF2B5EF4-FFF2-40B4-BE49-F238E27FC236}">
                  <a16:creationId xmlns:a16="http://schemas.microsoft.com/office/drawing/2014/main" id="{28DB2500-3180-13D8-E95D-5CD5E600E4B6}"/>
                </a:ext>
              </a:extLst>
            </p:cNvPr>
            <p:cNvPicPr>
              <a:picLocks noChangeAspect="1"/>
            </p:cNvPicPr>
            <p:nvPr/>
          </p:nvPicPr>
          <p:blipFill>
            <a:blip r:embed="rId3"/>
            <a:stretch>
              <a:fillRect/>
            </a:stretch>
          </p:blipFill>
          <p:spPr>
            <a:xfrm>
              <a:off x="9632042" y="6240054"/>
              <a:ext cx="2334590" cy="522211"/>
            </a:xfrm>
            <a:prstGeom prst="rect">
              <a:avLst/>
            </a:prstGeom>
          </p:spPr>
        </p:pic>
      </p:grpSp>
      <p:sp>
        <p:nvSpPr>
          <p:cNvPr id="7" name="Title 1">
            <a:extLst>
              <a:ext uri="{FF2B5EF4-FFF2-40B4-BE49-F238E27FC236}">
                <a16:creationId xmlns:a16="http://schemas.microsoft.com/office/drawing/2014/main" id="{93E13CD0-FCD0-D2E9-E147-0486ADC99C59}"/>
              </a:ext>
            </a:extLst>
          </p:cNvPr>
          <p:cNvSpPr txBox="1">
            <a:spLocks/>
          </p:cNvSpPr>
          <p:nvPr/>
        </p:nvSpPr>
        <p:spPr>
          <a:xfrm>
            <a:off x="-376310" y="1294579"/>
            <a:ext cx="12192000" cy="7254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latinLnBrk="1"/>
            <a:endParaRPr lang="en-US" sz="2800" b="1" dirty="0">
              <a:ln>
                <a:solidFill>
                  <a:schemeClr val="tx2">
                    <a:lumMod val="75000"/>
                  </a:schemeClr>
                </a:solidFill>
              </a:ln>
              <a:gradFill flip="none" rotWithShape="1">
                <a:gsLst>
                  <a:gs pos="0">
                    <a:schemeClr val="accent3">
                      <a:lumMod val="20000"/>
                      <a:lumOff val="80000"/>
                    </a:schemeClr>
                  </a:gs>
                  <a:gs pos="50000">
                    <a:schemeClr val="accent3">
                      <a:lumMod val="40000"/>
                      <a:lumOff val="60000"/>
                    </a:schemeClr>
                  </a:gs>
                  <a:gs pos="100000">
                    <a:srgbClr val="99FF33"/>
                  </a:gs>
                </a:gsLst>
                <a:lin ang="5400000" scaled="0"/>
                <a:tileRect/>
              </a:gradFill>
              <a:effectLst>
                <a:outerShdw blurRad="38100" dist="38100" dir="2700000" algn="tl">
                  <a:srgbClr val="000000">
                    <a:alpha val="43137"/>
                  </a:srgbClr>
                </a:outerShdw>
              </a:effectLst>
              <a:latin typeface="Arial" pitchFamily="34" charset="0"/>
              <a:cs typeface="Arial" pitchFamily="34" charset="0"/>
            </a:endParaRPr>
          </a:p>
        </p:txBody>
      </p:sp>
      <p:sp>
        <p:nvSpPr>
          <p:cNvPr id="15" name="Content Placeholder 2">
            <a:extLst>
              <a:ext uri="{FF2B5EF4-FFF2-40B4-BE49-F238E27FC236}">
                <a16:creationId xmlns:a16="http://schemas.microsoft.com/office/drawing/2014/main" id="{5C67322D-F705-E030-A502-6033231C8F56}"/>
              </a:ext>
            </a:extLst>
          </p:cNvPr>
          <p:cNvSpPr txBox="1">
            <a:spLocks/>
          </p:cNvSpPr>
          <p:nvPr/>
        </p:nvSpPr>
        <p:spPr>
          <a:xfrm>
            <a:off x="322624" y="1381124"/>
            <a:ext cx="7093949" cy="420302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2000" dirty="0">
                <a:latin typeface="Arial" panose="020B0604020202020204" pitchFamily="34" charset="0"/>
                <a:cs typeface="Arial" panose="020B0604020202020204" pitchFamily="34" charset="0"/>
              </a:rPr>
              <a:t>Global CO</a:t>
            </a:r>
            <a:r>
              <a:rPr lang="en-US" sz="2000" baseline="-25000" dirty="0">
                <a:latin typeface="Arial" panose="020B0604020202020204" pitchFamily="34" charset="0"/>
                <a:cs typeface="Arial" panose="020B0604020202020204" pitchFamily="34" charset="0"/>
              </a:rPr>
              <a:t>2 </a:t>
            </a:r>
            <a:r>
              <a:rPr lang="en-US" sz="2000" dirty="0">
                <a:latin typeface="Arial" panose="020B0604020202020204" pitchFamily="34" charset="0"/>
                <a:cs typeface="Arial" panose="020B0604020202020204" pitchFamily="34" charset="0"/>
              </a:rPr>
              <a:t>emissions driven by economic and population growth ( &gt; 40 Gt CO</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yr</a:t>
            </a:r>
            <a:r>
              <a:rPr lang="en-US" sz="2000" dirty="0">
                <a:latin typeface="Arial" panose="020B0604020202020204" pitchFamily="34" charset="0"/>
                <a:cs typeface="Arial" panose="020B0604020202020204" pitchFamily="34" charset="0"/>
              </a:rPr>
              <a:t>)</a:t>
            </a:r>
          </a:p>
          <a:p>
            <a:pPr marL="342900" indent="-342900"/>
            <a:r>
              <a:rPr lang="en-US" altLang="ko-KR" sz="2000" dirty="0">
                <a:latin typeface="Arial" panose="020B0604020202020204" pitchFamily="34" charset="0"/>
                <a:cs typeface="Arial" panose="020B0604020202020204" pitchFamily="34" charset="0"/>
              </a:rPr>
              <a:t>Projected increase in electricity demand ( &gt; 1000 TWh)</a:t>
            </a:r>
            <a:endParaRPr lang="en-US" altLang="ko-KR" sz="1800" dirty="0">
              <a:latin typeface="Arial" panose="020B0604020202020204" pitchFamily="34" charset="0"/>
              <a:cs typeface="Arial" panose="020B0604020202020204" pitchFamily="34" charset="0"/>
            </a:endParaRPr>
          </a:p>
          <a:p>
            <a:pPr marL="342900" indent="-342900"/>
            <a:r>
              <a:rPr lang="en-US" sz="2000" dirty="0">
                <a:latin typeface="Arial" panose="020B0604020202020204" pitchFamily="34" charset="0"/>
                <a:cs typeface="Arial" panose="020B0604020202020204" pitchFamily="34" charset="0"/>
              </a:rPr>
              <a:t>Electric vehicles and renewable energy push for better batteries</a:t>
            </a:r>
          </a:p>
          <a:p>
            <a:pPr marL="342900" indent="-342900"/>
            <a:endParaRPr lang="en-US" sz="2000" dirty="0">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CE5BD4C9-5EA0-4D58-629A-88DA7AA24778}"/>
              </a:ext>
            </a:extLst>
          </p:cNvPr>
          <p:cNvGrpSpPr/>
          <p:nvPr/>
        </p:nvGrpSpPr>
        <p:grpSpPr>
          <a:xfrm>
            <a:off x="7448394" y="1080053"/>
            <a:ext cx="4367296" cy="1859771"/>
            <a:chOff x="1158673" y="4126440"/>
            <a:chExt cx="4876800" cy="2409826"/>
          </a:xfrm>
        </p:grpSpPr>
        <p:pic>
          <p:nvPicPr>
            <p:cNvPr id="20" name="Picture 19">
              <a:extLst>
                <a:ext uri="{FF2B5EF4-FFF2-40B4-BE49-F238E27FC236}">
                  <a16:creationId xmlns:a16="http://schemas.microsoft.com/office/drawing/2014/main" id="{FB229B9F-ACAD-AF31-F5B4-ACCC7ABD5EFD}"/>
                </a:ext>
              </a:extLst>
            </p:cNvPr>
            <p:cNvPicPr>
              <a:picLocks noChangeAspect="1"/>
            </p:cNvPicPr>
            <p:nvPr/>
          </p:nvPicPr>
          <p:blipFill>
            <a:blip r:embed="rId4"/>
            <a:stretch>
              <a:fillRect/>
            </a:stretch>
          </p:blipFill>
          <p:spPr>
            <a:xfrm>
              <a:off x="1158673" y="4126441"/>
              <a:ext cx="4876800" cy="2409825"/>
            </a:xfrm>
            <a:prstGeom prst="rect">
              <a:avLst/>
            </a:prstGeom>
          </p:spPr>
        </p:pic>
        <p:sp>
          <p:nvSpPr>
            <p:cNvPr id="21" name="Rectangle 20">
              <a:extLst>
                <a:ext uri="{FF2B5EF4-FFF2-40B4-BE49-F238E27FC236}">
                  <a16:creationId xmlns:a16="http://schemas.microsoft.com/office/drawing/2014/main" id="{EEFD2D74-6A26-18D5-B578-9795984C8D99}"/>
                </a:ext>
              </a:extLst>
            </p:cNvPr>
            <p:cNvSpPr/>
            <p:nvPr/>
          </p:nvSpPr>
          <p:spPr>
            <a:xfrm>
              <a:off x="1158673" y="4126440"/>
              <a:ext cx="285540" cy="28554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4B5C8D40-3046-0C02-C289-9E91CC3CA23A}"/>
              </a:ext>
            </a:extLst>
          </p:cNvPr>
          <p:cNvGrpSpPr/>
          <p:nvPr/>
        </p:nvGrpSpPr>
        <p:grpSpPr>
          <a:xfrm>
            <a:off x="6318048" y="3061894"/>
            <a:ext cx="5348409" cy="3120115"/>
            <a:chOff x="6198451" y="3603993"/>
            <a:chExt cx="5348409" cy="3120115"/>
          </a:xfrm>
        </p:grpSpPr>
        <p:pic>
          <p:nvPicPr>
            <p:cNvPr id="23" name="Graphic 22" descr="Solar Panels with solid fill">
              <a:extLst>
                <a:ext uri="{FF2B5EF4-FFF2-40B4-BE49-F238E27FC236}">
                  <a16:creationId xmlns:a16="http://schemas.microsoft.com/office/drawing/2014/main" id="{6BF07683-32EA-23B8-C98D-D80B6861BC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87337" y="3837366"/>
              <a:ext cx="1027209" cy="1027209"/>
            </a:xfrm>
            <a:prstGeom prst="rect">
              <a:avLst/>
            </a:prstGeom>
          </p:spPr>
        </p:pic>
        <p:pic>
          <p:nvPicPr>
            <p:cNvPr id="24" name="Graphic 23" descr="Wind Turbines with solid fill">
              <a:extLst>
                <a:ext uri="{FF2B5EF4-FFF2-40B4-BE49-F238E27FC236}">
                  <a16:creationId xmlns:a16="http://schemas.microsoft.com/office/drawing/2014/main" id="{34DAE2B4-A850-B14F-C420-394ED588A76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44041" y="3603993"/>
              <a:ext cx="1060697" cy="1060697"/>
            </a:xfrm>
            <a:prstGeom prst="rect">
              <a:avLst/>
            </a:prstGeom>
          </p:spPr>
        </p:pic>
        <p:pic>
          <p:nvPicPr>
            <p:cNvPr id="25" name="Graphic 24" descr="Battery with solid fill">
              <a:extLst>
                <a:ext uri="{FF2B5EF4-FFF2-40B4-BE49-F238E27FC236}">
                  <a16:creationId xmlns:a16="http://schemas.microsoft.com/office/drawing/2014/main" id="{A321E54C-DECC-FCA9-1DDD-41AFCD3AAD6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64873" y="4796175"/>
              <a:ext cx="1064689" cy="1064689"/>
            </a:xfrm>
            <a:prstGeom prst="rect">
              <a:avLst/>
            </a:prstGeom>
          </p:spPr>
        </p:pic>
        <p:pic>
          <p:nvPicPr>
            <p:cNvPr id="26" name="Graphic 25" descr="Electric Tower with solid fill">
              <a:extLst>
                <a:ext uri="{FF2B5EF4-FFF2-40B4-BE49-F238E27FC236}">
                  <a16:creationId xmlns:a16="http://schemas.microsoft.com/office/drawing/2014/main" id="{81AF1427-5F1F-BEBE-2322-FB4830819FE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32590" y="5663411"/>
              <a:ext cx="1060697" cy="1060697"/>
            </a:xfrm>
            <a:prstGeom prst="rect">
              <a:avLst/>
            </a:prstGeom>
          </p:spPr>
        </p:pic>
        <p:sp>
          <p:nvSpPr>
            <p:cNvPr id="27" name="Arc 26">
              <a:extLst>
                <a:ext uri="{FF2B5EF4-FFF2-40B4-BE49-F238E27FC236}">
                  <a16:creationId xmlns:a16="http://schemas.microsoft.com/office/drawing/2014/main" id="{77F5641F-C49F-936E-834C-272962F3F579}"/>
                </a:ext>
              </a:extLst>
            </p:cNvPr>
            <p:cNvSpPr/>
            <p:nvPr/>
          </p:nvSpPr>
          <p:spPr>
            <a:xfrm rot="1356136">
              <a:off x="8421374" y="4528449"/>
              <a:ext cx="1458472" cy="1035446"/>
            </a:xfrm>
            <a:prstGeom prst="arc">
              <a:avLst>
                <a:gd name="adj1" fmla="val 14746274"/>
                <a:gd name="adj2" fmla="val 19694751"/>
              </a:avLst>
            </a:prstGeom>
            <a:ln w="57150">
              <a:tailEnd type="triangle"/>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dirty="0"/>
            </a:p>
          </p:txBody>
        </p:sp>
        <p:sp>
          <p:nvSpPr>
            <p:cNvPr id="28" name="Arc 27">
              <a:extLst>
                <a:ext uri="{FF2B5EF4-FFF2-40B4-BE49-F238E27FC236}">
                  <a16:creationId xmlns:a16="http://schemas.microsoft.com/office/drawing/2014/main" id="{A23E901D-7126-CCB6-98A2-86878BF373E8}"/>
                </a:ext>
              </a:extLst>
            </p:cNvPr>
            <p:cNvSpPr/>
            <p:nvPr/>
          </p:nvSpPr>
          <p:spPr>
            <a:xfrm rot="7079800">
              <a:off x="8553143" y="5138683"/>
              <a:ext cx="1458472" cy="1035446"/>
            </a:xfrm>
            <a:prstGeom prst="arc">
              <a:avLst>
                <a:gd name="adj1" fmla="val 14746274"/>
                <a:gd name="adj2" fmla="val 19694751"/>
              </a:avLst>
            </a:prstGeom>
            <a:ln w="57150">
              <a:headEnd type="triangle" w="med" len="med"/>
              <a:tailEnd type="none" w="med" len="med"/>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dirty="0"/>
            </a:p>
          </p:txBody>
        </p:sp>
        <p:sp>
          <p:nvSpPr>
            <p:cNvPr id="29" name="TextBox 28">
              <a:extLst>
                <a:ext uri="{FF2B5EF4-FFF2-40B4-BE49-F238E27FC236}">
                  <a16:creationId xmlns:a16="http://schemas.microsoft.com/office/drawing/2014/main" id="{AD1DC2C5-C601-FB74-5E81-07E3201220CC}"/>
                </a:ext>
              </a:extLst>
            </p:cNvPr>
            <p:cNvSpPr txBox="1"/>
            <p:nvPr/>
          </p:nvSpPr>
          <p:spPr>
            <a:xfrm>
              <a:off x="9380162" y="4279820"/>
              <a:ext cx="2116285"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Reliability of renewables</a:t>
              </a:r>
            </a:p>
          </p:txBody>
        </p:sp>
        <p:sp>
          <p:nvSpPr>
            <p:cNvPr id="30" name="TextBox 29">
              <a:extLst>
                <a:ext uri="{FF2B5EF4-FFF2-40B4-BE49-F238E27FC236}">
                  <a16:creationId xmlns:a16="http://schemas.microsoft.com/office/drawing/2014/main" id="{C71C5606-ADB4-3DA4-12DC-E67B7384EF7C}"/>
                </a:ext>
              </a:extLst>
            </p:cNvPr>
            <p:cNvSpPr txBox="1"/>
            <p:nvPr/>
          </p:nvSpPr>
          <p:spPr>
            <a:xfrm>
              <a:off x="9244691" y="6325943"/>
              <a:ext cx="2302169"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Electrification for efficiency</a:t>
              </a:r>
            </a:p>
          </p:txBody>
        </p:sp>
        <p:sp>
          <p:nvSpPr>
            <p:cNvPr id="31" name="Arc 30">
              <a:extLst>
                <a:ext uri="{FF2B5EF4-FFF2-40B4-BE49-F238E27FC236}">
                  <a16:creationId xmlns:a16="http://schemas.microsoft.com/office/drawing/2014/main" id="{22811BB1-D8B2-6902-9A6B-0408F664BAAA}"/>
                </a:ext>
              </a:extLst>
            </p:cNvPr>
            <p:cNvSpPr/>
            <p:nvPr/>
          </p:nvSpPr>
          <p:spPr>
            <a:xfrm rot="16658266">
              <a:off x="7678076" y="4859733"/>
              <a:ext cx="1321899" cy="938486"/>
            </a:xfrm>
            <a:prstGeom prst="arc">
              <a:avLst>
                <a:gd name="adj1" fmla="val 11181281"/>
                <a:gd name="adj2" fmla="val 19754901"/>
              </a:avLst>
            </a:prstGeom>
            <a:ln w="57150">
              <a:headEnd type="triangle" w="med" len="med"/>
              <a:tailEnd type="triangle" w="med" len="med"/>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dirty="0"/>
            </a:p>
          </p:txBody>
        </p:sp>
        <p:sp>
          <p:nvSpPr>
            <p:cNvPr id="32" name="TextBox 31">
              <a:extLst>
                <a:ext uri="{FF2B5EF4-FFF2-40B4-BE49-F238E27FC236}">
                  <a16:creationId xmlns:a16="http://schemas.microsoft.com/office/drawing/2014/main" id="{5352F9C2-1237-CCE3-CD73-C2A7542E3D79}"/>
                </a:ext>
              </a:extLst>
            </p:cNvPr>
            <p:cNvSpPr txBox="1"/>
            <p:nvPr/>
          </p:nvSpPr>
          <p:spPr>
            <a:xfrm>
              <a:off x="6198451" y="5093949"/>
              <a:ext cx="1664615" cy="738664"/>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Increase renewable fuel share</a:t>
              </a:r>
            </a:p>
          </p:txBody>
        </p:sp>
      </p:grpSp>
      <p:pic>
        <p:nvPicPr>
          <p:cNvPr id="34" name="Picture 33">
            <a:extLst>
              <a:ext uri="{FF2B5EF4-FFF2-40B4-BE49-F238E27FC236}">
                <a16:creationId xmlns:a16="http://schemas.microsoft.com/office/drawing/2014/main" id="{36E4DCCB-F2D6-4621-4386-799F0770692A}"/>
              </a:ext>
            </a:extLst>
          </p:cNvPr>
          <p:cNvPicPr>
            <a:picLocks noChangeAspect="1"/>
          </p:cNvPicPr>
          <p:nvPr/>
        </p:nvPicPr>
        <p:blipFill>
          <a:blip r:embed="rId13"/>
          <a:stretch>
            <a:fillRect/>
          </a:stretch>
        </p:blipFill>
        <p:spPr>
          <a:xfrm>
            <a:off x="1142841" y="3295267"/>
            <a:ext cx="4401422" cy="3037497"/>
          </a:xfrm>
          <a:prstGeom prst="rect">
            <a:avLst/>
          </a:prstGeom>
        </p:spPr>
      </p:pic>
      <p:sp>
        <p:nvSpPr>
          <p:cNvPr id="35" name="TextBox 34">
            <a:extLst>
              <a:ext uri="{FF2B5EF4-FFF2-40B4-BE49-F238E27FC236}">
                <a16:creationId xmlns:a16="http://schemas.microsoft.com/office/drawing/2014/main" id="{8C167C47-A0E9-1C68-62DD-63E7C6A7B09C}"/>
              </a:ext>
            </a:extLst>
          </p:cNvPr>
          <p:cNvSpPr txBox="1"/>
          <p:nvPr/>
        </p:nvSpPr>
        <p:spPr>
          <a:xfrm>
            <a:off x="1142842" y="6565714"/>
            <a:ext cx="6708386" cy="246221"/>
          </a:xfrm>
          <a:prstGeom prst="rect">
            <a:avLst/>
          </a:prstGeom>
          <a:solidFill>
            <a:schemeClr val="bg1"/>
          </a:solidFill>
        </p:spPr>
        <p:txBody>
          <a:bodyPr wrap="square" rtlCol="0">
            <a:spAutoFit/>
          </a:bodyPr>
          <a:lstStyle/>
          <a:p>
            <a:r>
              <a:rPr lang="en-US" sz="1000" dirty="0">
                <a:latin typeface="Arial" panose="020B0604020202020204" pitchFamily="34" charset="0"/>
                <a:cs typeface="Arial" panose="020B0604020202020204" pitchFamily="34" charset="0"/>
              </a:rPr>
              <a:t>IPCC, 2014: Climate Change 2014: Synthesis Report, U.S. Battery Market Size And Share, Industry Report, 2030 </a:t>
            </a:r>
          </a:p>
        </p:txBody>
      </p:sp>
      <p:sp>
        <p:nvSpPr>
          <p:cNvPr id="6" name="标题 4">
            <a:extLst>
              <a:ext uri="{FF2B5EF4-FFF2-40B4-BE49-F238E27FC236}">
                <a16:creationId xmlns:a16="http://schemas.microsoft.com/office/drawing/2014/main" id="{FD800D19-3CE1-E4E7-F9D3-4553DF8B234D}"/>
              </a:ext>
            </a:extLst>
          </p:cNvPr>
          <p:cNvSpPr txBox="1">
            <a:spLocks/>
          </p:cNvSpPr>
          <p:nvPr/>
        </p:nvSpPr>
        <p:spPr>
          <a:xfrm>
            <a:off x="133927" y="-36174"/>
            <a:ext cx="11924145" cy="10096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800" kern="100" dirty="0">
                <a:latin typeface="+mj-lt"/>
                <a:ea typeface="PMingLiU" panose="02020500000000000000" pitchFamily="18" charset="-120"/>
                <a:cs typeface="Times New Roman" panose="02020603050405020304" pitchFamily="18" charset="0"/>
              </a:rPr>
              <a:t>Growing Demand for High-Capacity Batteries</a:t>
            </a:r>
          </a:p>
        </p:txBody>
      </p:sp>
    </p:spTree>
    <p:extLst>
      <p:ext uri="{BB962C8B-B14F-4D97-AF65-F5344CB8AC3E}">
        <p14:creationId xmlns:p14="http://schemas.microsoft.com/office/powerpoint/2010/main" val="205191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954A6-A02D-EA2F-426B-F7B0477161F8}"/>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D7C10BCA-F76A-C603-6B54-A135B677AFB1}"/>
              </a:ext>
            </a:extLst>
          </p:cNvPr>
          <p:cNvGrpSpPr/>
          <p:nvPr/>
        </p:nvGrpSpPr>
        <p:grpSpPr>
          <a:xfrm>
            <a:off x="9632042" y="6240054"/>
            <a:ext cx="2488979" cy="607786"/>
            <a:chOff x="9632042" y="6240054"/>
            <a:chExt cx="2488979" cy="607786"/>
          </a:xfrm>
        </p:grpSpPr>
        <p:sp>
          <p:nvSpPr>
            <p:cNvPr id="5" name="Rectangle 4">
              <a:extLst>
                <a:ext uri="{FF2B5EF4-FFF2-40B4-BE49-F238E27FC236}">
                  <a16:creationId xmlns:a16="http://schemas.microsoft.com/office/drawing/2014/main" id="{702D507D-243A-5793-4B32-A51CC77261C6}"/>
                </a:ext>
              </a:extLst>
            </p:cNvPr>
            <p:cNvSpPr/>
            <p:nvPr/>
          </p:nvSpPr>
          <p:spPr>
            <a:xfrm>
              <a:off x="10885024" y="6325629"/>
              <a:ext cx="1235997" cy="5222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 name="Picture 1">
              <a:extLst>
                <a:ext uri="{FF2B5EF4-FFF2-40B4-BE49-F238E27FC236}">
                  <a16:creationId xmlns:a16="http://schemas.microsoft.com/office/drawing/2014/main" id="{4B2CBAB8-51C3-DE60-CC92-CEDF4E9CBC4A}"/>
                </a:ext>
              </a:extLst>
            </p:cNvPr>
            <p:cNvPicPr>
              <a:picLocks noChangeAspect="1"/>
            </p:cNvPicPr>
            <p:nvPr/>
          </p:nvPicPr>
          <p:blipFill>
            <a:blip r:embed="rId3"/>
            <a:stretch>
              <a:fillRect/>
            </a:stretch>
          </p:blipFill>
          <p:spPr>
            <a:xfrm>
              <a:off x="9632042" y="6240054"/>
              <a:ext cx="2334590" cy="522211"/>
            </a:xfrm>
            <a:prstGeom prst="rect">
              <a:avLst/>
            </a:prstGeom>
          </p:spPr>
        </p:pic>
      </p:grpSp>
      <p:sp>
        <p:nvSpPr>
          <p:cNvPr id="3" name="Title 1">
            <a:extLst>
              <a:ext uri="{FF2B5EF4-FFF2-40B4-BE49-F238E27FC236}">
                <a16:creationId xmlns:a16="http://schemas.microsoft.com/office/drawing/2014/main" id="{C844D61B-AAD5-2AEC-2272-E9AEB1B5F1EE}"/>
              </a:ext>
            </a:extLst>
          </p:cNvPr>
          <p:cNvSpPr txBox="1">
            <a:spLocks/>
          </p:cNvSpPr>
          <p:nvPr/>
        </p:nvSpPr>
        <p:spPr>
          <a:xfrm>
            <a:off x="-486188" y="1275640"/>
            <a:ext cx="12192000" cy="7254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latinLnBrk="1"/>
            <a:endParaRPr lang="en-US" sz="2800" b="1" dirty="0">
              <a:ln>
                <a:solidFill>
                  <a:schemeClr val="tx2">
                    <a:lumMod val="75000"/>
                  </a:schemeClr>
                </a:solidFill>
              </a:ln>
              <a:gradFill flip="none" rotWithShape="1">
                <a:gsLst>
                  <a:gs pos="0">
                    <a:schemeClr val="accent3">
                      <a:lumMod val="20000"/>
                      <a:lumOff val="80000"/>
                    </a:schemeClr>
                  </a:gs>
                  <a:gs pos="50000">
                    <a:schemeClr val="accent3">
                      <a:lumMod val="40000"/>
                      <a:lumOff val="60000"/>
                    </a:schemeClr>
                  </a:gs>
                  <a:gs pos="100000">
                    <a:srgbClr val="99FF33"/>
                  </a:gs>
                </a:gsLst>
                <a:lin ang="5400000" scaled="0"/>
                <a:tileRect/>
              </a:gradFill>
              <a:effectLst>
                <a:outerShdw blurRad="38100" dist="38100" dir="2700000" algn="tl">
                  <a:srgbClr val="000000">
                    <a:alpha val="43137"/>
                  </a:srgbClr>
                </a:outerShdw>
              </a:effectLst>
              <a:latin typeface="Arial" pitchFamily="34" charset="0"/>
              <a:cs typeface="Arial" pitchFamily="34" charset="0"/>
            </a:endParaRPr>
          </a:p>
        </p:txBody>
      </p:sp>
      <p:sp>
        <p:nvSpPr>
          <p:cNvPr id="4" name="TextBox 3">
            <a:extLst>
              <a:ext uri="{FF2B5EF4-FFF2-40B4-BE49-F238E27FC236}">
                <a16:creationId xmlns:a16="http://schemas.microsoft.com/office/drawing/2014/main" id="{525F8CC2-92D7-3216-88BD-D9BB85EA129B}"/>
              </a:ext>
            </a:extLst>
          </p:cNvPr>
          <p:cNvSpPr txBox="1"/>
          <p:nvPr/>
        </p:nvSpPr>
        <p:spPr>
          <a:xfrm>
            <a:off x="1169385" y="1104424"/>
            <a:ext cx="9853230"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Li-S batteries can cause a paradigm shift for currently </a:t>
            </a:r>
            <a:r>
              <a:rPr lang="en-US" sz="2000" b="1" dirty="0">
                <a:latin typeface="Arial" panose="020B0604020202020204" pitchFamily="34" charset="0"/>
                <a:cs typeface="Arial" panose="020B0604020202020204" pitchFamily="34" charset="0"/>
              </a:rPr>
              <a:t>inaccessible technologies</a:t>
            </a:r>
          </a:p>
        </p:txBody>
      </p:sp>
      <p:pic>
        <p:nvPicPr>
          <p:cNvPr id="7" name="Picture 6" descr="A diagram of a diagram of a diagram&#10;&#10;Description automatically generated with medium confidence">
            <a:extLst>
              <a:ext uri="{FF2B5EF4-FFF2-40B4-BE49-F238E27FC236}">
                <a16:creationId xmlns:a16="http://schemas.microsoft.com/office/drawing/2014/main" id="{BA247A52-7055-57F2-FBA9-4329E904A06A}"/>
              </a:ext>
            </a:extLst>
          </p:cNvPr>
          <p:cNvPicPr>
            <a:picLocks noChangeAspect="1"/>
          </p:cNvPicPr>
          <p:nvPr/>
        </p:nvPicPr>
        <p:blipFill rotWithShape="1">
          <a:blip r:embed="rId4"/>
          <a:srcRect l="3172" t="12376"/>
          <a:stretch/>
        </p:blipFill>
        <p:spPr>
          <a:xfrm>
            <a:off x="6907272" y="2628793"/>
            <a:ext cx="4702567" cy="2361595"/>
          </a:xfrm>
          <a:prstGeom prst="rect">
            <a:avLst/>
          </a:prstGeom>
        </p:spPr>
      </p:pic>
      <p:sp>
        <p:nvSpPr>
          <p:cNvPr id="10" name="TextBox 9">
            <a:extLst>
              <a:ext uri="{FF2B5EF4-FFF2-40B4-BE49-F238E27FC236}">
                <a16:creationId xmlns:a16="http://schemas.microsoft.com/office/drawing/2014/main" id="{A4A6358F-8BE4-5101-9E3F-DA17EFE72321}"/>
              </a:ext>
            </a:extLst>
          </p:cNvPr>
          <p:cNvSpPr txBox="1"/>
          <p:nvPr/>
        </p:nvSpPr>
        <p:spPr>
          <a:xfrm>
            <a:off x="1295872" y="6608361"/>
            <a:ext cx="6224016" cy="246221"/>
          </a:xfrm>
          <a:prstGeom prst="rect">
            <a:avLst/>
          </a:prstGeom>
          <a:noFill/>
        </p:spPr>
        <p:txBody>
          <a:bodyPr wrap="square">
            <a:spAutoFit/>
          </a:bodyPr>
          <a:lstStyle/>
          <a:p>
            <a:r>
              <a:rPr lang="en-US" altLang="ko-KR" sz="1000" dirty="0" err="1">
                <a:solidFill>
                  <a:schemeClr val="tx1"/>
                </a:solidFill>
                <a:cs typeface="Arial" panose="020B0604020202020204" pitchFamily="34" charset="0"/>
              </a:rPr>
              <a:t>InfoMat</a:t>
            </a:r>
            <a:r>
              <a:rPr lang="en-US" altLang="ko-KR" sz="1000" dirty="0">
                <a:cs typeface="Arial" panose="020B0604020202020204" pitchFamily="34" charset="0"/>
              </a:rPr>
              <a:t>. 2022</a:t>
            </a:r>
            <a:r>
              <a:rPr lang="en-US" altLang="ko-KR" sz="1000" dirty="0">
                <a:solidFill>
                  <a:schemeClr val="tx1"/>
                </a:solidFill>
                <a:cs typeface="Arial" panose="020B0604020202020204" pitchFamily="34" charset="0"/>
              </a:rPr>
              <a:t> 4(9), e12359; </a:t>
            </a:r>
            <a:r>
              <a:rPr lang="en-US" altLang="ko-KR" sz="1000" dirty="0"/>
              <a:t>Adv. Mater. 2020, 2003955</a:t>
            </a:r>
            <a:r>
              <a:rPr lang="en-US" altLang="ko-KR" sz="1000" b="0" i="0" dirty="0">
                <a:solidFill>
                  <a:schemeClr val="tx1"/>
                </a:solidFill>
                <a:effectLst/>
                <a:cs typeface="Arial" panose="020B0604020202020204" pitchFamily="34" charset="0"/>
              </a:rPr>
              <a:t> </a:t>
            </a:r>
            <a:endParaRPr lang="ko-KR" altLang="en-US" sz="1000" dirty="0"/>
          </a:p>
        </p:txBody>
      </p:sp>
      <p:sp>
        <p:nvSpPr>
          <p:cNvPr id="17" name="TextBox 16">
            <a:extLst>
              <a:ext uri="{FF2B5EF4-FFF2-40B4-BE49-F238E27FC236}">
                <a16:creationId xmlns:a16="http://schemas.microsoft.com/office/drawing/2014/main" id="{46550815-9811-477B-A227-5AA5FF19C58F}"/>
              </a:ext>
            </a:extLst>
          </p:cNvPr>
          <p:cNvSpPr txBox="1"/>
          <p:nvPr/>
        </p:nvSpPr>
        <p:spPr>
          <a:xfrm>
            <a:off x="8468361" y="2032314"/>
            <a:ext cx="1580390" cy="456535"/>
          </a:xfrm>
          <a:prstGeom prst="rect">
            <a:avLst/>
          </a:prstGeom>
          <a:noFill/>
        </p:spPr>
        <p:txBody>
          <a:bodyPr wrap="square">
            <a:spAutoFit/>
          </a:bodyPr>
          <a:lstStyle/>
          <a:p>
            <a:pPr>
              <a:lnSpc>
                <a:spcPct val="150000"/>
              </a:lnSpc>
            </a:pPr>
            <a:r>
              <a:rPr lang="en-US" altLang="ko-KR" sz="1800" b="1" i="1" dirty="0">
                <a:latin typeface="Arial" panose="020B0604020202020204" pitchFamily="34" charset="0"/>
                <a:cs typeface="Arial" panose="020B0604020202020204" pitchFamily="34" charset="0"/>
              </a:rPr>
              <a:t>Why Sulfur?</a:t>
            </a:r>
          </a:p>
        </p:txBody>
      </p:sp>
      <p:sp>
        <p:nvSpPr>
          <p:cNvPr id="19" name="TextBox 18">
            <a:extLst>
              <a:ext uri="{FF2B5EF4-FFF2-40B4-BE49-F238E27FC236}">
                <a16:creationId xmlns:a16="http://schemas.microsoft.com/office/drawing/2014/main" id="{80E77DD8-0D7D-C415-9D95-F5CA956A952E}"/>
              </a:ext>
            </a:extLst>
          </p:cNvPr>
          <p:cNvSpPr txBox="1"/>
          <p:nvPr/>
        </p:nvSpPr>
        <p:spPr>
          <a:xfrm>
            <a:off x="10450920" y="3319992"/>
            <a:ext cx="1907551" cy="335156"/>
          </a:xfrm>
          <a:prstGeom prst="rect">
            <a:avLst/>
          </a:prstGeom>
          <a:noFill/>
        </p:spPr>
        <p:txBody>
          <a:bodyPr wrap="square">
            <a:spAutoFit/>
          </a:bodyPr>
          <a:lstStyle/>
          <a:p>
            <a:pPr>
              <a:lnSpc>
                <a:spcPct val="150000"/>
              </a:lnSpc>
            </a:pPr>
            <a:r>
              <a:rPr lang="en-US" altLang="ko-KR" sz="1200" b="1" dirty="0">
                <a:solidFill>
                  <a:schemeClr val="accent5">
                    <a:lumMod val="75000"/>
                  </a:schemeClr>
                </a:solidFill>
                <a:latin typeface="Arial" panose="020B0604020202020204" pitchFamily="34" charset="0"/>
                <a:cs typeface="Arial" panose="020B0604020202020204" pitchFamily="34" charset="0"/>
              </a:rPr>
              <a:t>10</a:t>
            </a:r>
            <a:r>
              <a:rPr lang="en-US" altLang="ko-KR" sz="1200" b="1" baseline="30000" dirty="0">
                <a:solidFill>
                  <a:schemeClr val="accent5">
                    <a:lumMod val="75000"/>
                  </a:schemeClr>
                </a:solidFill>
                <a:latin typeface="Arial" panose="020B0604020202020204" pitchFamily="34" charset="0"/>
                <a:cs typeface="Arial" panose="020B0604020202020204" pitchFamily="34" charset="0"/>
              </a:rPr>
              <a:t>th</a:t>
            </a:r>
            <a:r>
              <a:rPr lang="en-US" altLang="ko-KR" sz="1200" b="1" dirty="0">
                <a:solidFill>
                  <a:schemeClr val="accent5">
                    <a:lumMod val="75000"/>
                  </a:schemeClr>
                </a:solidFill>
                <a:latin typeface="Arial" panose="020B0604020202020204" pitchFamily="34" charset="0"/>
                <a:cs typeface="Arial" panose="020B0604020202020204" pitchFamily="34" charset="0"/>
              </a:rPr>
              <a:t> most abundant</a:t>
            </a:r>
          </a:p>
        </p:txBody>
      </p:sp>
      <p:graphicFrame>
        <p:nvGraphicFramePr>
          <p:cNvPr id="9" name="Table 8">
            <a:extLst>
              <a:ext uri="{FF2B5EF4-FFF2-40B4-BE49-F238E27FC236}">
                <a16:creationId xmlns:a16="http://schemas.microsoft.com/office/drawing/2014/main" id="{C0A8F1E5-772B-9A9B-DF3F-6C1258902557}"/>
              </a:ext>
            </a:extLst>
          </p:cNvPr>
          <p:cNvGraphicFramePr>
            <a:graphicFrameLocks noGrp="1"/>
          </p:cNvGraphicFramePr>
          <p:nvPr>
            <p:extLst>
              <p:ext uri="{D42A27DB-BD31-4B8C-83A1-F6EECF244321}">
                <p14:modId xmlns:p14="http://schemas.microsoft.com/office/powerpoint/2010/main" val="4244537987"/>
              </p:ext>
            </p:extLst>
          </p:nvPr>
        </p:nvGraphicFramePr>
        <p:xfrm>
          <a:off x="123592" y="1727935"/>
          <a:ext cx="6677264" cy="3854425"/>
        </p:xfrm>
        <a:graphic>
          <a:graphicData uri="http://schemas.openxmlformats.org/drawingml/2006/table">
            <a:tbl>
              <a:tblPr>
                <a:tableStyleId>{0660B408-B3CF-4A94-85FC-2B1E0A45F4A2}</a:tableStyleId>
              </a:tblPr>
              <a:tblGrid>
                <a:gridCol w="2394519">
                  <a:extLst>
                    <a:ext uri="{9D8B030D-6E8A-4147-A177-3AD203B41FA5}">
                      <a16:colId xmlns:a16="http://schemas.microsoft.com/office/drawing/2014/main" val="2668781337"/>
                    </a:ext>
                  </a:extLst>
                </a:gridCol>
                <a:gridCol w="2392406">
                  <a:extLst>
                    <a:ext uri="{9D8B030D-6E8A-4147-A177-3AD203B41FA5}">
                      <a16:colId xmlns:a16="http://schemas.microsoft.com/office/drawing/2014/main" val="3523911634"/>
                    </a:ext>
                  </a:extLst>
                </a:gridCol>
                <a:gridCol w="1890339">
                  <a:extLst>
                    <a:ext uri="{9D8B030D-6E8A-4147-A177-3AD203B41FA5}">
                      <a16:colId xmlns:a16="http://schemas.microsoft.com/office/drawing/2014/main" val="1234044766"/>
                    </a:ext>
                  </a:extLst>
                </a:gridCol>
              </a:tblGrid>
              <a:tr h="618279">
                <a:tc>
                  <a:txBody>
                    <a:bodyPr/>
                    <a:lstStyle/>
                    <a:p>
                      <a:pPr algn="ctr" fontAlgn="b"/>
                      <a:r>
                        <a:rPr lang="en-US" sz="1600" b="1" dirty="0">
                          <a:effectLst/>
                        </a:rPr>
                        <a:t>Parameter</a:t>
                      </a:r>
                    </a:p>
                  </a:txBody>
                  <a:tcPr marL="49590" marR="49590" marT="24795" marB="24795" anchor="b">
                    <a:solidFill>
                      <a:schemeClr val="accent1">
                        <a:lumMod val="40000"/>
                        <a:lumOff val="60000"/>
                      </a:schemeClr>
                    </a:solidFill>
                  </a:tcPr>
                </a:tc>
                <a:tc>
                  <a:txBody>
                    <a:bodyPr/>
                    <a:lstStyle/>
                    <a:p>
                      <a:pPr algn="ctr" fontAlgn="b"/>
                      <a:r>
                        <a:rPr lang="en-US" sz="1600" b="1" dirty="0">
                          <a:effectLst/>
                        </a:rPr>
                        <a:t>Intercalation-Type Cathodes</a:t>
                      </a:r>
                    </a:p>
                  </a:txBody>
                  <a:tcPr marL="49590" marR="49590" marT="24795" marB="24795" anchor="b">
                    <a:solidFill>
                      <a:schemeClr val="accent1">
                        <a:lumMod val="40000"/>
                        <a:lumOff val="60000"/>
                      </a:schemeClr>
                    </a:solidFill>
                  </a:tcPr>
                </a:tc>
                <a:tc>
                  <a:txBody>
                    <a:bodyPr/>
                    <a:lstStyle/>
                    <a:p>
                      <a:pPr algn="ctr" fontAlgn="b"/>
                      <a:r>
                        <a:rPr lang="en-US" sz="1600" b="1" dirty="0">
                          <a:effectLst/>
                        </a:rPr>
                        <a:t>Conversion-Type Cathodes</a:t>
                      </a:r>
                    </a:p>
                  </a:txBody>
                  <a:tcPr marL="49590" marR="49590" marT="24795" marB="24795" anchor="b">
                    <a:solidFill>
                      <a:schemeClr val="accent1">
                        <a:lumMod val="40000"/>
                        <a:lumOff val="60000"/>
                      </a:schemeClr>
                    </a:solidFill>
                  </a:tcPr>
                </a:tc>
                <a:extLst>
                  <a:ext uri="{0D108BD9-81ED-4DB2-BD59-A6C34878D82A}">
                    <a16:rowId xmlns:a16="http://schemas.microsoft.com/office/drawing/2014/main" val="3055922858"/>
                  </a:ext>
                </a:extLst>
              </a:tr>
              <a:tr h="872315">
                <a:tc>
                  <a:txBody>
                    <a:bodyPr/>
                    <a:lstStyle/>
                    <a:p>
                      <a:pPr algn="ctr" fontAlgn="base"/>
                      <a:r>
                        <a:rPr lang="en-US" sz="1600" b="1" dirty="0">
                          <a:effectLst/>
                        </a:rPr>
                        <a:t>Reaction Mechanism</a:t>
                      </a:r>
                      <a:endParaRPr lang="en-US" sz="1600" dirty="0">
                        <a:effectLst/>
                      </a:endParaRPr>
                    </a:p>
                  </a:txBody>
                  <a:tcPr marL="49590" marR="49590" marT="24795" marB="24795" anchor="ctr">
                    <a:solidFill>
                      <a:schemeClr val="accent1">
                        <a:lumMod val="40000"/>
                        <a:lumOff val="60000"/>
                      </a:schemeClr>
                    </a:solidFill>
                  </a:tcPr>
                </a:tc>
                <a:tc>
                  <a:txBody>
                    <a:bodyPr/>
                    <a:lstStyle/>
                    <a:p>
                      <a:pPr algn="ctr" fontAlgn="base"/>
                      <a:r>
                        <a:rPr lang="en-US" sz="1600" dirty="0">
                          <a:effectLst/>
                        </a:rPr>
                        <a:t>Ion insertion into </a:t>
                      </a:r>
                    </a:p>
                    <a:p>
                      <a:pPr algn="ctr" fontAlgn="base"/>
                      <a:r>
                        <a:rPr lang="en-US" sz="1600" dirty="0">
                          <a:effectLst/>
                        </a:rPr>
                        <a:t>layered structure</a:t>
                      </a:r>
                    </a:p>
                  </a:txBody>
                  <a:tcPr marL="49590" marR="49590" marT="24795" marB="24795" anchor="ctr"/>
                </a:tc>
                <a:tc>
                  <a:txBody>
                    <a:bodyPr/>
                    <a:lstStyle/>
                    <a:p>
                      <a:pPr algn="ctr" fontAlgn="base"/>
                      <a:r>
                        <a:rPr lang="en-US" sz="1600">
                          <a:effectLst/>
                        </a:rPr>
                        <a:t>Full material transformation</a:t>
                      </a:r>
                    </a:p>
                  </a:txBody>
                  <a:tcPr marL="49590" marR="49590" marT="24795" marB="24795" anchor="ctr"/>
                </a:tc>
                <a:extLst>
                  <a:ext uri="{0D108BD9-81ED-4DB2-BD59-A6C34878D82A}">
                    <a16:rowId xmlns:a16="http://schemas.microsoft.com/office/drawing/2014/main" val="536837980"/>
                  </a:ext>
                </a:extLst>
              </a:tr>
              <a:tr h="618279">
                <a:tc>
                  <a:txBody>
                    <a:bodyPr/>
                    <a:lstStyle/>
                    <a:p>
                      <a:pPr algn="ctr" fontAlgn="base"/>
                      <a:r>
                        <a:rPr lang="en-US" sz="1600" b="1">
                          <a:effectLst/>
                        </a:rPr>
                        <a:t>Energy Density (Wh/kg)</a:t>
                      </a:r>
                      <a:endParaRPr lang="en-US" sz="1600">
                        <a:effectLst/>
                      </a:endParaRPr>
                    </a:p>
                  </a:txBody>
                  <a:tcPr marL="49590" marR="49590" marT="24795" marB="24795" anchor="ctr">
                    <a:solidFill>
                      <a:schemeClr val="accent1">
                        <a:lumMod val="40000"/>
                        <a:lumOff val="60000"/>
                      </a:schemeClr>
                    </a:solidFill>
                  </a:tcPr>
                </a:tc>
                <a:tc>
                  <a:txBody>
                    <a:bodyPr/>
                    <a:lstStyle/>
                    <a:p>
                      <a:pPr algn="ctr" fontAlgn="base"/>
                      <a:r>
                        <a:rPr lang="en-US" sz="1600" dirty="0">
                          <a:effectLst/>
                        </a:rPr>
                        <a:t>Up to 260</a:t>
                      </a:r>
                    </a:p>
                  </a:txBody>
                  <a:tcPr marL="49590" marR="49590" marT="24795" marB="24795" anchor="ctr"/>
                </a:tc>
                <a:tc>
                  <a:txBody>
                    <a:bodyPr/>
                    <a:lstStyle/>
                    <a:p>
                      <a:pPr algn="ctr" fontAlgn="base"/>
                      <a:r>
                        <a:rPr lang="en-US" sz="1600" b="0" i="0" dirty="0">
                          <a:solidFill>
                            <a:schemeClr val="tx1"/>
                          </a:solidFill>
                          <a:effectLst/>
                        </a:rPr>
                        <a:t>Up to &gt;260*, conditional</a:t>
                      </a:r>
                    </a:p>
                  </a:txBody>
                  <a:tcPr marL="49590" marR="49590" marT="24795" marB="24795" anchor="ctr"/>
                </a:tc>
                <a:extLst>
                  <a:ext uri="{0D108BD9-81ED-4DB2-BD59-A6C34878D82A}">
                    <a16:rowId xmlns:a16="http://schemas.microsoft.com/office/drawing/2014/main" val="1120230570"/>
                  </a:ext>
                </a:extLst>
              </a:tr>
              <a:tr h="671012">
                <a:tc>
                  <a:txBody>
                    <a:bodyPr/>
                    <a:lstStyle/>
                    <a:p>
                      <a:pPr algn="ctr" fontAlgn="base"/>
                      <a:r>
                        <a:rPr lang="en-US" sz="1600" b="1" dirty="0">
                          <a:effectLst/>
                        </a:rPr>
                        <a:t>Theoretical Capacity (</a:t>
                      </a:r>
                      <a:r>
                        <a:rPr lang="en-US" sz="1600" b="1" dirty="0" err="1">
                          <a:effectLst/>
                        </a:rPr>
                        <a:t>mAh</a:t>
                      </a:r>
                      <a:r>
                        <a:rPr lang="en-US" sz="1600" b="1" dirty="0">
                          <a:effectLst/>
                        </a:rPr>
                        <a:t>/g)</a:t>
                      </a:r>
                      <a:endParaRPr lang="en-US" sz="1600" dirty="0">
                        <a:effectLst/>
                      </a:endParaRPr>
                    </a:p>
                  </a:txBody>
                  <a:tcPr marL="49590" marR="49590" marT="24795" marB="24795" anchor="ctr">
                    <a:solidFill>
                      <a:schemeClr val="accent1">
                        <a:lumMod val="40000"/>
                        <a:lumOff val="60000"/>
                      </a:schemeClr>
                    </a:solidFill>
                  </a:tcPr>
                </a:tc>
                <a:tc>
                  <a:txBody>
                    <a:bodyPr/>
                    <a:lstStyle/>
                    <a:p>
                      <a:pPr algn="ctr" fontAlgn="base"/>
                      <a:r>
                        <a:rPr lang="en-US" altLang="ko-KR" sz="1600" dirty="0">
                          <a:effectLst/>
                        </a:rPr>
                        <a:t>100-265</a:t>
                      </a:r>
                    </a:p>
                  </a:txBody>
                  <a:tcPr marL="49590" marR="49590" marT="24795" marB="24795" anchor="ctr"/>
                </a:tc>
                <a:tc>
                  <a:txBody>
                    <a:bodyPr/>
                    <a:lstStyle/>
                    <a:p>
                      <a:pPr algn="ctr" fontAlgn="base"/>
                      <a:r>
                        <a:rPr lang="en-US" altLang="ko-KR" sz="1600" dirty="0">
                          <a:effectLst/>
                        </a:rPr>
                        <a:t>500-1675</a:t>
                      </a:r>
                    </a:p>
                  </a:txBody>
                  <a:tcPr marL="49590" marR="49590" marT="24795" marB="24795" anchor="ctr"/>
                </a:tc>
                <a:extLst>
                  <a:ext uri="{0D108BD9-81ED-4DB2-BD59-A6C34878D82A}">
                    <a16:rowId xmlns:a16="http://schemas.microsoft.com/office/drawing/2014/main" val="23593227"/>
                  </a:ext>
                </a:extLst>
              </a:tr>
              <a:tr h="536810">
                <a:tc>
                  <a:txBody>
                    <a:bodyPr/>
                    <a:lstStyle/>
                    <a:p>
                      <a:pPr algn="ctr" fontAlgn="base"/>
                      <a:r>
                        <a:rPr lang="en-US" sz="1600" b="1" dirty="0">
                          <a:effectLst/>
                        </a:rPr>
                        <a:t>Cost Effectiveness</a:t>
                      </a:r>
                      <a:endParaRPr lang="en-US" sz="1600" dirty="0">
                        <a:effectLst/>
                      </a:endParaRPr>
                    </a:p>
                  </a:txBody>
                  <a:tcPr marL="49590" marR="49590" marT="24795" marB="24795" anchor="ctr">
                    <a:solidFill>
                      <a:schemeClr val="accent1">
                        <a:lumMod val="40000"/>
                        <a:lumOff val="60000"/>
                      </a:schemeClr>
                    </a:solidFill>
                  </a:tcPr>
                </a:tc>
                <a:tc>
                  <a:txBody>
                    <a:bodyPr/>
                    <a:lstStyle/>
                    <a:p>
                      <a:pPr algn="ctr" fontAlgn="base"/>
                      <a:r>
                        <a:rPr lang="en-US" sz="1600" dirty="0">
                          <a:effectLst/>
                        </a:rPr>
                        <a:t>Moderate</a:t>
                      </a:r>
                    </a:p>
                  </a:txBody>
                  <a:tcPr marL="49590" marR="49590" marT="24795" marB="24795" anchor="ctr"/>
                </a:tc>
                <a:tc>
                  <a:txBody>
                    <a:bodyPr/>
                    <a:lstStyle/>
                    <a:p>
                      <a:pPr algn="ctr" fontAlgn="base"/>
                      <a:r>
                        <a:rPr lang="en-US" sz="1600" dirty="0">
                          <a:effectLst/>
                        </a:rPr>
                        <a:t>Potentially lower, abundant sulfur</a:t>
                      </a:r>
                    </a:p>
                  </a:txBody>
                  <a:tcPr marL="49590" marR="49590" marT="24795" marB="24795" anchor="ctr"/>
                </a:tc>
                <a:extLst>
                  <a:ext uri="{0D108BD9-81ED-4DB2-BD59-A6C34878D82A}">
                    <a16:rowId xmlns:a16="http://schemas.microsoft.com/office/drawing/2014/main" val="3957163353"/>
                  </a:ext>
                </a:extLst>
              </a:tr>
              <a:tr h="268635">
                <a:tc>
                  <a:txBody>
                    <a:bodyPr/>
                    <a:lstStyle/>
                    <a:p>
                      <a:pPr algn="ctr" fontAlgn="base"/>
                      <a:r>
                        <a:rPr lang="en-US" sz="1600" b="1" dirty="0">
                          <a:effectLst/>
                        </a:rPr>
                        <a:t>Example</a:t>
                      </a:r>
                    </a:p>
                  </a:txBody>
                  <a:tcPr marL="49590" marR="49590" marT="24795" marB="24795" anchor="ctr">
                    <a:solidFill>
                      <a:schemeClr val="accent1">
                        <a:lumMod val="40000"/>
                        <a:lumOff val="60000"/>
                      </a:schemeClr>
                    </a:solidFill>
                  </a:tcPr>
                </a:tc>
                <a:tc>
                  <a:txBody>
                    <a:bodyPr/>
                    <a:lstStyle/>
                    <a:p>
                      <a:pPr algn="ctr" fontAlgn="base"/>
                      <a:r>
                        <a:rPr lang="en-US" sz="1600" b="0" dirty="0">
                          <a:effectLst/>
                        </a:rPr>
                        <a:t>Commercialized</a:t>
                      </a:r>
                      <a:r>
                        <a:rPr lang="ko-KR" altLang="en-US" sz="1600" b="0" dirty="0">
                          <a:effectLst/>
                        </a:rPr>
                        <a:t> </a:t>
                      </a:r>
                      <a:r>
                        <a:rPr lang="en-US" altLang="ko-KR" sz="1600" b="0" dirty="0">
                          <a:effectLst/>
                        </a:rPr>
                        <a:t>cathode</a:t>
                      </a:r>
                      <a:endParaRPr lang="en-US" sz="1600" b="0" dirty="0">
                        <a:effectLst/>
                      </a:endParaRPr>
                    </a:p>
                    <a:p>
                      <a:pPr algn="ctr" fontAlgn="base"/>
                      <a:r>
                        <a:rPr lang="en-US" sz="1600" b="0" dirty="0">
                          <a:effectLst/>
                        </a:rPr>
                        <a:t>LiCoO</a:t>
                      </a:r>
                      <a:r>
                        <a:rPr lang="en-US" altLang="ko-KR" sz="1600" b="0" i="0" kern="1200" baseline="-25000" dirty="0">
                          <a:solidFill>
                            <a:schemeClr val="dk1"/>
                          </a:solidFill>
                          <a:effectLst/>
                          <a:latin typeface="+mn-lt"/>
                          <a:ea typeface="+mn-ea"/>
                          <a:cs typeface="+mn-cs"/>
                        </a:rPr>
                        <a:t>2</a:t>
                      </a:r>
                      <a:endParaRPr lang="en-US" sz="1600" b="0" dirty="0">
                        <a:effectLst/>
                      </a:endParaRPr>
                    </a:p>
                  </a:txBody>
                  <a:tcPr marL="49590" marR="49590" marT="24795" marB="24795" anchor="ctr"/>
                </a:tc>
                <a:tc>
                  <a:txBody>
                    <a:bodyPr/>
                    <a:lstStyle/>
                    <a:p>
                      <a:pPr algn="ctr" fontAlgn="base"/>
                      <a:r>
                        <a:rPr lang="en-US" altLang="ko-KR" sz="1600" b="0" i="0" kern="1200" dirty="0">
                          <a:solidFill>
                            <a:schemeClr val="dk1"/>
                          </a:solidFill>
                          <a:effectLst/>
                          <a:latin typeface="+mn-lt"/>
                          <a:ea typeface="+mn-ea"/>
                          <a:cs typeface="+mn-cs"/>
                        </a:rPr>
                        <a:t>S, FeF</a:t>
                      </a:r>
                      <a:r>
                        <a:rPr lang="en-US" altLang="ko-KR" sz="1600" b="0" i="0" kern="1200" baseline="-25000" dirty="0">
                          <a:solidFill>
                            <a:schemeClr val="dk1"/>
                          </a:solidFill>
                          <a:effectLst/>
                          <a:latin typeface="+mn-lt"/>
                          <a:ea typeface="+mn-ea"/>
                          <a:cs typeface="+mn-cs"/>
                        </a:rPr>
                        <a:t>2</a:t>
                      </a:r>
                      <a:endParaRPr lang="en-US" sz="1600" b="0" baseline="-25000" dirty="0">
                        <a:effectLst/>
                      </a:endParaRPr>
                    </a:p>
                  </a:txBody>
                  <a:tcPr marL="49590" marR="49590" marT="24795" marB="24795" anchor="ctr"/>
                </a:tc>
                <a:extLst>
                  <a:ext uri="{0D108BD9-81ED-4DB2-BD59-A6C34878D82A}">
                    <a16:rowId xmlns:a16="http://schemas.microsoft.com/office/drawing/2014/main" val="382017771"/>
                  </a:ext>
                </a:extLst>
              </a:tr>
            </a:tbl>
          </a:graphicData>
        </a:graphic>
      </p:graphicFrame>
      <p:sp>
        <p:nvSpPr>
          <p:cNvPr id="12" name="TextBox 11">
            <a:extLst>
              <a:ext uri="{FF2B5EF4-FFF2-40B4-BE49-F238E27FC236}">
                <a16:creationId xmlns:a16="http://schemas.microsoft.com/office/drawing/2014/main" id="{BD669818-E376-323B-36FE-47996120AB69}"/>
              </a:ext>
            </a:extLst>
          </p:cNvPr>
          <p:cNvSpPr txBox="1"/>
          <p:nvPr/>
        </p:nvSpPr>
        <p:spPr>
          <a:xfrm>
            <a:off x="351276" y="5582360"/>
            <a:ext cx="6449579" cy="584775"/>
          </a:xfrm>
          <a:prstGeom prst="rect">
            <a:avLst/>
          </a:prstGeom>
          <a:noFill/>
        </p:spPr>
        <p:txBody>
          <a:bodyPr wrap="square">
            <a:spAutoFit/>
          </a:bodyPr>
          <a:lstStyle/>
          <a:p>
            <a:r>
              <a:rPr lang="en-US" altLang="ko-KR" sz="1600" b="1" i="0" dirty="0">
                <a:solidFill>
                  <a:srgbClr val="0D0D0D"/>
                </a:solidFill>
                <a:effectLst/>
                <a:latin typeface="+mj-lt"/>
              </a:rPr>
              <a:t>Note</a:t>
            </a:r>
            <a:r>
              <a:rPr lang="en-US" altLang="ko-KR" sz="1600" b="0" i="0" dirty="0">
                <a:solidFill>
                  <a:srgbClr val="0D0D0D"/>
                </a:solidFill>
                <a:effectLst/>
                <a:latin typeface="+mj-lt"/>
              </a:rPr>
              <a:t>: *It can with specific conditions such as lean electrolyte, high areal capacity, and high sulfur loading.</a:t>
            </a:r>
            <a:endParaRPr lang="ko-KR" altLang="en-US" sz="1600" dirty="0">
              <a:latin typeface="+mj-lt"/>
            </a:endParaRPr>
          </a:p>
        </p:txBody>
      </p:sp>
      <p:sp>
        <p:nvSpPr>
          <p:cNvPr id="8" name="标题 4">
            <a:extLst>
              <a:ext uri="{FF2B5EF4-FFF2-40B4-BE49-F238E27FC236}">
                <a16:creationId xmlns:a16="http://schemas.microsoft.com/office/drawing/2014/main" id="{44F6E5AE-9F8E-37C0-4332-FDED8B3366FF}"/>
              </a:ext>
            </a:extLst>
          </p:cNvPr>
          <p:cNvSpPr txBox="1">
            <a:spLocks/>
          </p:cNvSpPr>
          <p:nvPr/>
        </p:nvSpPr>
        <p:spPr>
          <a:xfrm>
            <a:off x="133927" y="-36174"/>
            <a:ext cx="11924145" cy="10096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800" kern="100" dirty="0">
                <a:latin typeface="+mj-lt"/>
                <a:ea typeface="PMingLiU" panose="02020500000000000000" pitchFamily="18" charset="-120"/>
                <a:cs typeface="Times New Roman" panose="02020603050405020304" pitchFamily="18" charset="0"/>
              </a:rPr>
              <a:t>Advantages of Conversion-Type Li-S Batteries</a:t>
            </a:r>
          </a:p>
        </p:txBody>
      </p:sp>
    </p:spTree>
    <p:extLst>
      <p:ext uri="{BB962C8B-B14F-4D97-AF65-F5344CB8AC3E}">
        <p14:creationId xmlns:p14="http://schemas.microsoft.com/office/powerpoint/2010/main" val="1671962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954A6-A02D-EA2F-426B-F7B0477161F8}"/>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D7C10BCA-F76A-C603-6B54-A135B677AFB1}"/>
              </a:ext>
            </a:extLst>
          </p:cNvPr>
          <p:cNvGrpSpPr/>
          <p:nvPr/>
        </p:nvGrpSpPr>
        <p:grpSpPr>
          <a:xfrm>
            <a:off x="9632042" y="6240054"/>
            <a:ext cx="2488979" cy="607786"/>
            <a:chOff x="9632042" y="6240054"/>
            <a:chExt cx="2488979" cy="607786"/>
          </a:xfrm>
        </p:grpSpPr>
        <p:sp>
          <p:nvSpPr>
            <p:cNvPr id="5" name="Rectangle 4">
              <a:extLst>
                <a:ext uri="{FF2B5EF4-FFF2-40B4-BE49-F238E27FC236}">
                  <a16:creationId xmlns:a16="http://schemas.microsoft.com/office/drawing/2014/main" id="{702D507D-243A-5793-4B32-A51CC77261C6}"/>
                </a:ext>
              </a:extLst>
            </p:cNvPr>
            <p:cNvSpPr/>
            <p:nvPr/>
          </p:nvSpPr>
          <p:spPr>
            <a:xfrm>
              <a:off x="10885024" y="6325629"/>
              <a:ext cx="1235997" cy="5222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 name="Picture 1">
              <a:extLst>
                <a:ext uri="{FF2B5EF4-FFF2-40B4-BE49-F238E27FC236}">
                  <a16:creationId xmlns:a16="http://schemas.microsoft.com/office/drawing/2014/main" id="{4B2CBAB8-51C3-DE60-CC92-CEDF4E9CBC4A}"/>
                </a:ext>
              </a:extLst>
            </p:cNvPr>
            <p:cNvPicPr>
              <a:picLocks noChangeAspect="1"/>
            </p:cNvPicPr>
            <p:nvPr/>
          </p:nvPicPr>
          <p:blipFill>
            <a:blip r:embed="rId3"/>
            <a:stretch>
              <a:fillRect/>
            </a:stretch>
          </p:blipFill>
          <p:spPr>
            <a:xfrm>
              <a:off x="9632042" y="6240054"/>
              <a:ext cx="2334590" cy="522211"/>
            </a:xfrm>
            <a:prstGeom prst="rect">
              <a:avLst/>
            </a:prstGeom>
          </p:spPr>
        </p:pic>
      </p:grpSp>
      <p:sp>
        <p:nvSpPr>
          <p:cNvPr id="3" name="Title 1">
            <a:extLst>
              <a:ext uri="{FF2B5EF4-FFF2-40B4-BE49-F238E27FC236}">
                <a16:creationId xmlns:a16="http://schemas.microsoft.com/office/drawing/2014/main" id="{99572529-CD9F-954C-6402-FC6B73F391C9}"/>
              </a:ext>
            </a:extLst>
          </p:cNvPr>
          <p:cNvSpPr txBox="1">
            <a:spLocks/>
          </p:cNvSpPr>
          <p:nvPr/>
        </p:nvSpPr>
        <p:spPr>
          <a:xfrm>
            <a:off x="-342282" y="1237253"/>
            <a:ext cx="12192000" cy="7254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latinLnBrk="1"/>
            <a:endParaRPr lang="en-US" sz="2800" b="1" dirty="0">
              <a:ln>
                <a:solidFill>
                  <a:schemeClr val="tx2">
                    <a:lumMod val="75000"/>
                  </a:schemeClr>
                </a:solidFill>
              </a:ln>
              <a:gradFill flip="none" rotWithShape="1">
                <a:gsLst>
                  <a:gs pos="0">
                    <a:schemeClr val="accent3">
                      <a:lumMod val="20000"/>
                      <a:lumOff val="80000"/>
                    </a:schemeClr>
                  </a:gs>
                  <a:gs pos="50000">
                    <a:schemeClr val="accent3">
                      <a:lumMod val="40000"/>
                      <a:lumOff val="60000"/>
                    </a:schemeClr>
                  </a:gs>
                  <a:gs pos="100000">
                    <a:srgbClr val="99FF33"/>
                  </a:gs>
                </a:gsLst>
                <a:lin ang="5400000" scaled="0"/>
                <a:tileRect/>
              </a:gradFill>
              <a:effectLst>
                <a:outerShdw blurRad="38100" dist="38100" dir="2700000" algn="tl">
                  <a:srgbClr val="000000">
                    <a:alpha val="43137"/>
                  </a:srgbClr>
                </a:outerShdw>
              </a:effectLst>
              <a:latin typeface="Arial" pitchFamily="34" charset="0"/>
              <a:cs typeface="Arial" pitchFamily="34" charset="0"/>
            </a:endParaRPr>
          </a:p>
        </p:txBody>
      </p:sp>
      <p:sp>
        <p:nvSpPr>
          <p:cNvPr id="7" name="TextBox 6">
            <a:extLst>
              <a:ext uri="{FF2B5EF4-FFF2-40B4-BE49-F238E27FC236}">
                <a16:creationId xmlns:a16="http://schemas.microsoft.com/office/drawing/2014/main" id="{33EB096E-3701-8DE4-FBA4-8789B7A5A56C}"/>
              </a:ext>
            </a:extLst>
          </p:cNvPr>
          <p:cNvSpPr txBox="1"/>
          <p:nvPr/>
        </p:nvSpPr>
        <p:spPr>
          <a:xfrm>
            <a:off x="1189859" y="6601619"/>
            <a:ext cx="6223000" cy="246221"/>
          </a:xfrm>
          <a:prstGeom prst="rect">
            <a:avLst/>
          </a:prstGeom>
          <a:noFill/>
        </p:spPr>
        <p:txBody>
          <a:bodyPr wrap="square">
            <a:spAutoFit/>
          </a:bodyPr>
          <a:lstStyle/>
          <a:p>
            <a:r>
              <a:rPr lang="en-US" altLang="ko-KR" sz="1000" dirty="0"/>
              <a:t> Mater. Chem. Front., 2023, 7, 5760–5785</a:t>
            </a:r>
            <a:endParaRPr lang="ko-KR" altLang="en-US" sz="1000" dirty="0"/>
          </a:p>
        </p:txBody>
      </p:sp>
      <p:sp>
        <p:nvSpPr>
          <p:cNvPr id="10" name="Rectangle 9">
            <a:extLst>
              <a:ext uri="{FF2B5EF4-FFF2-40B4-BE49-F238E27FC236}">
                <a16:creationId xmlns:a16="http://schemas.microsoft.com/office/drawing/2014/main" id="{08C9F164-52A5-E673-4F0F-901BDFE8AB6F}"/>
              </a:ext>
            </a:extLst>
          </p:cNvPr>
          <p:cNvSpPr/>
          <p:nvPr/>
        </p:nvSpPr>
        <p:spPr>
          <a:xfrm>
            <a:off x="792480" y="2069397"/>
            <a:ext cx="538480" cy="5075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Rectangle 10">
            <a:extLst>
              <a:ext uri="{FF2B5EF4-FFF2-40B4-BE49-F238E27FC236}">
                <a16:creationId xmlns:a16="http://schemas.microsoft.com/office/drawing/2014/main" id="{07C42671-F245-B11F-D32B-E8D6BE8DCE6E}"/>
              </a:ext>
            </a:extLst>
          </p:cNvPr>
          <p:cNvSpPr/>
          <p:nvPr/>
        </p:nvSpPr>
        <p:spPr>
          <a:xfrm>
            <a:off x="2891883" y="2069397"/>
            <a:ext cx="353865" cy="4059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Rectangle 11">
            <a:extLst>
              <a:ext uri="{FF2B5EF4-FFF2-40B4-BE49-F238E27FC236}">
                <a16:creationId xmlns:a16="http://schemas.microsoft.com/office/drawing/2014/main" id="{C047667A-5719-DA2E-951D-EE90AA5A21D2}"/>
              </a:ext>
            </a:extLst>
          </p:cNvPr>
          <p:cNvSpPr/>
          <p:nvPr/>
        </p:nvSpPr>
        <p:spPr>
          <a:xfrm>
            <a:off x="4805680" y="2170996"/>
            <a:ext cx="409944" cy="4059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Right Arrow 25">
            <a:extLst>
              <a:ext uri="{FF2B5EF4-FFF2-40B4-BE49-F238E27FC236}">
                <a16:creationId xmlns:a16="http://schemas.microsoft.com/office/drawing/2014/main" id="{C748635C-B4CF-C66A-CDEB-9DC7D83039E1}"/>
              </a:ext>
            </a:extLst>
          </p:cNvPr>
          <p:cNvSpPr/>
          <p:nvPr/>
        </p:nvSpPr>
        <p:spPr>
          <a:xfrm>
            <a:off x="2289012" y="4495969"/>
            <a:ext cx="7460238" cy="736616"/>
          </a:xfrm>
          <a:prstGeom prst="rightArrow">
            <a:avLst>
              <a:gd name="adj1" fmla="val 50000"/>
              <a:gd name="adj2" fmla="val 50953"/>
            </a:avLst>
          </a:prstGeom>
          <a:gradFill flip="none" rotWithShape="1">
            <a:gsLst>
              <a:gs pos="100000">
                <a:srgbClr val="FFC000"/>
              </a:gs>
              <a:gs pos="28000">
                <a:srgbClr val="FFFF00"/>
              </a:gs>
              <a:gs pos="66000">
                <a:srgbClr val="FFC000"/>
              </a:gs>
              <a:gs pos="79000">
                <a:srgbClr val="FFC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D5A291A-2B90-F374-D232-118A8A5703C7}"/>
              </a:ext>
            </a:extLst>
          </p:cNvPr>
          <p:cNvSpPr txBox="1"/>
          <p:nvPr/>
        </p:nvSpPr>
        <p:spPr>
          <a:xfrm>
            <a:off x="2802680" y="4679611"/>
            <a:ext cx="6965042" cy="369332"/>
          </a:xfrm>
          <a:prstGeom prst="rect">
            <a:avLst/>
          </a:prstGeom>
          <a:noFill/>
        </p:spPr>
        <p:txBody>
          <a:bodyPr wrap="square">
            <a:spAutoFit/>
          </a:bodyPr>
          <a:lstStyle/>
          <a:p>
            <a:r>
              <a:rPr lang="en-US" altLang="ko-KR" sz="1800" dirty="0">
                <a:latin typeface="Arial" panose="020B0604020202020204" pitchFamily="34" charset="0"/>
                <a:cs typeface="Arial" panose="020B0604020202020204" pitchFamily="34" charset="0"/>
              </a:rPr>
              <a:t>Liquid electrolyte                                   Solid-state electrolyte </a:t>
            </a:r>
          </a:p>
        </p:txBody>
      </p:sp>
      <p:pic>
        <p:nvPicPr>
          <p:cNvPr id="8" name="Picture 7">
            <a:extLst>
              <a:ext uri="{FF2B5EF4-FFF2-40B4-BE49-F238E27FC236}">
                <a16:creationId xmlns:a16="http://schemas.microsoft.com/office/drawing/2014/main" id="{B56C4EE2-BCB0-D5B4-5875-55D8F90AD2A1}"/>
              </a:ext>
            </a:extLst>
          </p:cNvPr>
          <p:cNvPicPr>
            <a:picLocks noChangeAspect="1"/>
          </p:cNvPicPr>
          <p:nvPr/>
        </p:nvPicPr>
        <p:blipFill>
          <a:blip r:embed="rId4"/>
          <a:stretch>
            <a:fillRect/>
          </a:stretch>
        </p:blipFill>
        <p:spPr>
          <a:xfrm>
            <a:off x="2923614" y="1800978"/>
            <a:ext cx="6049219" cy="2610214"/>
          </a:xfrm>
          <a:prstGeom prst="rect">
            <a:avLst/>
          </a:prstGeom>
        </p:spPr>
      </p:pic>
      <p:sp>
        <p:nvSpPr>
          <p:cNvPr id="16" name="Flowchart: Manual Operation 26">
            <a:extLst>
              <a:ext uri="{FF2B5EF4-FFF2-40B4-BE49-F238E27FC236}">
                <a16:creationId xmlns:a16="http://schemas.microsoft.com/office/drawing/2014/main" id="{8D774078-511F-C0A7-4776-80E5CCC9C52C}"/>
              </a:ext>
            </a:extLst>
          </p:cNvPr>
          <p:cNvSpPr/>
          <p:nvPr/>
        </p:nvSpPr>
        <p:spPr>
          <a:xfrm rot="16200000">
            <a:off x="312724" y="2118264"/>
            <a:ext cx="4415113" cy="163894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6062"/>
              <a:gd name="connsiteY0" fmla="*/ 0 h 10126"/>
              <a:gd name="connsiteX1" fmla="*/ 16062 w 16062"/>
              <a:gd name="connsiteY1" fmla="*/ 126 h 10126"/>
              <a:gd name="connsiteX2" fmla="*/ 14062 w 16062"/>
              <a:gd name="connsiteY2" fmla="*/ 10126 h 10126"/>
              <a:gd name="connsiteX3" fmla="*/ 8062 w 16062"/>
              <a:gd name="connsiteY3" fmla="*/ 10126 h 10126"/>
              <a:gd name="connsiteX4" fmla="*/ 0 w 16062"/>
              <a:gd name="connsiteY4" fmla="*/ 0 h 10126"/>
              <a:gd name="connsiteX0" fmla="*/ 0 w 25330"/>
              <a:gd name="connsiteY0" fmla="*/ 0 h 10126"/>
              <a:gd name="connsiteX1" fmla="*/ 25330 w 25330"/>
              <a:gd name="connsiteY1" fmla="*/ 126 h 10126"/>
              <a:gd name="connsiteX2" fmla="*/ 14062 w 25330"/>
              <a:gd name="connsiteY2" fmla="*/ 10126 h 10126"/>
              <a:gd name="connsiteX3" fmla="*/ 8062 w 25330"/>
              <a:gd name="connsiteY3" fmla="*/ 10126 h 10126"/>
              <a:gd name="connsiteX4" fmla="*/ 0 w 25330"/>
              <a:gd name="connsiteY4" fmla="*/ 0 h 10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30" h="10126">
                <a:moveTo>
                  <a:pt x="0" y="0"/>
                </a:moveTo>
                <a:lnTo>
                  <a:pt x="25330" y="126"/>
                </a:lnTo>
                <a:lnTo>
                  <a:pt x="14062" y="10126"/>
                </a:lnTo>
                <a:lnTo>
                  <a:pt x="8062" y="10126"/>
                </a:lnTo>
                <a:lnTo>
                  <a:pt x="0" y="0"/>
                </a:lnTo>
                <a:close/>
              </a:path>
            </a:pathLst>
          </a:custGeom>
          <a:gradFill flip="none" rotWithShape="1">
            <a:gsLst>
              <a:gs pos="0">
                <a:schemeClr val="bg1">
                  <a:alpha val="0"/>
                </a:schemeClr>
              </a:gs>
              <a:gs pos="100000">
                <a:schemeClr val="accent3">
                  <a:lumMod val="20000"/>
                  <a:lumOff val="80000"/>
                </a:schemeClr>
              </a:gs>
              <a:gs pos="100000">
                <a:schemeClr val="bg1">
                  <a:alpha val="0"/>
                  <a:lumMod val="0"/>
                  <a:lumOff val="10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Flowchart: Manual Operation 26">
            <a:extLst>
              <a:ext uri="{FF2B5EF4-FFF2-40B4-BE49-F238E27FC236}">
                <a16:creationId xmlns:a16="http://schemas.microsoft.com/office/drawing/2014/main" id="{4D47245E-9146-B3F6-A098-67A97EC679B7}"/>
              </a:ext>
            </a:extLst>
          </p:cNvPr>
          <p:cNvSpPr/>
          <p:nvPr/>
        </p:nvSpPr>
        <p:spPr>
          <a:xfrm rot="5400000">
            <a:off x="7485631" y="2763845"/>
            <a:ext cx="4415113" cy="163894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6062"/>
              <a:gd name="connsiteY0" fmla="*/ 0 h 10126"/>
              <a:gd name="connsiteX1" fmla="*/ 16062 w 16062"/>
              <a:gd name="connsiteY1" fmla="*/ 126 h 10126"/>
              <a:gd name="connsiteX2" fmla="*/ 14062 w 16062"/>
              <a:gd name="connsiteY2" fmla="*/ 10126 h 10126"/>
              <a:gd name="connsiteX3" fmla="*/ 8062 w 16062"/>
              <a:gd name="connsiteY3" fmla="*/ 10126 h 10126"/>
              <a:gd name="connsiteX4" fmla="*/ 0 w 16062"/>
              <a:gd name="connsiteY4" fmla="*/ 0 h 10126"/>
              <a:gd name="connsiteX0" fmla="*/ 0 w 25330"/>
              <a:gd name="connsiteY0" fmla="*/ 0 h 10126"/>
              <a:gd name="connsiteX1" fmla="*/ 25330 w 25330"/>
              <a:gd name="connsiteY1" fmla="*/ 126 h 10126"/>
              <a:gd name="connsiteX2" fmla="*/ 14062 w 25330"/>
              <a:gd name="connsiteY2" fmla="*/ 10126 h 10126"/>
              <a:gd name="connsiteX3" fmla="*/ 8062 w 25330"/>
              <a:gd name="connsiteY3" fmla="*/ 10126 h 10126"/>
              <a:gd name="connsiteX4" fmla="*/ 0 w 25330"/>
              <a:gd name="connsiteY4" fmla="*/ 0 h 10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30" h="10126">
                <a:moveTo>
                  <a:pt x="0" y="0"/>
                </a:moveTo>
                <a:lnTo>
                  <a:pt x="25330" y="126"/>
                </a:lnTo>
                <a:lnTo>
                  <a:pt x="14062" y="10126"/>
                </a:lnTo>
                <a:lnTo>
                  <a:pt x="8062" y="10126"/>
                </a:lnTo>
                <a:lnTo>
                  <a:pt x="0" y="0"/>
                </a:lnTo>
                <a:close/>
              </a:path>
            </a:pathLst>
          </a:custGeom>
          <a:gradFill flip="none" rotWithShape="1">
            <a:gsLst>
              <a:gs pos="0">
                <a:schemeClr val="bg1">
                  <a:alpha val="0"/>
                </a:schemeClr>
              </a:gs>
              <a:gs pos="100000">
                <a:schemeClr val="accent3">
                  <a:lumMod val="20000"/>
                  <a:lumOff val="80000"/>
                </a:schemeClr>
              </a:gs>
              <a:gs pos="100000">
                <a:schemeClr val="bg1">
                  <a:alpha val="0"/>
                  <a:lumMod val="0"/>
                  <a:lumOff val="10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TextBox 19">
            <a:extLst>
              <a:ext uri="{FF2B5EF4-FFF2-40B4-BE49-F238E27FC236}">
                <a16:creationId xmlns:a16="http://schemas.microsoft.com/office/drawing/2014/main" id="{DB10047A-9F39-6C9D-1F1D-059CA1DAE945}"/>
              </a:ext>
            </a:extLst>
          </p:cNvPr>
          <p:cNvSpPr txBox="1"/>
          <p:nvPr/>
        </p:nvSpPr>
        <p:spPr>
          <a:xfrm>
            <a:off x="342282" y="1195352"/>
            <a:ext cx="2603412" cy="2831544"/>
          </a:xfrm>
          <a:prstGeom prst="rect">
            <a:avLst/>
          </a:prstGeom>
          <a:noFill/>
        </p:spPr>
        <p:txBody>
          <a:bodyPr wrap="square">
            <a:spAutoFit/>
          </a:bodyPr>
          <a:lstStyle/>
          <a:p>
            <a:r>
              <a:rPr lang="en-US" altLang="ko-KR" sz="1600" dirty="0"/>
              <a:t>Multi-step conversion</a:t>
            </a:r>
          </a:p>
          <a:p>
            <a:r>
              <a:rPr lang="en-US" altLang="ko-KR" sz="1600" dirty="0"/>
              <a:t>1</a:t>
            </a:r>
            <a:r>
              <a:rPr lang="en-US" altLang="ko-KR" sz="1600" baseline="30000" dirty="0"/>
              <a:t>st</a:t>
            </a:r>
            <a:r>
              <a:rPr lang="en-US" altLang="ko-KR" sz="1600" dirty="0"/>
              <a:t> stage: S</a:t>
            </a:r>
            <a:r>
              <a:rPr lang="en-US" altLang="ko-KR" sz="1600" baseline="-25000" dirty="0"/>
              <a:t>8</a:t>
            </a:r>
            <a:r>
              <a:rPr lang="en-US" altLang="ko-KR" sz="1600" dirty="0"/>
              <a:t>→Li</a:t>
            </a:r>
            <a:r>
              <a:rPr lang="en-US" altLang="ko-KR" sz="1600" baseline="-25000" dirty="0"/>
              <a:t>2</a:t>
            </a:r>
            <a:r>
              <a:rPr lang="en-US" altLang="ko-KR" sz="1600" dirty="0"/>
              <a:t>S</a:t>
            </a:r>
            <a:r>
              <a:rPr lang="en-US" altLang="ko-KR" sz="1600" baseline="-25000" dirty="0"/>
              <a:t>n</a:t>
            </a:r>
            <a:endParaRPr lang="en-US" altLang="ko-KR" sz="1600" dirty="0"/>
          </a:p>
          <a:p>
            <a:r>
              <a:rPr lang="en-US" altLang="ko-KR" sz="1600" dirty="0"/>
              <a:t>(2.2 to 2.3 V)</a:t>
            </a:r>
          </a:p>
          <a:p>
            <a:r>
              <a:rPr lang="en-US" altLang="ko-KR" sz="1600" dirty="0"/>
              <a:t>2</a:t>
            </a:r>
            <a:r>
              <a:rPr lang="en-US" altLang="ko-KR" sz="1600" baseline="30000" dirty="0"/>
              <a:t>nd</a:t>
            </a:r>
            <a:r>
              <a:rPr lang="en-US" altLang="ko-KR" sz="1600" dirty="0"/>
              <a:t> stage: Li</a:t>
            </a:r>
            <a:r>
              <a:rPr lang="en-US" altLang="ko-KR" sz="1600" baseline="-25000" dirty="0"/>
              <a:t>2</a:t>
            </a:r>
            <a:r>
              <a:rPr lang="en-US" altLang="ko-KR" sz="1600" dirty="0"/>
              <a:t>S</a:t>
            </a:r>
            <a:r>
              <a:rPr lang="en-US" altLang="ko-KR" sz="1600" baseline="-25000" dirty="0"/>
              <a:t>n</a:t>
            </a:r>
            <a:r>
              <a:rPr lang="en-US" altLang="ko-KR" sz="1600" dirty="0"/>
              <a:t> → Li</a:t>
            </a:r>
            <a:r>
              <a:rPr lang="en-US" altLang="ko-KR" sz="1600" baseline="-25000" dirty="0"/>
              <a:t>2</a:t>
            </a:r>
            <a:r>
              <a:rPr lang="en-US" altLang="ko-KR" sz="1600" dirty="0"/>
              <a:t>S</a:t>
            </a:r>
          </a:p>
          <a:p>
            <a:r>
              <a:rPr lang="en-US" altLang="ko-KR" sz="1600" dirty="0"/>
              <a:t>(2.0 to 2.1 V)</a:t>
            </a:r>
          </a:p>
          <a:p>
            <a:endParaRPr lang="en-US" altLang="ko-KR" dirty="0"/>
          </a:p>
          <a:p>
            <a:pPr marL="285750" indent="-285750">
              <a:buFont typeface="Arial" panose="020B0604020202020204" pitchFamily="34" charset="0"/>
              <a:buChar char="•"/>
            </a:pPr>
            <a:r>
              <a:rPr lang="en-US" altLang="ko-KR" sz="1600" b="1" i="1" dirty="0"/>
              <a:t>Soluble lithium polysulfides</a:t>
            </a:r>
          </a:p>
          <a:p>
            <a:pPr marL="285750" indent="-285750">
              <a:buFont typeface="Arial" panose="020B0604020202020204" pitchFamily="34" charset="0"/>
              <a:buChar char="•"/>
            </a:pPr>
            <a:r>
              <a:rPr lang="en-US" altLang="ko-KR" sz="1600" b="1" i="1" dirty="0"/>
              <a:t>Shuttle effect </a:t>
            </a:r>
          </a:p>
          <a:p>
            <a:pPr marL="285750" indent="-285750">
              <a:buFont typeface="Arial" panose="020B0604020202020204" pitchFamily="34" charset="0"/>
              <a:buChar char="•"/>
            </a:pPr>
            <a:r>
              <a:rPr lang="en-US" altLang="ko-KR" sz="1600" b="1" i="1" dirty="0"/>
              <a:t>Electrolyte leakage </a:t>
            </a:r>
          </a:p>
          <a:p>
            <a:pPr marL="285750" indent="-285750">
              <a:buFont typeface="Arial" panose="020B0604020202020204" pitchFamily="34" charset="0"/>
              <a:buChar char="•"/>
            </a:pPr>
            <a:r>
              <a:rPr lang="en-US" altLang="ko-KR" sz="1600" b="1" i="1" dirty="0"/>
              <a:t>Dendrite growth</a:t>
            </a:r>
            <a:endParaRPr lang="ko-KR" altLang="en-US" sz="1600" b="1" i="1" dirty="0"/>
          </a:p>
        </p:txBody>
      </p:sp>
      <p:sp>
        <p:nvSpPr>
          <p:cNvPr id="21" name="TextBox 20">
            <a:extLst>
              <a:ext uri="{FF2B5EF4-FFF2-40B4-BE49-F238E27FC236}">
                <a16:creationId xmlns:a16="http://schemas.microsoft.com/office/drawing/2014/main" id="{27D1734C-3B99-498E-AB89-B43A648B6F13}"/>
              </a:ext>
            </a:extLst>
          </p:cNvPr>
          <p:cNvSpPr txBox="1"/>
          <p:nvPr/>
        </p:nvSpPr>
        <p:spPr>
          <a:xfrm>
            <a:off x="9398590" y="2342105"/>
            <a:ext cx="2972867" cy="1815882"/>
          </a:xfrm>
          <a:prstGeom prst="rect">
            <a:avLst/>
          </a:prstGeom>
          <a:noFill/>
        </p:spPr>
        <p:txBody>
          <a:bodyPr wrap="square">
            <a:spAutoFit/>
          </a:bodyPr>
          <a:lstStyle/>
          <a:p>
            <a:pPr marL="285750" indent="-285750">
              <a:buFont typeface="Arial" panose="020B0604020202020204" pitchFamily="34" charset="0"/>
              <a:buChar char="•"/>
            </a:pPr>
            <a:r>
              <a:rPr lang="en-US" altLang="ko-KR" sz="1600" b="1" i="1" dirty="0"/>
              <a:t>Reliance on solid-solid contact</a:t>
            </a:r>
          </a:p>
          <a:p>
            <a:pPr marL="285750" indent="-285750">
              <a:buFont typeface="Arial" panose="020B0604020202020204" pitchFamily="34" charset="0"/>
              <a:buChar char="•"/>
            </a:pPr>
            <a:r>
              <a:rPr lang="en-US" altLang="ko-KR" sz="1600" b="1" i="1" dirty="0"/>
              <a:t>Ionic/electronic conduction</a:t>
            </a:r>
          </a:p>
          <a:p>
            <a:pPr marL="285750" indent="-285750">
              <a:buFont typeface="Arial" panose="020B0604020202020204" pitchFamily="34" charset="0"/>
              <a:buChar char="•"/>
            </a:pPr>
            <a:r>
              <a:rPr lang="en-US" altLang="ko-KR" sz="1600" b="1" i="1" dirty="0"/>
              <a:t>(Electro)chemical stability</a:t>
            </a:r>
          </a:p>
          <a:p>
            <a:pPr marL="285750" indent="-285750">
              <a:buFont typeface="Arial" panose="020B0604020202020204" pitchFamily="34" charset="0"/>
              <a:buChar char="•"/>
            </a:pPr>
            <a:r>
              <a:rPr lang="en-US" altLang="ko-KR" sz="1600" b="1" i="1" dirty="0"/>
              <a:t>Mechanical properties</a:t>
            </a:r>
          </a:p>
        </p:txBody>
      </p:sp>
      <p:sp>
        <p:nvSpPr>
          <p:cNvPr id="22" name="Rectangle 21">
            <a:extLst>
              <a:ext uri="{FF2B5EF4-FFF2-40B4-BE49-F238E27FC236}">
                <a16:creationId xmlns:a16="http://schemas.microsoft.com/office/drawing/2014/main" id="{347932CE-E84C-BB59-95C8-80283445D142}"/>
              </a:ext>
            </a:extLst>
          </p:cNvPr>
          <p:cNvSpPr/>
          <p:nvPr/>
        </p:nvSpPr>
        <p:spPr>
          <a:xfrm>
            <a:off x="2923614" y="1750809"/>
            <a:ext cx="444159" cy="4618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Rectangle 22">
            <a:extLst>
              <a:ext uri="{FF2B5EF4-FFF2-40B4-BE49-F238E27FC236}">
                <a16:creationId xmlns:a16="http://schemas.microsoft.com/office/drawing/2014/main" id="{1DB88936-B6C4-C4CC-F883-BBEA35CD0F8B}"/>
              </a:ext>
            </a:extLst>
          </p:cNvPr>
          <p:cNvSpPr/>
          <p:nvPr/>
        </p:nvSpPr>
        <p:spPr>
          <a:xfrm>
            <a:off x="4886930" y="1741870"/>
            <a:ext cx="409943" cy="4618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Rectangle 23">
            <a:extLst>
              <a:ext uri="{FF2B5EF4-FFF2-40B4-BE49-F238E27FC236}">
                <a16:creationId xmlns:a16="http://schemas.microsoft.com/office/drawing/2014/main" id="{A48DB459-B913-AC31-CA14-5074DC6DD198}"/>
              </a:ext>
            </a:extLst>
          </p:cNvPr>
          <p:cNvSpPr/>
          <p:nvPr/>
        </p:nvSpPr>
        <p:spPr>
          <a:xfrm>
            <a:off x="6889731" y="1800978"/>
            <a:ext cx="444159" cy="4618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标题 4">
            <a:extLst>
              <a:ext uri="{FF2B5EF4-FFF2-40B4-BE49-F238E27FC236}">
                <a16:creationId xmlns:a16="http://schemas.microsoft.com/office/drawing/2014/main" id="{FC04ED4C-2FCA-FC65-DD07-14C890FDE53D}"/>
              </a:ext>
            </a:extLst>
          </p:cNvPr>
          <p:cNvSpPr txBox="1">
            <a:spLocks/>
          </p:cNvSpPr>
          <p:nvPr/>
        </p:nvSpPr>
        <p:spPr>
          <a:xfrm>
            <a:off x="133927" y="-36174"/>
            <a:ext cx="11924145" cy="10096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800" kern="100" dirty="0">
                <a:latin typeface="+mj-lt"/>
                <a:ea typeface="PMingLiU" panose="02020500000000000000" pitchFamily="18" charset="-120"/>
                <a:cs typeface="Times New Roman" panose="02020603050405020304" pitchFamily="18" charset="0"/>
              </a:rPr>
              <a:t>Impact of Electrolyte Evolution on Battery Performance</a:t>
            </a:r>
          </a:p>
        </p:txBody>
      </p:sp>
    </p:spTree>
    <p:extLst>
      <p:ext uri="{BB962C8B-B14F-4D97-AF65-F5344CB8AC3E}">
        <p14:creationId xmlns:p14="http://schemas.microsoft.com/office/powerpoint/2010/main" val="1286407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954A6-A02D-EA2F-426B-F7B0477161F8}"/>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D7C10BCA-F76A-C603-6B54-A135B677AFB1}"/>
              </a:ext>
            </a:extLst>
          </p:cNvPr>
          <p:cNvGrpSpPr/>
          <p:nvPr/>
        </p:nvGrpSpPr>
        <p:grpSpPr>
          <a:xfrm>
            <a:off x="9632042" y="6240054"/>
            <a:ext cx="2488979" cy="607786"/>
            <a:chOff x="9632042" y="6240054"/>
            <a:chExt cx="2488979" cy="607786"/>
          </a:xfrm>
        </p:grpSpPr>
        <p:sp>
          <p:nvSpPr>
            <p:cNvPr id="5" name="Rectangle 4">
              <a:extLst>
                <a:ext uri="{FF2B5EF4-FFF2-40B4-BE49-F238E27FC236}">
                  <a16:creationId xmlns:a16="http://schemas.microsoft.com/office/drawing/2014/main" id="{702D507D-243A-5793-4B32-A51CC77261C6}"/>
                </a:ext>
              </a:extLst>
            </p:cNvPr>
            <p:cNvSpPr/>
            <p:nvPr/>
          </p:nvSpPr>
          <p:spPr>
            <a:xfrm>
              <a:off x="10885024" y="6325629"/>
              <a:ext cx="1235997" cy="5222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 name="Picture 1">
              <a:extLst>
                <a:ext uri="{FF2B5EF4-FFF2-40B4-BE49-F238E27FC236}">
                  <a16:creationId xmlns:a16="http://schemas.microsoft.com/office/drawing/2014/main" id="{4B2CBAB8-51C3-DE60-CC92-CEDF4E9CBC4A}"/>
                </a:ext>
              </a:extLst>
            </p:cNvPr>
            <p:cNvPicPr>
              <a:picLocks noChangeAspect="1"/>
            </p:cNvPicPr>
            <p:nvPr/>
          </p:nvPicPr>
          <p:blipFill>
            <a:blip r:embed="rId3"/>
            <a:stretch>
              <a:fillRect/>
            </a:stretch>
          </p:blipFill>
          <p:spPr>
            <a:xfrm>
              <a:off x="9632042" y="6240054"/>
              <a:ext cx="2334590" cy="522211"/>
            </a:xfrm>
            <a:prstGeom prst="rect">
              <a:avLst/>
            </a:prstGeom>
          </p:spPr>
        </p:pic>
      </p:grpSp>
      <p:sp>
        <p:nvSpPr>
          <p:cNvPr id="3" name="Title 1">
            <a:extLst>
              <a:ext uri="{FF2B5EF4-FFF2-40B4-BE49-F238E27FC236}">
                <a16:creationId xmlns:a16="http://schemas.microsoft.com/office/drawing/2014/main" id="{EAE0587F-6093-D269-9215-CDD4F6A2D1FD}"/>
              </a:ext>
            </a:extLst>
          </p:cNvPr>
          <p:cNvSpPr txBox="1">
            <a:spLocks/>
          </p:cNvSpPr>
          <p:nvPr/>
        </p:nvSpPr>
        <p:spPr>
          <a:xfrm>
            <a:off x="-269878" y="1001662"/>
            <a:ext cx="10786223" cy="7254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latinLnBrk="1"/>
            <a:endParaRPr lang="en-US" sz="2800" b="1" dirty="0">
              <a:ln>
                <a:solidFill>
                  <a:schemeClr val="tx2">
                    <a:lumMod val="75000"/>
                  </a:schemeClr>
                </a:solidFill>
              </a:ln>
              <a:gradFill flip="none" rotWithShape="1">
                <a:gsLst>
                  <a:gs pos="0">
                    <a:schemeClr val="accent3">
                      <a:lumMod val="20000"/>
                      <a:lumOff val="80000"/>
                    </a:schemeClr>
                  </a:gs>
                  <a:gs pos="50000">
                    <a:schemeClr val="accent3">
                      <a:lumMod val="40000"/>
                      <a:lumOff val="60000"/>
                    </a:schemeClr>
                  </a:gs>
                  <a:gs pos="100000">
                    <a:srgbClr val="99FF33"/>
                  </a:gs>
                </a:gsLst>
                <a:lin ang="5400000" scaled="0"/>
                <a:tileRect/>
              </a:gradFill>
              <a:effectLst>
                <a:outerShdw blurRad="38100" dist="38100" dir="2700000" algn="tl">
                  <a:srgbClr val="000000">
                    <a:alpha val="43137"/>
                  </a:srgbClr>
                </a:outerShdw>
              </a:effectLst>
              <a:latin typeface="Arial" pitchFamily="34" charset="0"/>
              <a:cs typeface="Arial" pitchFamily="34" charset="0"/>
            </a:endParaRPr>
          </a:p>
        </p:txBody>
      </p:sp>
      <p:sp>
        <p:nvSpPr>
          <p:cNvPr id="8" name="TextBox 7">
            <a:extLst>
              <a:ext uri="{FF2B5EF4-FFF2-40B4-BE49-F238E27FC236}">
                <a16:creationId xmlns:a16="http://schemas.microsoft.com/office/drawing/2014/main" id="{B0BE26B8-FD1F-A7A7-0E0C-F2BD3ABF1EDC}"/>
              </a:ext>
            </a:extLst>
          </p:cNvPr>
          <p:cNvSpPr txBox="1"/>
          <p:nvPr/>
        </p:nvSpPr>
        <p:spPr>
          <a:xfrm>
            <a:off x="1256071" y="6611779"/>
            <a:ext cx="8221582" cy="246221"/>
          </a:xfrm>
          <a:prstGeom prst="rect">
            <a:avLst/>
          </a:prstGeom>
          <a:noFill/>
        </p:spPr>
        <p:txBody>
          <a:bodyPr wrap="square">
            <a:spAutoFit/>
          </a:bodyPr>
          <a:lstStyle/>
          <a:p>
            <a:r>
              <a:rPr lang="fr-FR" sz="1000" b="0" i="0" dirty="0">
                <a:solidFill>
                  <a:srgbClr val="222222"/>
                </a:solidFill>
                <a:effectLst/>
                <a:latin typeface="Arial" panose="020B0604020202020204" pitchFamily="34" charset="0"/>
              </a:rPr>
              <a:t>ACS Cent. </a:t>
            </a:r>
            <a:r>
              <a:rPr lang="fr-FR" sz="1000" b="0" i="0" dirty="0" err="1">
                <a:solidFill>
                  <a:srgbClr val="222222"/>
                </a:solidFill>
                <a:effectLst/>
                <a:latin typeface="Arial" panose="020B0604020202020204" pitchFamily="34" charset="0"/>
              </a:rPr>
              <a:t>Sci</a:t>
            </a:r>
            <a:r>
              <a:rPr lang="fr-FR" sz="1000" b="0" i="0" dirty="0">
                <a:solidFill>
                  <a:srgbClr val="222222"/>
                </a:solidFill>
                <a:effectLst/>
                <a:latin typeface="Arial" panose="020B0604020202020204" pitchFamily="34" charset="0"/>
              </a:rPr>
              <a:t>. 2020, 6, 7, 1095–1104; </a:t>
            </a:r>
            <a:r>
              <a:rPr lang="en-US" sz="1000" b="0" i="0" dirty="0">
                <a:solidFill>
                  <a:srgbClr val="222222"/>
                </a:solidFill>
                <a:effectLst/>
                <a:latin typeface="Arial" panose="020B0604020202020204" pitchFamily="34" charset="0"/>
              </a:rPr>
              <a:t>Chem. Mater.2020, 32, 360−373</a:t>
            </a:r>
            <a:endParaRPr lang="en-US" sz="1000" dirty="0"/>
          </a:p>
        </p:txBody>
      </p:sp>
      <p:pic>
        <p:nvPicPr>
          <p:cNvPr id="10" name="Picture 9" descr="Diagram of a shuttle diagram&#10;&#10;Description automatically generated with medium confidence">
            <a:extLst>
              <a:ext uri="{FF2B5EF4-FFF2-40B4-BE49-F238E27FC236}">
                <a16:creationId xmlns:a16="http://schemas.microsoft.com/office/drawing/2014/main" id="{BBCA5DFE-6625-2236-3B26-DD0DDB466804}"/>
              </a:ext>
            </a:extLst>
          </p:cNvPr>
          <p:cNvPicPr>
            <a:picLocks noChangeAspect="1"/>
          </p:cNvPicPr>
          <p:nvPr/>
        </p:nvPicPr>
        <p:blipFill>
          <a:blip r:embed="rId4"/>
          <a:stretch>
            <a:fillRect/>
          </a:stretch>
        </p:blipFill>
        <p:spPr>
          <a:xfrm>
            <a:off x="9398262" y="1043912"/>
            <a:ext cx="1835582" cy="1807450"/>
          </a:xfrm>
          <a:prstGeom prst="rect">
            <a:avLst/>
          </a:prstGeom>
        </p:spPr>
      </p:pic>
      <p:pic>
        <p:nvPicPr>
          <p:cNvPr id="11" name="Picture 10" descr="Diagram of liposuction of liposuction&#10;&#10;Description automatically generated">
            <a:extLst>
              <a:ext uri="{FF2B5EF4-FFF2-40B4-BE49-F238E27FC236}">
                <a16:creationId xmlns:a16="http://schemas.microsoft.com/office/drawing/2014/main" id="{861786C3-AFAC-ACB0-7D04-50CAA88B86D1}"/>
              </a:ext>
            </a:extLst>
          </p:cNvPr>
          <p:cNvPicPr>
            <a:picLocks noChangeAspect="1"/>
          </p:cNvPicPr>
          <p:nvPr/>
        </p:nvPicPr>
        <p:blipFill>
          <a:blip r:embed="rId5"/>
          <a:stretch>
            <a:fillRect/>
          </a:stretch>
        </p:blipFill>
        <p:spPr>
          <a:xfrm>
            <a:off x="6347232" y="1005765"/>
            <a:ext cx="2831771" cy="1883744"/>
          </a:xfrm>
          <a:prstGeom prst="rect">
            <a:avLst/>
          </a:prstGeom>
        </p:spPr>
      </p:pic>
      <p:sp>
        <p:nvSpPr>
          <p:cNvPr id="12" name="TextBox 11">
            <a:extLst>
              <a:ext uri="{FF2B5EF4-FFF2-40B4-BE49-F238E27FC236}">
                <a16:creationId xmlns:a16="http://schemas.microsoft.com/office/drawing/2014/main" id="{E7464226-5929-37A3-FD32-196D066D7A16}"/>
              </a:ext>
            </a:extLst>
          </p:cNvPr>
          <p:cNvSpPr txBox="1"/>
          <p:nvPr/>
        </p:nvSpPr>
        <p:spPr>
          <a:xfrm>
            <a:off x="629494" y="1129154"/>
            <a:ext cx="5593426" cy="1703030"/>
          </a:xfrm>
          <a:prstGeom prst="rect">
            <a:avLst/>
          </a:prstGeom>
          <a:noFill/>
        </p:spPr>
        <p:txBody>
          <a:bodyPr wrap="square" rtlCol="0">
            <a:spAutoFit/>
          </a:bodyPr>
          <a:lstStyle/>
          <a:p>
            <a:pPr>
              <a:lnSpc>
                <a:spcPct val="150000"/>
              </a:lnSpc>
            </a:pPr>
            <a:r>
              <a:rPr lang="en-US" altLang="ko-KR" sz="1800" b="1" i="1" dirty="0">
                <a:latin typeface="Arial" panose="020B0604020202020204" pitchFamily="34" charset="0"/>
                <a:cs typeface="Arial" panose="020B0604020202020204" pitchFamily="34" charset="0"/>
              </a:rPr>
              <a:t>Bottlenecks of liquid Li-S</a:t>
            </a:r>
            <a:endParaRPr lang="en-US"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US" altLang="ko-KR" dirty="0">
                <a:latin typeface="Arial" panose="020B0604020202020204" pitchFamily="34" charset="0"/>
                <a:cs typeface="Arial" panose="020B0604020202020204" pitchFamily="34" charset="0"/>
              </a:rPr>
              <a:t>Polysulfide dissolution </a:t>
            </a:r>
          </a:p>
          <a:p>
            <a:pPr marL="342900" indent="-34290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Insulative properties </a:t>
            </a:r>
          </a:p>
          <a:p>
            <a:pPr marL="342900" indent="-34290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Sluggish kinetics</a:t>
            </a:r>
          </a:p>
        </p:txBody>
      </p:sp>
      <p:sp>
        <p:nvSpPr>
          <p:cNvPr id="14" name="TextBox 13">
            <a:extLst>
              <a:ext uri="{FF2B5EF4-FFF2-40B4-BE49-F238E27FC236}">
                <a16:creationId xmlns:a16="http://schemas.microsoft.com/office/drawing/2014/main" id="{A03330EA-132C-FBE0-CD40-FA363C7CECE1}"/>
              </a:ext>
            </a:extLst>
          </p:cNvPr>
          <p:cNvSpPr txBox="1"/>
          <p:nvPr/>
        </p:nvSpPr>
        <p:spPr>
          <a:xfrm>
            <a:off x="6222920" y="3939078"/>
            <a:ext cx="5707913" cy="1703030"/>
          </a:xfrm>
          <a:prstGeom prst="rect">
            <a:avLst/>
          </a:prstGeom>
          <a:noFill/>
        </p:spPr>
        <p:txBody>
          <a:bodyPr wrap="square" rtlCol="0">
            <a:spAutoFit/>
          </a:bodyPr>
          <a:lstStyle/>
          <a:p>
            <a:pPr>
              <a:lnSpc>
                <a:spcPct val="150000"/>
              </a:lnSpc>
            </a:pPr>
            <a:r>
              <a:rPr lang="en-US" b="1" i="1" dirty="0">
                <a:latin typeface="Arial" panose="020B0604020202020204" pitchFamily="34" charset="0"/>
                <a:cs typeface="Arial" panose="020B0604020202020204" pitchFamily="34" charset="0"/>
              </a:rPr>
              <a:t>Benefits of solid electrolyte </a:t>
            </a:r>
          </a:p>
          <a:p>
            <a:pPr marL="285750" indent="-285750">
              <a:lnSpc>
                <a:spcPct val="150000"/>
              </a:lnSpc>
              <a:buFont typeface="Arial" panose="020B0604020202020204" pitchFamily="34" charset="0"/>
              <a:buChar char="•"/>
            </a:pPr>
            <a:r>
              <a:rPr lang="en-US" altLang="ko-KR" b="1" dirty="0">
                <a:solidFill>
                  <a:srgbClr val="00B050"/>
                </a:solidFill>
                <a:latin typeface="Arial" panose="020B0604020202020204" pitchFamily="34" charset="0"/>
                <a:cs typeface="Arial" panose="020B0604020202020204" pitchFamily="34" charset="0"/>
              </a:rPr>
              <a:t>Resolve polysulfide dissolution</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Inert against chemical degradation by polysulfides</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Structural integrity</a:t>
            </a:r>
          </a:p>
        </p:txBody>
      </p:sp>
      <p:sp>
        <p:nvSpPr>
          <p:cNvPr id="15" name="Right Arrow 25">
            <a:extLst>
              <a:ext uri="{FF2B5EF4-FFF2-40B4-BE49-F238E27FC236}">
                <a16:creationId xmlns:a16="http://schemas.microsoft.com/office/drawing/2014/main" id="{B67C7709-CDB2-4E0A-7AAD-3810ED4F133F}"/>
              </a:ext>
            </a:extLst>
          </p:cNvPr>
          <p:cNvSpPr/>
          <p:nvPr/>
        </p:nvSpPr>
        <p:spPr>
          <a:xfrm rot="1732153">
            <a:off x="3742811" y="2558479"/>
            <a:ext cx="2979089" cy="736616"/>
          </a:xfrm>
          <a:prstGeom prst="rightArrow">
            <a:avLst>
              <a:gd name="adj1" fmla="val 50000"/>
              <a:gd name="adj2" fmla="val 50953"/>
            </a:avLst>
          </a:prstGeom>
          <a:gradFill flip="none" rotWithShape="1">
            <a:gsLst>
              <a:gs pos="100000">
                <a:srgbClr val="FFC000"/>
              </a:gs>
              <a:gs pos="28000">
                <a:srgbClr val="FFFF00"/>
              </a:gs>
              <a:gs pos="66000">
                <a:srgbClr val="FFC000"/>
              </a:gs>
              <a:gs pos="79000">
                <a:srgbClr val="FFC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9C48217-8FC2-003F-11A1-0DE78A3226A7}"/>
              </a:ext>
            </a:extLst>
          </p:cNvPr>
          <p:cNvPicPr>
            <a:picLocks noChangeAspect="1"/>
          </p:cNvPicPr>
          <p:nvPr/>
        </p:nvPicPr>
        <p:blipFill>
          <a:blip r:embed="rId6"/>
          <a:stretch>
            <a:fillRect/>
          </a:stretch>
        </p:blipFill>
        <p:spPr>
          <a:xfrm>
            <a:off x="968066" y="3656960"/>
            <a:ext cx="4763165" cy="2267266"/>
          </a:xfrm>
          <a:prstGeom prst="rect">
            <a:avLst/>
          </a:prstGeom>
        </p:spPr>
      </p:pic>
      <p:sp>
        <p:nvSpPr>
          <p:cNvPr id="4" name="标题 4">
            <a:extLst>
              <a:ext uri="{FF2B5EF4-FFF2-40B4-BE49-F238E27FC236}">
                <a16:creationId xmlns:a16="http://schemas.microsoft.com/office/drawing/2014/main" id="{BD671B28-9575-1515-6BAC-2A8FE4A3EABD}"/>
              </a:ext>
            </a:extLst>
          </p:cNvPr>
          <p:cNvSpPr txBox="1">
            <a:spLocks/>
          </p:cNvSpPr>
          <p:nvPr/>
        </p:nvSpPr>
        <p:spPr>
          <a:xfrm>
            <a:off x="133927" y="-36174"/>
            <a:ext cx="11924145" cy="10096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800" kern="100" dirty="0">
                <a:latin typeface="+mj-lt"/>
                <a:ea typeface="PMingLiU" panose="02020500000000000000" pitchFamily="18" charset="-120"/>
                <a:cs typeface="Times New Roman" panose="02020603050405020304" pitchFamily="18" charset="0"/>
              </a:rPr>
              <a:t>All-Solid-State Battery: Solution for Polysulfide Dissolution</a:t>
            </a:r>
          </a:p>
        </p:txBody>
      </p:sp>
    </p:spTree>
    <p:extLst>
      <p:ext uri="{BB962C8B-B14F-4D97-AF65-F5344CB8AC3E}">
        <p14:creationId xmlns:p14="http://schemas.microsoft.com/office/powerpoint/2010/main" val="1886247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954A6-A02D-EA2F-426B-F7B0477161F8}"/>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D7C10BCA-F76A-C603-6B54-A135B677AFB1}"/>
              </a:ext>
            </a:extLst>
          </p:cNvPr>
          <p:cNvGrpSpPr/>
          <p:nvPr/>
        </p:nvGrpSpPr>
        <p:grpSpPr>
          <a:xfrm>
            <a:off x="9632042" y="6240054"/>
            <a:ext cx="2488979" cy="607786"/>
            <a:chOff x="9632042" y="6240054"/>
            <a:chExt cx="2488979" cy="607786"/>
          </a:xfrm>
        </p:grpSpPr>
        <p:sp>
          <p:nvSpPr>
            <p:cNvPr id="5" name="Rectangle 4">
              <a:extLst>
                <a:ext uri="{FF2B5EF4-FFF2-40B4-BE49-F238E27FC236}">
                  <a16:creationId xmlns:a16="http://schemas.microsoft.com/office/drawing/2014/main" id="{702D507D-243A-5793-4B32-A51CC77261C6}"/>
                </a:ext>
              </a:extLst>
            </p:cNvPr>
            <p:cNvSpPr/>
            <p:nvPr/>
          </p:nvSpPr>
          <p:spPr>
            <a:xfrm>
              <a:off x="10885024" y="6325629"/>
              <a:ext cx="1235997" cy="5222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 name="Picture 1">
              <a:extLst>
                <a:ext uri="{FF2B5EF4-FFF2-40B4-BE49-F238E27FC236}">
                  <a16:creationId xmlns:a16="http://schemas.microsoft.com/office/drawing/2014/main" id="{4B2CBAB8-51C3-DE60-CC92-CEDF4E9CBC4A}"/>
                </a:ext>
              </a:extLst>
            </p:cNvPr>
            <p:cNvPicPr>
              <a:picLocks noChangeAspect="1"/>
            </p:cNvPicPr>
            <p:nvPr/>
          </p:nvPicPr>
          <p:blipFill>
            <a:blip r:embed="rId3"/>
            <a:stretch>
              <a:fillRect/>
            </a:stretch>
          </p:blipFill>
          <p:spPr>
            <a:xfrm>
              <a:off x="9632042" y="6240054"/>
              <a:ext cx="2334590" cy="522211"/>
            </a:xfrm>
            <a:prstGeom prst="rect">
              <a:avLst/>
            </a:prstGeom>
          </p:spPr>
        </p:pic>
      </p:grpSp>
      <p:sp>
        <p:nvSpPr>
          <p:cNvPr id="7" name="Text Placeholder 18">
            <a:extLst>
              <a:ext uri="{FF2B5EF4-FFF2-40B4-BE49-F238E27FC236}">
                <a16:creationId xmlns:a16="http://schemas.microsoft.com/office/drawing/2014/main" id="{BD7A2536-9622-060A-D2BA-450ADC21DA43}"/>
              </a:ext>
            </a:extLst>
          </p:cNvPr>
          <p:cNvSpPr txBox="1">
            <a:spLocks/>
          </p:cNvSpPr>
          <p:nvPr/>
        </p:nvSpPr>
        <p:spPr>
          <a:xfrm>
            <a:off x="1161288" y="6608376"/>
            <a:ext cx="7541813" cy="307777"/>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Arial" panose="020B0604020202020204" pitchFamily="34" charset="0"/>
                <a:ea typeface="+mn-ea"/>
                <a:cs typeface="Arial" panose="020B0604020202020204" pitchFamily="34" charset="0"/>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Arial" panose="020B0604020202020204" pitchFamily="34" charset="0"/>
                <a:ea typeface="+mn-ea"/>
                <a:cs typeface="Arial" panose="020B0604020202020204" pitchFamily="34" charset="0"/>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Arial" panose="020B0604020202020204" pitchFamily="34" charset="0"/>
                <a:ea typeface="+mn-ea"/>
                <a:cs typeface="Arial" panose="020B0604020202020204" pitchFamily="34" charset="0"/>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r>
              <a:rPr lang="en-US" sz="1000" dirty="0"/>
              <a:t>Advanced Energy Materials 10.1: 1903253; ACS Energy Lett. 2019, 4, 2418−2427</a:t>
            </a:r>
          </a:p>
        </p:txBody>
      </p:sp>
      <p:sp>
        <p:nvSpPr>
          <p:cNvPr id="27" name="Title 1">
            <a:extLst>
              <a:ext uri="{FF2B5EF4-FFF2-40B4-BE49-F238E27FC236}">
                <a16:creationId xmlns:a16="http://schemas.microsoft.com/office/drawing/2014/main" id="{75C30936-E1A2-5CC7-D7CC-2AF7BC92D264}"/>
              </a:ext>
            </a:extLst>
          </p:cNvPr>
          <p:cNvSpPr txBox="1">
            <a:spLocks/>
          </p:cNvSpPr>
          <p:nvPr/>
        </p:nvSpPr>
        <p:spPr>
          <a:xfrm>
            <a:off x="-70979" y="952405"/>
            <a:ext cx="12192000" cy="7254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latinLnBrk="1"/>
            <a:endParaRPr lang="en-US" sz="2800" b="1" dirty="0">
              <a:ln>
                <a:solidFill>
                  <a:schemeClr val="tx2">
                    <a:lumMod val="75000"/>
                  </a:schemeClr>
                </a:solidFill>
              </a:ln>
              <a:gradFill flip="none" rotWithShape="1">
                <a:gsLst>
                  <a:gs pos="0">
                    <a:schemeClr val="accent3">
                      <a:lumMod val="20000"/>
                      <a:lumOff val="80000"/>
                    </a:schemeClr>
                  </a:gs>
                  <a:gs pos="50000">
                    <a:schemeClr val="accent3">
                      <a:lumMod val="40000"/>
                      <a:lumOff val="60000"/>
                    </a:schemeClr>
                  </a:gs>
                  <a:gs pos="100000">
                    <a:srgbClr val="99FF33"/>
                  </a:gs>
                </a:gsLst>
                <a:lin ang="5400000" scaled="0"/>
                <a:tileRect/>
              </a:gradFill>
              <a:effectLst>
                <a:outerShdw blurRad="38100" dist="38100" dir="2700000" algn="tl">
                  <a:srgbClr val="000000">
                    <a:alpha val="43137"/>
                  </a:srgbClr>
                </a:outerShdw>
              </a:effectLst>
              <a:latin typeface="Arial" pitchFamily="34" charset="0"/>
              <a:cs typeface="Arial" pitchFamily="34" charset="0"/>
            </a:endParaRPr>
          </a:p>
        </p:txBody>
      </p:sp>
      <p:sp>
        <p:nvSpPr>
          <p:cNvPr id="30" name="TextBox 29">
            <a:extLst>
              <a:ext uri="{FF2B5EF4-FFF2-40B4-BE49-F238E27FC236}">
                <a16:creationId xmlns:a16="http://schemas.microsoft.com/office/drawing/2014/main" id="{98E43616-52AF-D462-7B88-804E40946CC4}"/>
              </a:ext>
            </a:extLst>
          </p:cNvPr>
          <p:cNvSpPr txBox="1"/>
          <p:nvPr/>
        </p:nvSpPr>
        <p:spPr>
          <a:xfrm>
            <a:off x="1397173" y="4149130"/>
            <a:ext cx="4791420" cy="170303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High ionic conductivity (&gt;1 mS/cm at RT)</a:t>
            </a:r>
          </a:p>
          <a:p>
            <a:pPr marL="285750" indent="-285750">
              <a:lnSpc>
                <a:spcPct val="150000"/>
              </a:lnSpc>
              <a:buFont typeface="Symbol" panose="05050102010706020507" pitchFamily="18" charset="2"/>
              <a:buChar char="Þ"/>
            </a:pPr>
            <a:r>
              <a:rPr lang="en-US" altLang="ko-KR" dirty="0">
                <a:latin typeface="Arial" panose="020B0604020202020204" pitchFamily="34" charset="0"/>
                <a:cs typeface="Arial" panose="020B0604020202020204" pitchFamily="34" charset="0"/>
              </a:rPr>
              <a:t>Provides ionic conduction pathways</a:t>
            </a:r>
          </a:p>
          <a:p>
            <a:pPr marL="342900" indent="-34290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Suitable voltage window (~2 V vs. Li/Li+) for Li-S </a:t>
            </a:r>
            <a:r>
              <a:rPr lang="en-US" altLang="ko-KR"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2.1 -2.4 V)</a:t>
            </a:r>
            <a:r>
              <a:rPr lang="en-US" altLang="ko-K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7C058AEF-21B1-8F25-96D8-6516256EF5D2}"/>
              </a:ext>
            </a:extLst>
          </p:cNvPr>
          <p:cNvPicPr>
            <a:picLocks noChangeAspect="1"/>
          </p:cNvPicPr>
          <p:nvPr/>
        </p:nvPicPr>
        <p:blipFill>
          <a:blip r:embed="rId4"/>
          <a:stretch>
            <a:fillRect/>
          </a:stretch>
        </p:blipFill>
        <p:spPr>
          <a:xfrm>
            <a:off x="7600461" y="1201015"/>
            <a:ext cx="4191707" cy="2725821"/>
          </a:xfrm>
          <a:prstGeom prst="rect">
            <a:avLst/>
          </a:prstGeom>
        </p:spPr>
      </p:pic>
      <p:pic>
        <p:nvPicPr>
          <p:cNvPr id="34" name="Picture 33">
            <a:extLst>
              <a:ext uri="{FF2B5EF4-FFF2-40B4-BE49-F238E27FC236}">
                <a16:creationId xmlns:a16="http://schemas.microsoft.com/office/drawing/2014/main" id="{65809ABE-CEFC-4223-AF67-BE6257ED5DDC}"/>
              </a:ext>
            </a:extLst>
          </p:cNvPr>
          <p:cNvPicPr>
            <a:picLocks noChangeAspect="1"/>
          </p:cNvPicPr>
          <p:nvPr/>
        </p:nvPicPr>
        <p:blipFill rotWithShape="1">
          <a:blip r:embed="rId5"/>
          <a:srcRect l="58200"/>
          <a:stretch/>
        </p:blipFill>
        <p:spPr>
          <a:xfrm>
            <a:off x="4251007" y="1286127"/>
            <a:ext cx="2645756" cy="2425846"/>
          </a:xfrm>
          <a:prstGeom prst="rect">
            <a:avLst/>
          </a:prstGeom>
        </p:spPr>
      </p:pic>
      <p:pic>
        <p:nvPicPr>
          <p:cNvPr id="9" name="Picture 8">
            <a:extLst>
              <a:ext uri="{FF2B5EF4-FFF2-40B4-BE49-F238E27FC236}">
                <a16:creationId xmlns:a16="http://schemas.microsoft.com/office/drawing/2014/main" id="{9CF1BFCB-259B-8D89-495F-CAE4AD22FD93}"/>
              </a:ext>
            </a:extLst>
          </p:cNvPr>
          <p:cNvPicPr>
            <a:picLocks noChangeAspect="1"/>
          </p:cNvPicPr>
          <p:nvPr/>
        </p:nvPicPr>
        <p:blipFill>
          <a:blip r:embed="rId6"/>
          <a:stretch>
            <a:fillRect/>
          </a:stretch>
        </p:blipFill>
        <p:spPr>
          <a:xfrm>
            <a:off x="511197" y="1596001"/>
            <a:ext cx="1879471" cy="1620341"/>
          </a:xfrm>
          <a:prstGeom prst="rect">
            <a:avLst/>
          </a:prstGeom>
        </p:spPr>
      </p:pic>
      <p:grpSp>
        <p:nvGrpSpPr>
          <p:cNvPr id="10" name="Group 9">
            <a:extLst>
              <a:ext uri="{FF2B5EF4-FFF2-40B4-BE49-F238E27FC236}">
                <a16:creationId xmlns:a16="http://schemas.microsoft.com/office/drawing/2014/main" id="{EC36A103-2BBA-B488-4F64-061B8ED6AED5}"/>
              </a:ext>
            </a:extLst>
          </p:cNvPr>
          <p:cNvGrpSpPr/>
          <p:nvPr/>
        </p:nvGrpSpPr>
        <p:grpSpPr>
          <a:xfrm>
            <a:off x="2623214" y="1766056"/>
            <a:ext cx="1682406" cy="1249007"/>
            <a:chOff x="10689989" y="2298664"/>
            <a:chExt cx="1682406" cy="1249007"/>
          </a:xfrm>
        </p:grpSpPr>
        <p:sp>
          <p:nvSpPr>
            <p:cNvPr id="11" name="Oval 10">
              <a:extLst>
                <a:ext uri="{FF2B5EF4-FFF2-40B4-BE49-F238E27FC236}">
                  <a16:creationId xmlns:a16="http://schemas.microsoft.com/office/drawing/2014/main" id="{0A1434FB-95BD-6549-B556-FBAF384CC345}"/>
                </a:ext>
              </a:extLst>
            </p:cNvPr>
            <p:cNvSpPr/>
            <p:nvPr/>
          </p:nvSpPr>
          <p:spPr>
            <a:xfrm>
              <a:off x="10695531" y="2721059"/>
              <a:ext cx="148479" cy="148479"/>
            </a:xfrm>
            <a:prstGeom prst="ellipse">
              <a:avLst/>
            </a:prstGeom>
            <a:solidFill>
              <a:srgbClr val="784E6D"/>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6CC68CE-D752-A3FD-6820-DB3EE8B71D8F}"/>
                </a:ext>
              </a:extLst>
            </p:cNvPr>
            <p:cNvSpPr txBox="1"/>
            <p:nvPr/>
          </p:nvSpPr>
          <p:spPr>
            <a:xfrm>
              <a:off x="10838468" y="2615113"/>
              <a:ext cx="1533927"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Phosphorous</a:t>
              </a:r>
            </a:p>
          </p:txBody>
        </p:sp>
        <p:sp>
          <p:nvSpPr>
            <p:cNvPr id="13" name="Oval 12">
              <a:extLst>
                <a:ext uri="{FF2B5EF4-FFF2-40B4-BE49-F238E27FC236}">
                  <a16:creationId xmlns:a16="http://schemas.microsoft.com/office/drawing/2014/main" id="{F4D73BCA-D960-F98B-E579-BF1129D2197A}"/>
                </a:ext>
              </a:extLst>
            </p:cNvPr>
            <p:cNvSpPr/>
            <p:nvPr/>
          </p:nvSpPr>
          <p:spPr>
            <a:xfrm>
              <a:off x="10695531" y="3042824"/>
              <a:ext cx="148479" cy="148479"/>
            </a:xfrm>
            <a:prstGeom prst="ellipse">
              <a:avLst/>
            </a:prstGeom>
            <a:solidFill>
              <a:srgbClr val="FFFF0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5811B10-4C3E-7A67-F756-1194F05722B4}"/>
                </a:ext>
              </a:extLst>
            </p:cNvPr>
            <p:cNvSpPr txBox="1"/>
            <p:nvPr/>
          </p:nvSpPr>
          <p:spPr>
            <a:xfrm>
              <a:off x="10877464" y="2921948"/>
              <a:ext cx="908385"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Sulfur</a:t>
              </a:r>
            </a:p>
          </p:txBody>
        </p:sp>
        <p:sp>
          <p:nvSpPr>
            <p:cNvPr id="15" name="Oval 14">
              <a:extLst>
                <a:ext uri="{FF2B5EF4-FFF2-40B4-BE49-F238E27FC236}">
                  <a16:creationId xmlns:a16="http://schemas.microsoft.com/office/drawing/2014/main" id="{EF920C5E-DC60-E35A-8B76-42DA27633D04}"/>
                </a:ext>
              </a:extLst>
            </p:cNvPr>
            <p:cNvSpPr/>
            <p:nvPr/>
          </p:nvSpPr>
          <p:spPr>
            <a:xfrm>
              <a:off x="10695530" y="2404012"/>
              <a:ext cx="148479" cy="148479"/>
            </a:xfrm>
            <a:prstGeom prst="ellipse">
              <a:avLst/>
            </a:prstGeom>
            <a:solidFill>
              <a:schemeClr val="accent6">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D7DB70B7-CDBE-3E82-7D56-401BE327D4DE}"/>
                </a:ext>
              </a:extLst>
            </p:cNvPr>
            <p:cNvSpPr txBox="1"/>
            <p:nvPr/>
          </p:nvSpPr>
          <p:spPr>
            <a:xfrm>
              <a:off x="10946509" y="2298664"/>
              <a:ext cx="936110"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Lithium</a:t>
              </a:r>
            </a:p>
          </p:txBody>
        </p:sp>
        <p:sp>
          <p:nvSpPr>
            <p:cNvPr id="17" name="Oval 16">
              <a:extLst>
                <a:ext uri="{FF2B5EF4-FFF2-40B4-BE49-F238E27FC236}">
                  <a16:creationId xmlns:a16="http://schemas.microsoft.com/office/drawing/2014/main" id="{FC448D40-749A-42A1-8981-D03D8386E34E}"/>
                </a:ext>
              </a:extLst>
            </p:cNvPr>
            <p:cNvSpPr/>
            <p:nvPr/>
          </p:nvSpPr>
          <p:spPr>
            <a:xfrm>
              <a:off x="10689989" y="3361477"/>
              <a:ext cx="148479" cy="148479"/>
            </a:xfrm>
            <a:prstGeom prst="ellipse">
              <a:avLst/>
            </a:prstGeom>
            <a:solidFill>
              <a:srgbClr val="00B05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65FECCAE-A7AC-BA04-0B59-52D3F9F25299}"/>
                </a:ext>
              </a:extLst>
            </p:cNvPr>
            <p:cNvSpPr txBox="1"/>
            <p:nvPr/>
          </p:nvSpPr>
          <p:spPr>
            <a:xfrm>
              <a:off x="10830994" y="3239894"/>
              <a:ext cx="1167139"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Chlorine</a:t>
              </a:r>
            </a:p>
          </p:txBody>
        </p:sp>
      </p:grpSp>
      <p:sp>
        <p:nvSpPr>
          <p:cNvPr id="24" name="TextBox 23">
            <a:extLst>
              <a:ext uri="{FF2B5EF4-FFF2-40B4-BE49-F238E27FC236}">
                <a16:creationId xmlns:a16="http://schemas.microsoft.com/office/drawing/2014/main" id="{7F043AD6-0953-09A2-2256-2D871477C95C}"/>
              </a:ext>
            </a:extLst>
          </p:cNvPr>
          <p:cNvSpPr txBox="1"/>
          <p:nvPr/>
        </p:nvSpPr>
        <p:spPr>
          <a:xfrm>
            <a:off x="7451863" y="4315993"/>
            <a:ext cx="4991369" cy="1287532"/>
          </a:xfrm>
          <a:prstGeom prst="rect">
            <a:avLst/>
          </a:prstGeom>
          <a:noFill/>
        </p:spPr>
        <p:txBody>
          <a:bodyPr wrap="square">
            <a:spAutoFit/>
          </a:bodyPr>
          <a:lstStyle/>
          <a:p>
            <a:pPr>
              <a:lnSpc>
                <a:spcPct val="150000"/>
              </a:lnSpc>
            </a:pPr>
            <a:r>
              <a:rPr lang="en-US" altLang="ko-KR" sz="1800" b="1" i="1" dirty="0">
                <a:latin typeface="Arial" panose="020B0604020202020204" pitchFamily="34" charset="0"/>
                <a:cs typeface="Arial" panose="020B0604020202020204" pitchFamily="34" charset="0"/>
              </a:rPr>
              <a:t>Decomposition products are </a:t>
            </a:r>
          </a:p>
          <a:p>
            <a:pPr marL="342900" indent="-342900">
              <a:lnSpc>
                <a:spcPct val="150000"/>
              </a:lnSpc>
              <a:buFont typeface="Arial" panose="020B0604020202020204" pitchFamily="34" charset="0"/>
              <a:buChar char="•"/>
            </a:pPr>
            <a:r>
              <a:rPr lang="en-US" altLang="ko-KR" sz="1800" b="1" dirty="0">
                <a:solidFill>
                  <a:srgbClr val="00B050"/>
                </a:solidFill>
                <a:latin typeface="Arial" panose="020B0604020202020204" pitchFamily="34" charset="0"/>
                <a:cs typeface="Arial" panose="020B0604020202020204" pitchFamily="34" charset="0"/>
              </a:rPr>
              <a:t>Redox active</a:t>
            </a:r>
            <a:r>
              <a:rPr lang="en-US" altLang="ko-KR" b="1" dirty="0">
                <a:solidFill>
                  <a:srgbClr val="00B050"/>
                </a:solidFill>
                <a:latin typeface="Arial" panose="020B0604020202020204" pitchFamily="34" charset="0"/>
                <a:cs typeface="Arial" panose="020B0604020202020204" pitchFamily="34" charset="0"/>
              </a:rPr>
              <a:t> (</a:t>
            </a:r>
            <a:r>
              <a:rPr lang="en-US" altLang="zh-TW" b="1" dirty="0">
                <a:solidFill>
                  <a:srgbClr val="00B050"/>
                </a:solidFill>
              </a:rPr>
              <a:t>Reversible</a:t>
            </a:r>
            <a:r>
              <a:rPr lang="zh-TW" altLang="en-US" b="1" dirty="0">
                <a:solidFill>
                  <a:srgbClr val="00B050"/>
                </a:solidFill>
              </a:rPr>
              <a:t> </a:t>
            </a:r>
            <a:r>
              <a:rPr lang="en-US" altLang="zh-TW" b="1" dirty="0">
                <a:solidFill>
                  <a:srgbClr val="00B050"/>
                </a:solidFill>
              </a:rPr>
              <a:t>reaction)</a:t>
            </a:r>
          </a:p>
          <a:p>
            <a:pPr marL="342900" indent="-342900">
              <a:lnSpc>
                <a:spcPct val="150000"/>
              </a:lnSpc>
              <a:buFont typeface="Arial" panose="020B0604020202020204" pitchFamily="34" charset="0"/>
              <a:buChar char="•"/>
            </a:pPr>
            <a:r>
              <a:rPr lang="en-US" altLang="ko-KR" sz="1800" dirty="0">
                <a:latin typeface="Arial" panose="020B0604020202020204" pitchFamily="34" charset="0"/>
                <a:cs typeface="Arial" panose="020B0604020202020204" pitchFamily="34" charset="0"/>
              </a:rPr>
              <a:t>Stabilize the cathodic interface</a:t>
            </a:r>
          </a:p>
        </p:txBody>
      </p:sp>
      <p:sp>
        <p:nvSpPr>
          <p:cNvPr id="28" name="TextBox 27">
            <a:extLst>
              <a:ext uri="{FF2B5EF4-FFF2-40B4-BE49-F238E27FC236}">
                <a16:creationId xmlns:a16="http://schemas.microsoft.com/office/drawing/2014/main" id="{49703A6C-BA4A-8B70-A474-709DCBACE834}"/>
              </a:ext>
            </a:extLst>
          </p:cNvPr>
          <p:cNvSpPr txBox="1"/>
          <p:nvPr/>
        </p:nvSpPr>
        <p:spPr>
          <a:xfrm>
            <a:off x="1161288" y="3178118"/>
            <a:ext cx="2557786" cy="456535"/>
          </a:xfrm>
          <a:prstGeom prst="rect">
            <a:avLst/>
          </a:prstGeom>
          <a:noFill/>
        </p:spPr>
        <p:txBody>
          <a:bodyPr wrap="square">
            <a:spAutoFit/>
          </a:bodyPr>
          <a:lstStyle/>
          <a:p>
            <a:pPr>
              <a:lnSpc>
                <a:spcPct val="150000"/>
              </a:lnSpc>
            </a:pPr>
            <a:r>
              <a:rPr lang="en-US" altLang="ko-KR" sz="1800" b="1" i="1" dirty="0">
                <a:latin typeface="Arial" panose="020B0604020202020204" pitchFamily="34" charset="0"/>
                <a:cs typeface="Arial" panose="020B0604020202020204" pitchFamily="34" charset="0"/>
              </a:rPr>
              <a:t>Li</a:t>
            </a:r>
            <a:r>
              <a:rPr lang="en-US" altLang="ko-KR" sz="1800" b="1" i="1" baseline="-25000" dirty="0">
                <a:latin typeface="Arial" panose="020B0604020202020204" pitchFamily="34" charset="0"/>
                <a:cs typeface="Arial" panose="020B0604020202020204" pitchFamily="34" charset="0"/>
              </a:rPr>
              <a:t>6</a:t>
            </a:r>
            <a:r>
              <a:rPr lang="en-US" altLang="ko-KR" sz="1800" b="1" i="1" dirty="0">
                <a:latin typeface="Arial" panose="020B0604020202020204" pitchFamily="34" charset="0"/>
                <a:cs typeface="Arial" panose="020B0604020202020204" pitchFamily="34" charset="0"/>
              </a:rPr>
              <a:t>PS</a:t>
            </a:r>
            <a:r>
              <a:rPr lang="en-US" altLang="ko-KR" sz="1800" b="1" i="1" baseline="-25000" dirty="0">
                <a:latin typeface="Arial" panose="020B0604020202020204" pitchFamily="34" charset="0"/>
                <a:cs typeface="Arial" panose="020B0604020202020204" pitchFamily="34" charset="0"/>
              </a:rPr>
              <a:t>5</a:t>
            </a:r>
            <a:r>
              <a:rPr lang="en-US" altLang="ko-KR" sz="1800" b="1" i="1" dirty="0">
                <a:latin typeface="Arial" panose="020B0604020202020204" pitchFamily="34" charset="0"/>
                <a:cs typeface="Arial" panose="020B0604020202020204" pitchFamily="34" charset="0"/>
              </a:rPr>
              <a:t>Cl (LPSCl)</a:t>
            </a:r>
          </a:p>
        </p:txBody>
      </p:sp>
      <p:sp>
        <p:nvSpPr>
          <p:cNvPr id="3" name="标题 4">
            <a:extLst>
              <a:ext uri="{FF2B5EF4-FFF2-40B4-BE49-F238E27FC236}">
                <a16:creationId xmlns:a16="http://schemas.microsoft.com/office/drawing/2014/main" id="{197135FE-7AA8-D5DD-C53C-DFD09FC0B5FB}"/>
              </a:ext>
            </a:extLst>
          </p:cNvPr>
          <p:cNvSpPr txBox="1">
            <a:spLocks/>
          </p:cNvSpPr>
          <p:nvPr/>
        </p:nvSpPr>
        <p:spPr>
          <a:xfrm>
            <a:off x="133927" y="-36174"/>
            <a:ext cx="11924145" cy="10096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800" kern="100" dirty="0">
                <a:latin typeface="+mj-lt"/>
                <a:ea typeface="PMingLiU" panose="02020500000000000000" pitchFamily="18" charset="-120"/>
                <a:cs typeface="Times New Roman" panose="02020603050405020304" pitchFamily="18" charset="0"/>
              </a:rPr>
              <a:t>Benefits of </a:t>
            </a:r>
            <a:r>
              <a:rPr lang="en-US" altLang="zh-TW" sz="2800" kern="100" dirty="0" err="1">
                <a:latin typeface="+mj-lt"/>
                <a:ea typeface="PMingLiU" panose="02020500000000000000" pitchFamily="18" charset="-120"/>
                <a:cs typeface="Times New Roman" panose="02020603050405020304" pitchFamily="18" charset="0"/>
              </a:rPr>
              <a:t>LPSCl</a:t>
            </a:r>
            <a:r>
              <a:rPr lang="en-US" altLang="zh-TW" sz="2800" kern="100" dirty="0">
                <a:latin typeface="+mj-lt"/>
                <a:ea typeface="PMingLiU" panose="02020500000000000000" pitchFamily="18" charset="-120"/>
                <a:cs typeface="Times New Roman" panose="02020603050405020304" pitchFamily="18" charset="0"/>
              </a:rPr>
              <a:t> in Solid-State Li-S Batteries</a:t>
            </a:r>
          </a:p>
        </p:txBody>
      </p:sp>
    </p:spTree>
    <p:extLst>
      <p:ext uri="{BB962C8B-B14F-4D97-AF65-F5344CB8AC3E}">
        <p14:creationId xmlns:p14="http://schemas.microsoft.com/office/powerpoint/2010/main" val="2633302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954A6-A02D-EA2F-426B-F7B0477161F8}"/>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D7C10BCA-F76A-C603-6B54-A135B677AFB1}"/>
              </a:ext>
            </a:extLst>
          </p:cNvPr>
          <p:cNvGrpSpPr/>
          <p:nvPr/>
        </p:nvGrpSpPr>
        <p:grpSpPr>
          <a:xfrm>
            <a:off x="9632042" y="6240054"/>
            <a:ext cx="2488979" cy="607786"/>
            <a:chOff x="9632042" y="6240054"/>
            <a:chExt cx="2488979" cy="607786"/>
          </a:xfrm>
        </p:grpSpPr>
        <p:sp>
          <p:nvSpPr>
            <p:cNvPr id="5" name="Rectangle 4">
              <a:extLst>
                <a:ext uri="{FF2B5EF4-FFF2-40B4-BE49-F238E27FC236}">
                  <a16:creationId xmlns:a16="http://schemas.microsoft.com/office/drawing/2014/main" id="{702D507D-243A-5793-4B32-A51CC77261C6}"/>
                </a:ext>
              </a:extLst>
            </p:cNvPr>
            <p:cNvSpPr/>
            <p:nvPr/>
          </p:nvSpPr>
          <p:spPr>
            <a:xfrm>
              <a:off x="10885024" y="6325629"/>
              <a:ext cx="1235997" cy="5222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 name="Picture 1">
              <a:extLst>
                <a:ext uri="{FF2B5EF4-FFF2-40B4-BE49-F238E27FC236}">
                  <a16:creationId xmlns:a16="http://schemas.microsoft.com/office/drawing/2014/main" id="{4B2CBAB8-51C3-DE60-CC92-CEDF4E9CBC4A}"/>
                </a:ext>
              </a:extLst>
            </p:cNvPr>
            <p:cNvPicPr>
              <a:picLocks noChangeAspect="1"/>
            </p:cNvPicPr>
            <p:nvPr/>
          </p:nvPicPr>
          <p:blipFill>
            <a:blip r:embed="rId3"/>
            <a:stretch>
              <a:fillRect/>
            </a:stretch>
          </p:blipFill>
          <p:spPr>
            <a:xfrm>
              <a:off x="9632042" y="6240054"/>
              <a:ext cx="2334590" cy="522211"/>
            </a:xfrm>
            <a:prstGeom prst="rect">
              <a:avLst/>
            </a:prstGeom>
          </p:spPr>
        </p:pic>
      </p:grpSp>
      <p:sp>
        <p:nvSpPr>
          <p:cNvPr id="3" name="Title 1">
            <a:extLst>
              <a:ext uri="{FF2B5EF4-FFF2-40B4-BE49-F238E27FC236}">
                <a16:creationId xmlns:a16="http://schemas.microsoft.com/office/drawing/2014/main" id="{B4354B0B-8D27-0454-A1A8-EE7C130ED75D}"/>
              </a:ext>
            </a:extLst>
          </p:cNvPr>
          <p:cNvSpPr txBox="1">
            <a:spLocks/>
          </p:cNvSpPr>
          <p:nvPr/>
        </p:nvSpPr>
        <p:spPr>
          <a:xfrm>
            <a:off x="-144219" y="1265774"/>
            <a:ext cx="12480437" cy="7254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R="0" lvl="0" indent="0" algn="l" fontAlgn="auto" latinLnBrk="1">
              <a:lnSpc>
                <a:spcPct val="100000"/>
              </a:lnSpc>
              <a:spcAft>
                <a:spcPts val="0"/>
              </a:spcAft>
              <a:buClrTx/>
              <a:buSzTx/>
              <a:tabLst/>
              <a:defRPr/>
            </a:pPr>
            <a:endParaRPr lang="en-US" sz="2800" b="1" dirty="0">
              <a:ln>
                <a:solidFill>
                  <a:schemeClr val="tx2">
                    <a:lumMod val="75000"/>
                  </a:schemeClr>
                </a:solidFill>
              </a:ln>
              <a:gradFill flip="none" rotWithShape="1">
                <a:gsLst>
                  <a:gs pos="0">
                    <a:schemeClr val="accent3">
                      <a:lumMod val="20000"/>
                      <a:lumOff val="80000"/>
                    </a:schemeClr>
                  </a:gs>
                  <a:gs pos="50000">
                    <a:schemeClr val="accent3">
                      <a:lumMod val="40000"/>
                      <a:lumOff val="60000"/>
                    </a:schemeClr>
                  </a:gs>
                  <a:gs pos="100000">
                    <a:srgbClr val="99FF33"/>
                  </a:gs>
                </a:gsLst>
                <a:lin ang="5400000" scaled="0"/>
                <a:tileRect/>
              </a:gradFill>
              <a:effectLst>
                <a:outerShdw blurRad="38100" dist="38100" dir="2700000" algn="tl">
                  <a:srgbClr val="000000">
                    <a:alpha val="43137"/>
                  </a:srgbClr>
                </a:outerShdw>
              </a:effectLst>
              <a:latin typeface="Arial" pitchFamily="34" charset="0"/>
              <a:cs typeface="Arial" pitchFamily="34" charset="0"/>
            </a:endParaRPr>
          </a:p>
        </p:txBody>
      </p:sp>
      <p:sp>
        <p:nvSpPr>
          <p:cNvPr id="4" name="TextBox 3">
            <a:extLst>
              <a:ext uri="{FF2B5EF4-FFF2-40B4-BE49-F238E27FC236}">
                <a16:creationId xmlns:a16="http://schemas.microsoft.com/office/drawing/2014/main" id="{EED6C424-9BB6-C94F-DF9C-5B4C78883B7E}"/>
              </a:ext>
            </a:extLst>
          </p:cNvPr>
          <p:cNvSpPr txBox="1"/>
          <p:nvPr/>
        </p:nvSpPr>
        <p:spPr>
          <a:xfrm>
            <a:off x="448417" y="1901022"/>
            <a:ext cx="11108583" cy="3416320"/>
          </a:xfrm>
          <a:prstGeom prst="rect">
            <a:avLst/>
          </a:prstGeom>
          <a:noFill/>
        </p:spPr>
        <p:txBody>
          <a:bodyPr wrap="square" rtlCol="0">
            <a:spAutoFit/>
          </a:bodyPr>
          <a:lstStyle/>
          <a:p>
            <a:pPr marL="800100" lvl="1" indent="-342900">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project aims to develop the conversion-based S cathode system to further improve the performance of next generation solid-state LIBs. The objective of the second year is to utilize the skills obtained </a:t>
            </a:r>
            <a:r>
              <a:rPr lang="en-US" sz="2400" dirty="0">
                <a:solidFill>
                  <a:prstClr val="black"/>
                </a:solidFill>
                <a:latin typeface="Arial" panose="020B0604020202020204" pitchFamily="34" charset="0"/>
                <a:cs typeface="Arial" panose="020B0604020202020204" pitchFamily="34" charset="0"/>
              </a:rPr>
              <a:t>prior such as </a:t>
            </a:r>
          </a:p>
          <a:p>
            <a:pPr marL="800100" lvl="1" indent="-342900">
              <a:buFont typeface="Arial" panose="020B0604020202020204" pitchFamily="34" charset="0"/>
              <a:buChar char="•"/>
              <a:defRPr/>
            </a:pPr>
            <a:endParaRPr lang="en-US" sz="2400" dirty="0">
              <a:solidFill>
                <a:prstClr val="black"/>
              </a:solidFill>
              <a:latin typeface="Arial" panose="020B0604020202020204" pitchFamily="34" charset="0"/>
              <a:cs typeface="Arial" panose="020B0604020202020204" pitchFamily="34" charset="0"/>
            </a:endParaRPr>
          </a:p>
          <a:p>
            <a:pPr marL="1257300" lvl="2" indent="-342900">
              <a:buFont typeface="Arial" panose="020B0604020202020204" pitchFamily="34" charset="0"/>
              <a:buChar char="•"/>
              <a:defRPr/>
            </a:pPr>
            <a:r>
              <a:rPr lang="en-US" sz="2400" dirty="0">
                <a:latin typeface="Arial" panose="020B0604020202020204" pitchFamily="34" charset="0"/>
                <a:cs typeface="Arial" panose="020B0604020202020204" pitchFamily="34" charset="0"/>
              </a:rPr>
              <a:t>Material synthesis</a:t>
            </a:r>
          </a:p>
          <a:p>
            <a:pPr marL="1257300" lvl="2" indent="-342900">
              <a:buFont typeface="Arial" panose="020B0604020202020204" pitchFamily="34" charset="0"/>
              <a:buChar char="•"/>
              <a:defRPr/>
            </a:pPr>
            <a:r>
              <a:rPr lang="en-US" sz="2400" dirty="0">
                <a:latin typeface="Arial" panose="020B0604020202020204" pitchFamily="34" charset="0"/>
                <a:cs typeface="Arial" panose="020B0604020202020204" pitchFamily="34" charset="0"/>
              </a:rPr>
              <a:t>Sample preparation &amp; data analysis for novel characterization methods</a:t>
            </a:r>
          </a:p>
          <a:p>
            <a:pPr marL="1257300" lvl="2" indent="-342900">
              <a:buFont typeface="Arial" panose="020B0604020202020204" pitchFamily="34" charset="0"/>
              <a:buChar char="•"/>
              <a:defRPr/>
            </a:pPr>
            <a:r>
              <a:rPr lang="en-US" sz="2400" dirty="0">
                <a:latin typeface="Arial" panose="020B0604020202020204" pitchFamily="34" charset="0"/>
                <a:cs typeface="Arial" panose="020B0604020202020204" pitchFamily="34" charset="0"/>
              </a:rPr>
              <a:t>ASSB fabrication &amp; cycling evaluation</a:t>
            </a:r>
            <a:endParaRPr kumimoji="0" lang="en-US" sz="2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Arial" panose="020B0604020202020204" pitchFamily="34" charset="0"/>
                <a:cs typeface="Arial" panose="020B0604020202020204" pitchFamily="34" charset="0"/>
              </a:rPr>
              <a:t>	to evaluate &amp; optimize the novel material system.</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标题 4">
            <a:extLst>
              <a:ext uri="{FF2B5EF4-FFF2-40B4-BE49-F238E27FC236}">
                <a16:creationId xmlns:a16="http://schemas.microsoft.com/office/drawing/2014/main" id="{10E6D926-ECDE-025C-95DF-73680EBDBD16}"/>
              </a:ext>
            </a:extLst>
          </p:cNvPr>
          <p:cNvSpPr txBox="1">
            <a:spLocks/>
          </p:cNvSpPr>
          <p:nvPr/>
        </p:nvSpPr>
        <p:spPr>
          <a:xfrm>
            <a:off x="133927" y="-36174"/>
            <a:ext cx="11924145" cy="10096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800" kern="100" dirty="0">
                <a:latin typeface="+mj-lt"/>
                <a:ea typeface="PMingLiU" panose="02020500000000000000" pitchFamily="18" charset="-120"/>
                <a:cs typeface="Times New Roman" panose="02020603050405020304" pitchFamily="18" charset="0"/>
              </a:rPr>
              <a:t>Research Statement (Second Year)</a:t>
            </a:r>
          </a:p>
        </p:txBody>
      </p:sp>
    </p:spTree>
    <p:extLst>
      <p:ext uri="{BB962C8B-B14F-4D97-AF65-F5344CB8AC3E}">
        <p14:creationId xmlns:p14="http://schemas.microsoft.com/office/powerpoint/2010/main" val="164149751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3_LESC theme">
  <a:themeElements>
    <a:clrScheme name="Parallax">
      <a:dk1>
        <a:sysClr val="windowText" lastClr="000000"/>
      </a:dk1>
      <a:lt1>
        <a:sysClr val="window" lastClr="FFFFFF"/>
      </a:lt1>
      <a:dk2>
        <a:srgbClr val="212121"/>
      </a:dk2>
      <a:lt2>
        <a:srgbClr val="CDD0D1"/>
      </a:lt2>
      <a:accent1>
        <a:srgbClr val="8BB434"/>
      </a:accent1>
      <a:accent2>
        <a:srgbClr val="33A583"/>
      </a:accent2>
      <a:accent3>
        <a:srgbClr val="3594B4"/>
      </a:accent3>
      <a:accent4>
        <a:srgbClr val="6063B4"/>
      </a:accent4>
      <a:accent5>
        <a:srgbClr val="D35731"/>
      </a:accent5>
      <a:accent6>
        <a:srgbClr val="EBAC4B"/>
      </a:accent6>
      <a:hlink>
        <a:srgbClr val="65AD30"/>
      </a:hlink>
      <a:folHlink>
        <a:srgbClr val="8ED25B"/>
      </a:folHlink>
    </a:clrScheme>
    <a:fontScheme name="Custom 11">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LESC Theme 2.potx" id="{FCE765D5-4C94-4BA6-B01A-29076B49FEF7}" vid="{0B0ADC4F-A813-4393-BAF1-F7AE02100F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133809</TotalTime>
  <Words>2257</Words>
  <Application>Microsoft Office PowerPoint</Application>
  <PresentationFormat>Widescreen</PresentationFormat>
  <Paragraphs>421</Paragraphs>
  <Slides>21</Slides>
  <Notes>19</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21</vt:i4>
      </vt:variant>
    </vt:vector>
  </HeadingPairs>
  <TitlesOfParts>
    <vt:vector size="35" baseType="lpstr">
      <vt:lpstr>맑은 고딕</vt:lpstr>
      <vt:lpstr>Abadi MT Condensed Extra Bold</vt:lpstr>
      <vt:lpstr>Aptos Black</vt:lpstr>
      <vt:lpstr>Arial</vt:lpstr>
      <vt:lpstr>Calibri</vt:lpstr>
      <vt:lpstr>Calibri Light</vt:lpstr>
      <vt:lpstr>Cambria Math</vt:lpstr>
      <vt:lpstr>Gill Sans</vt:lpstr>
      <vt:lpstr>Symbol</vt:lpstr>
      <vt:lpstr>Times New Roman</vt:lpstr>
      <vt:lpstr>Wingdings</vt:lpstr>
      <vt:lpstr>3_LESC theme</vt:lpstr>
      <vt:lpstr>Office Theme</vt:lpstr>
      <vt:lpstr>1_Office Theme</vt:lpstr>
      <vt:lpstr>High-Energy-Density  All-Solid-State Batteries  with Sulfur-Based Electrolytes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gdeysher@UCSD.EDU</dc:creator>
  <cp:lastModifiedBy>Susan Zuk</cp:lastModifiedBy>
  <cp:revision>1159</cp:revision>
  <dcterms:created xsi:type="dcterms:W3CDTF">2021-03-08T18:59:58Z</dcterms:created>
  <dcterms:modified xsi:type="dcterms:W3CDTF">2024-05-09T20:34:40Z</dcterms:modified>
</cp:coreProperties>
</file>