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0"/>
  </p:notesMasterIdLst>
  <p:sldIdLst>
    <p:sldId id="273" r:id="rId2"/>
    <p:sldId id="283" r:id="rId3"/>
    <p:sldId id="284" r:id="rId4"/>
    <p:sldId id="257" r:id="rId5"/>
    <p:sldId id="261" r:id="rId6"/>
    <p:sldId id="262" r:id="rId7"/>
    <p:sldId id="266" r:id="rId8"/>
    <p:sldId id="271" r:id="rId9"/>
    <p:sldId id="272" r:id="rId10"/>
    <p:sldId id="267" r:id="rId11"/>
    <p:sldId id="277" r:id="rId12"/>
    <p:sldId id="263" r:id="rId13"/>
    <p:sldId id="275" r:id="rId14"/>
    <p:sldId id="278" r:id="rId15"/>
    <p:sldId id="279" r:id="rId16"/>
    <p:sldId id="280" r:id="rId17"/>
    <p:sldId id="281" r:id="rId18"/>
    <p:sldId id="282" r:id="rId19"/>
    <p:sldId id="746" r:id="rId20"/>
    <p:sldId id="747" r:id="rId21"/>
    <p:sldId id="769" r:id="rId22"/>
    <p:sldId id="762" r:id="rId23"/>
    <p:sldId id="768" r:id="rId24"/>
    <p:sldId id="740" r:id="rId25"/>
    <p:sldId id="744" r:id="rId26"/>
    <p:sldId id="258" r:id="rId27"/>
    <p:sldId id="770" r:id="rId28"/>
    <p:sldId id="77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310" autoAdjust="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49F33-625F-4CDA-A0D2-97E9DF6EEA1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D650A-02D4-4BF4-8BB7-94DD92D1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1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53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85977-F0A3-A0C4-4B01-6E7256B58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CE481D-9EA4-3EE3-E361-C3AEFCB88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DF9A6-7E99-F57E-0120-80C6B7F20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8CFEB3-FADA-5535-F397-CE9A701D1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501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9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074355-CE0D-4C68-A6CB-C364ED71B33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69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074355-CE0D-4C68-A6CB-C364ED71B33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68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04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478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10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1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8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25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81C4F-7E4B-FD30-8108-AA0200AF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56EA5-BFA6-BFD4-5DA9-706ACF4C0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699B6F-5227-393F-648C-7B1D1132BC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BCB60-112A-05FE-AC32-D6E958E96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75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7D650A-02D4-4BF4-8BB7-94DD92D1239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14287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17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4469-2B45-4CE2-8907-B77ADD13362A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A1B5-AAFE-4266-9CAF-92A86A8232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C02E92-92CE-50E6-5BDB-3728B8F22EE8}"/>
              </a:ext>
            </a:extLst>
          </p:cNvPr>
          <p:cNvSpPr txBox="1">
            <a:spLocks/>
          </p:cNvSpPr>
          <p:nvPr userDrawn="1"/>
        </p:nvSpPr>
        <p:spPr>
          <a:xfrm>
            <a:off x="5791200" y="6583362"/>
            <a:ext cx="609600" cy="26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57692-88E1-4CB3-88AA-9040DCA52D96}" type="slidenum">
              <a:rPr lang="en-US" sz="1200" smtClean="0"/>
              <a:pPr/>
              <a:t>‹#›</a:t>
            </a:fld>
            <a:endParaRPr lang="en-US" sz="12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920FCA-90FB-C2C8-5939-E9DB77AE9C60}"/>
              </a:ext>
            </a:extLst>
          </p:cNvPr>
          <p:cNvCxnSpPr/>
          <p:nvPr userDrawn="1"/>
        </p:nvCxnSpPr>
        <p:spPr>
          <a:xfrm>
            <a:off x="772956" y="3391461"/>
            <a:ext cx="10644592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Home | Texas ECE - Electrical &amp; Computer Engineering at UT Austin">
            <a:extLst>
              <a:ext uri="{FF2B5EF4-FFF2-40B4-BE49-F238E27FC236}">
                <a16:creationId xmlns:a16="http://schemas.microsoft.com/office/drawing/2014/main" id="{F1E1FD23-B344-AB6A-FBF8-740F84B447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454" y="0"/>
            <a:ext cx="3109546" cy="94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829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0585"/>
            <a:ext cx="10515600" cy="5016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4469-2B45-4CE2-8907-B77ADD13362A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A1B5-AAFE-4266-9CAF-92A86A8232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1963D0-EB81-84ED-0DDE-AB5E1C0DE61A}"/>
              </a:ext>
            </a:extLst>
          </p:cNvPr>
          <p:cNvSpPr txBox="1">
            <a:spLocks/>
          </p:cNvSpPr>
          <p:nvPr userDrawn="1"/>
        </p:nvSpPr>
        <p:spPr>
          <a:xfrm>
            <a:off x="11582400" y="6583362"/>
            <a:ext cx="609600" cy="26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57692-88E1-4CB3-88AA-9040DCA52D96}" type="slidenum">
              <a:rPr lang="en-US" sz="1200" smtClean="0">
                <a:solidFill>
                  <a:schemeClr val="tx1"/>
                </a:solidFill>
              </a:rPr>
              <a:pPr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8821BB-9A43-3B8B-61C3-FF9742C51C94}"/>
              </a:ext>
            </a:extLst>
          </p:cNvPr>
          <p:cNvCxnSpPr/>
          <p:nvPr userDrawn="1"/>
        </p:nvCxnSpPr>
        <p:spPr>
          <a:xfrm>
            <a:off x="508000" y="833536"/>
            <a:ext cx="11176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A891888-A52E-73EB-A427-026991DD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41764"/>
            <a:ext cx="10515600" cy="681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4" descr="Home | Texas ECE - Electrical &amp; Computer Engineering at UT Austin">
            <a:extLst>
              <a:ext uri="{FF2B5EF4-FFF2-40B4-BE49-F238E27FC236}">
                <a16:creationId xmlns:a16="http://schemas.microsoft.com/office/drawing/2014/main" id="{4F4EAC08-4E6D-28E4-8989-FFD46881A18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b="15199"/>
          <a:stretch/>
        </p:blipFill>
        <p:spPr bwMode="auto">
          <a:xfrm>
            <a:off x="9403582" y="6560"/>
            <a:ext cx="2788418" cy="6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51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4469-2B45-4CE2-8907-B77ADD13362A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A1B5-AAFE-4266-9CAF-92A86A8232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1582400" y="6583362"/>
            <a:ext cx="609600" cy="26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4CFFCD-3889-44B5-852E-3B63C0B90ACB}" type="slidenum">
              <a:rPr lang="en-US" sz="1200" smtClean="0">
                <a:solidFill>
                  <a:schemeClr val="tx1"/>
                </a:solidFill>
              </a:rPr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8000" y="833536"/>
            <a:ext cx="11176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533400" y="141764"/>
            <a:ext cx="10515600" cy="681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4" descr="Home | Texas ECE - Electrical &amp; Computer Engineering at UT Austin">
            <a:extLst>
              <a:ext uri="{FF2B5EF4-FFF2-40B4-BE49-F238E27FC236}">
                <a16:creationId xmlns:a16="http://schemas.microsoft.com/office/drawing/2014/main" id="{EC48BF27-5664-D137-6DD8-CDDADC2C38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b="15199"/>
          <a:stretch/>
        </p:blipFill>
        <p:spPr bwMode="auto">
          <a:xfrm>
            <a:off x="9403582" y="6560"/>
            <a:ext cx="2788418" cy="68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34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54469-2B45-4CE2-8907-B77ADD13362A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AA1B5-AAFE-4266-9CAF-92A86A8232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92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6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21.png"/><Relationship Id="rId4" Type="http://schemas.openxmlformats.org/officeDocument/2006/relationships/image" Target="../media/image28.png"/><Relationship Id="rId9" Type="http://schemas.openxmlformats.org/officeDocument/2006/relationships/image" Target="../media/image2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311.png"/><Relationship Id="rId7" Type="http://schemas.openxmlformats.org/officeDocument/2006/relationships/image" Target="../media/image3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Relationship Id="rId9" Type="http://schemas.openxmlformats.org/officeDocument/2006/relationships/image" Target="../media/image29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550.png"/><Relationship Id="rId3" Type="http://schemas.openxmlformats.org/officeDocument/2006/relationships/image" Target="../media/image450.png"/><Relationship Id="rId7" Type="http://schemas.openxmlformats.org/officeDocument/2006/relationships/image" Target="../media/image490.png"/><Relationship Id="rId12" Type="http://schemas.openxmlformats.org/officeDocument/2006/relationships/image" Target="../media/image5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0.png"/><Relationship Id="rId11" Type="http://schemas.openxmlformats.org/officeDocument/2006/relationships/image" Target="../media/image530.png"/><Relationship Id="rId5" Type="http://schemas.openxmlformats.org/officeDocument/2006/relationships/image" Target="../media/image470.png"/><Relationship Id="rId10" Type="http://schemas.openxmlformats.org/officeDocument/2006/relationships/image" Target="../media/image520.png"/><Relationship Id="rId4" Type="http://schemas.openxmlformats.org/officeDocument/2006/relationships/image" Target="../media/image460.png"/><Relationship Id="rId9" Type="http://schemas.openxmlformats.org/officeDocument/2006/relationships/image" Target="../media/image510.png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19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220.png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if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56BF1-AC2F-A6E3-8775-EF47F1A6F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633" y="1022609"/>
            <a:ext cx="11637818" cy="2142872"/>
          </a:xfrm>
        </p:spPr>
        <p:txBody>
          <a:bodyPr>
            <a:normAutofit/>
          </a:bodyPr>
          <a:lstStyle/>
          <a:p>
            <a:r>
              <a:rPr lang="en-US" sz="4800" dirty="0"/>
              <a:t>Quantum Transduction of Superconducting &amp; NV Center Qubits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D382A-6821-02D8-A3B1-B5FD8CF2E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850" y="3486150"/>
            <a:ext cx="9144000" cy="1655762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Ian Briggs, Ziyu Wang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University of Texas at Austin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Chandra Department of Electrical and Computer Engineering</a:t>
            </a:r>
          </a:p>
        </p:txBody>
      </p:sp>
    </p:spTree>
    <p:extLst>
      <p:ext uri="{BB962C8B-B14F-4D97-AF65-F5344CB8AC3E}">
        <p14:creationId xmlns:p14="http://schemas.microsoft.com/office/powerpoint/2010/main" val="75012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87BA7D-732E-F625-8B63-4BE97A3E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DFG experiments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BFF77-0EB6-1FDE-E106-92ABBE732822}"/>
              </a:ext>
            </a:extLst>
          </p:cNvPr>
          <p:cNvSpPr txBox="1"/>
          <p:nvPr/>
        </p:nvSpPr>
        <p:spPr>
          <a:xfrm>
            <a:off x="3452140" y="1022639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637 nm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A1E45F-82E0-8914-2090-E71EC6EC73AA}"/>
              </a:ext>
            </a:extLst>
          </p:cNvPr>
          <p:cNvSpPr txBox="1"/>
          <p:nvPr/>
        </p:nvSpPr>
        <p:spPr>
          <a:xfrm>
            <a:off x="7239968" y="1022639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a typeface="Cambria Math" panose="02040503050406030204" pitchFamily="18" charset="0"/>
              </a:rPr>
              <a:t>1064 nm</a:t>
            </a:r>
            <a:endParaRPr lang="en-US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A0EB53C-30D4-8C59-DB19-4D38718BE64D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4579372" y="1253472"/>
            <a:ext cx="266059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04C683E-DA83-A0D4-72AF-7CE24C4AB6BC}"/>
              </a:ext>
            </a:extLst>
          </p:cNvPr>
          <p:cNvSpPr txBox="1"/>
          <p:nvPr/>
        </p:nvSpPr>
        <p:spPr>
          <a:xfrm flipH="1">
            <a:off x="4348082" y="1245755"/>
            <a:ext cx="293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1587 nm pump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CA940A-287F-203B-7B42-E148E162FD46}"/>
              </a:ext>
            </a:extLst>
          </p:cNvPr>
          <p:cNvSpPr txBox="1"/>
          <p:nvPr/>
        </p:nvSpPr>
        <p:spPr>
          <a:xfrm>
            <a:off x="676989" y="1607431"/>
            <a:ext cx="780476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637 nm laser diode used as signal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Wavelength of 1550 nm pump swept to capture phase-matching curve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Measured efficiency in good agreement with SFG experiments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Tx/>
              <a:buChar char="-"/>
            </a:pPr>
            <a:endParaRPr lang="en-US" sz="2000" dirty="0"/>
          </a:p>
        </p:txBody>
      </p:sp>
      <p:pic>
        <p:nvPicPr>
          <p:cNvPr id="2" name="Picture 1" descr="A graph with a line and a line&#10;&#10;AI-generated content may be incorrect.">
            <a:extLst>
              <a:ext uri="{FF2B5EF4-FFF2-40B4-BE49-F238E27FC236}">
                <a16:creationId xmlns:a16="http://schemas.microsoft.com/office/drawing/2014/main" id="{B6B74F08-0F68-248D-80F8-D11AE8093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239" y="2988055"/>
            <a:ext cx="4543029" cy="3180119"/>
          </a:xfrm>
          <a:prstGeom prst="rect">
            <a:avLst/>
          </a:prstGeom>
        </p:spPr>
      </p:pic>
      <p:pic>
        <p:nvPicPr>
          <p:cNvPr id="10" name="Picture 9" descr="A graph of different colors&#10;&#10;AI-generated content may be incorrect.">
            <a:extLst>
              <a:ext uri="{FF2B5EF4-FFF2-40B4-BE49-F238E27FC236}">
                <a16:creationId xmlns:a16="http://schemas.microsoft.com/office/drawing/2014/main" id="{A9605398-5A76-A92D-DA3B-B3F1199E6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302" y="3038152"/>
            <a:ext cx="4600509" cy="32203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C9BF3-370E-B369-4F2C-D8729C771345}"/>
                  </a:ext>
                </a:extLst>
              </p:cNvPr>
              <p:cNvSpPr txBox="1"/>
              <p:nvPr/>
            </p:nvSpPr>
            <p:spPr>
              <a:xfrm>
                <a:off x="2434741" y="6158716"/>
                <a:ext cx="17937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Wavelength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nm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C9BF3-370E-B369-4F2C-D8729C771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741" y="6158716"/>
                <a:ext cx="1793761" cy="276999"/>
              </a:xfrm>
              <a:prstGeom prst="rect">
                <a:avLst/>
              </a:prstGeom>
              <a:blipFill>
                <a:blip r:embed="rId5"/>
                <a:stretch>
                  <a:fillRect l="-4068" t="-2174" r="-4068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659141-141D-6A68-D5E4-8031F080DDEA}"/>
                  </a:ext>
                </a:extLst>
              </p:cNvPr>
              <p:cNvSpPr txBox="1"/>
              <p:nvPr/>
            </p:nvSpPr>
            <p:spPr>
              <a:xfrm>
                <a:off x="7434853" y="6127938"/>
                <a:ext cx="23003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659141-141D-6A68-D5E4-8031F080D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853" y="6127938"/>
                <a:ext cx="2300310" cy="307777"/>
              </a:xfrm>
              <a:prstGeom prst="rect">
                <a:avLst/>
              </a:prstGeom>
              <a:blipFill>
                <a:blip r:embed="rId6"/>
                <a:stretch>
                  <a:fillRect l="-3448" t="-1961" r="-3979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1FA318-CC23-D466-750F-17D0061E44B9}"/>
                  </a:ext>
                </a:extLst>
              </p:cNvPr>
              <p:cNvSpPr txBox="1"/>
              <p:nvPr/>
            </p:nvSpPr>
            <p:spPr>
              <a:xfrm rot="16200000">
                <a:off x="5546925" y="4391180"/>
                <a:ext cx="14827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FG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Efficiency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1FA318-CC23-D466-750F-17D0061E4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546925" y="4391180"/>
                <a:ext cx="1482778" cy="276999"/>
              </a:xfrm>
              <a:prstGeom prst="rect">
                <a:avLst/>
              </a:prstGeom>
              <a:blipFill>
                <a:blip r:embed="rId7"/>
                <a:stretch>
                  <a:fillRect l="-2222" t="-5328" r="-35556"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EDC463-8AF5-49FD-D881-4E405F7B1D38}"/>
                  </a:ext>
                </a:extLst>
              </p:cNvPr>
              <p:cNvSpPr txBox="1"/>
              <p:nvPr/>
            </p:nvSpPr>
            <p:spPr>
              <a:xfrm rot="16200000">
                <a:off x="231307" y="4420144"/>
                <a:ext cx="20229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Output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EDC463-8AF5-49FD-D881-4E405F7B1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31307" y="4420144"/>
                <a:ext cx="2022990" cy="276999"/>
              </a:xfrm>
              <a:prstGeom prst="rect">
                <a:avLst/>
              </a:prstGeom>
              <a:blipFill>
                <a:blip r:embed="rId8"/>
                <a:stretch>
                  <a:fillRect l="-2174" t="-3916" r="-32609" b="-3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D30A25F-2265-3F27-3989-8D13DD91F8AF}"/>
                  </a:ext>
                </a:extLst>
              </p:cNvPr>
              <p:cNvSpPr txBox="1"/>
              <p:nvPr/>
            </p:nvSpPr>
            <p:spPr>
              <a:xfrm>
                <a:off x="5219639" y="4643922"/>
                <a:ext cx="60977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mW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D30A25F-2265-3F27-3989-8D13DD91F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39" y="4643922"/>
                <a:ext cx="60977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1089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DABF-84E3-1D60-4A3A-733992E96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3B1B70-B6F2-5285-14F6-408938AC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Overview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4F2C206-FEAF-411E-9AAD-763843CF58E0}"/>
              </a:ext>
            </a:extLst>
          </p:cNvPr>
          <p:cNvSpPr/>
          <p:nvPr/>
        </p:nvSpPr>
        <p:spPr>
          <a:xfrm>
            <a:off x="6005779" y="3660651"/>
            <a:ext cx="1326774" cy="7314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FB5AC3B-8A67-DA69-C5B4-683993835FA6}"/>
              </a:ext>
            </a:extLst>
          </p:cNvPr>
          <p:cNvCxnSpPr>
            <a:cxnSpLocks/>
          </p:cNvCxnSpPr>
          <p:nvPr/>
        </p:nvCxnSpPr>
        <p:spPr>
          <a:xfrm flipV="1">
            <a:off x="7565641" y="3451412"/>
            <a:ext cx="0" cy="28238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031D428-4A81-4252-4CC2-0D9CA7063204}"/>
              </a:ext>
            </a:extLst>
          </p:cNvPr>
          <p:cNvCxnSpPr>
            <a:cxnSpLocks/>
          </p:cNvCxnSpPr>
          <p:nvPr/>
        </p:nvCxnSpPr>
        <p:spPr>
          <a:xfrm flipV="1">
            <a:off x="8399357" y="3299012"/>
            <a:ext cx="0" cy="43478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8634E4-2748-7762-459C-BC84356641A1}"/>
              </a:ext>
            </a:extLst>
          </p:cNvPr>
          <p:cNvCxnSpPr>
            <a:cxnSpLocks/>
          </p:cNvCxnSpPr>
          <p:nvPr/>
        </p:nvCxnSpPr>
        <p:spPr>
          <a:xfrm flipV="1">
            <a:off x="6794676" y="3299012"/>
            <a:ext cx="0" cy="43478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DCB4B62-3007-FE0D-C27D-13C190D35F92}"/>
              </a:ext>
            </a:extLst>
          </p:cNvPr>
          <p:cNvCxnSpPr/>
          <p:nvPr/>
        </p:nvCxnSpPr>
        <p:spPr>
          <a:xfrm flipV="1">
            <a:off x="5270676" y="2353236"/>
            <a:ext cx="0" cy="13805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C18856-7EBA-410B-1AE7-5EE84CA56E55}"/>
              </a:ext>
            </a:extLst>
          </p:cNvPr>
          <p:cNvCxnSpPr/>
          <p:nvPr/>
        </p:nvCxnSpPr>
        <p:spPr>
          <a:xfrm flipV="1">
            <a:off x="3092254" y="1833282"/>
            <a:ext cx="0" cy="21336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AC635C-E7ED-4125-D47A-AC00C33AD214}"/>
                  </a:ext>
                </a:extLst>
              </p:cNvPr>
              <p:cNvSpPr txBox="1"/>
              <p:nvPr/>
            </p:nvSpPr>
            <p:spPr>
              <a:xfrm>
                <a:off x="4678181" y="3819502"/>
                <a:ext cx="1145955" cy="2320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=1550 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AC635C-E7ED-4125-D47A-AC00C33AD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8181" y="3819502"/>
                <a:ext cx="1145955" cy="232051"/>
              </a:xfrm>
              <a:prstGeom prst="rect">
                <a:avLst/>
              </a:prstGeom>
              <a:blipFill>
                <a:blip r:embed="rId3"/>
                <a:stretch>
                  <a:fillRect l="-3191" r="-1596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17F0E1-A84B-9C48-3D81-F880310AE1DE}"/>
                  </a:ext>
                </a:extLst>
              </p:cNvPr>
              <p:cNvSpPr txBox="1"/>
              <p:nvPr/>
            </p:nvSpPr>
            <p:spPr>
              <a:xfrm>
                <a:off x="6203140" y="3801157"/>
                <a:ext cx="112941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=1064 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217F0E1-A84B-9C48-3D81-F880310AE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140" y="3801157"/>
                <a:ext cx="1129412" cy="215444"/>
              </a:xfrm>
              <a:prstGeom prst="rect">
                <a:avLst/>
              </a:prstGeom>
              <a:blipFill>
                <a:blip r:embed="rId4"/>
                <a:stretch>
                  <a:fillRect l="-3784" r="-1081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4A9D8C-296A-B56F-415A-DEF1C50E05B5}"/>
                  </a:ext>
                </a:extLst>
              </p:cNvPr>
              <p:cNvSpPr txBox="1"/>
              <p:nvPr/>
            </p:nvSpPr>
            <p:spPr>
              <a:xfrm>
                <a:off x="7946190" y="3801157"/>
                <a:ext cx="112524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𝑛𝑣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=637 </m:t>
                      </m:r>
                      <m:r>
                        <m:rPr>
                          <m:nor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4A9D8C-296A-B56F-415A-DEF1C50E0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190" y="3801157"/>
                <a:ext cx="1125244" cy="215444"/>
              </a:xfrm>
              <a:prstGeom prst="rect">
                <a:avLst/>
              </a:prstGeom>
              <a:blipFill>
                <a:blip r:embed="rId5"/>
                <a:stretch>
                  <a:fillRect l="-3804" r="-1630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9F92E08-5E9C-55EA-FE1C-AF204D406889}"/>
              </a:ext>
            </a:extLst>
          </p:cNvPr>
          <p:cNvSpPr/>
          <p:nvPr/>
        </p:nvSpPr>
        <p:spPr>
          <a:xfrm flipH="1">
            <a:off x="5328944" y="3500718"/>
            <a:ext cx="1546411" cy="217393"/>
          </a:xfrm>
          <a:custGeom>
            <a:avLst/>
            <a:gdLst>
              <a:gd name="connsiteX0" fmla="*/ 1255059 w 1255059"/>
              <a:gd name="connsiteY0" fmla="*/ 376518 h 376518"/>
              <a:gd name="connsiteX1" fmla="*/ 1120589 w 1255059"/>
              <a:gd name="connsiteY1" fmla="*/ 295835 h 376518"/>
              <a:gd name="connsiteX2" fmla="*/ 1039906 w 1255059"/>
              <a:gd name="connsiteY2" fmla="*/ 179294 h 376518"/>
              <a:gd name="connsiteX3" fmla="*/ 977153 w 1255059"/>
              <a:gd name="connsiteY3" fmla="*/ 35859 h 376518"/>
              <a:gd name="connsiteX4" fmla="*/ 905436 w 1255059"/>
              <a:gd name="connsiteY4" fmla="*/ 251012 h 376518"/>
              <a:gd name="connsiteX5" fmla="*/ 842683 w 1255059"/>
              <a:gd name="connsiteY5" fmla="*/ 259976 h 376518"/>
              <a:gd name="connsiteX6" fmla="*/ 735106 w 1255059"/>
              <a:gd name="connsiteY6" fmla="*/ 170329 h 376518"/>
              <a:gd name="connsiteX7" fmla="*/ 690283 w 1255059"/>
              <a:gd name="connsiteY7" fmla="*/ 0 h 376518"/>
              <a:gd name="connsiteX8" fmla="*/ 627530 w 1255059"/>
              <a:gd name="connsiteY8" fmla="*/ 179294 h 376518"/>
              <a:gd name="connsiteX9" fmla="*/ 510989 w 1255059"/>
              <a:gd name="connsiteY9" fmla="*/ 277906 h 376518"/>
              <a:gd name="connsiteX10" fmla="*/ 367553 w 1255059"/>
              <a:gd name="connsiteY10" fmla="*/ 313765 h 376518"/>
              <a:gd name="connsiteX11" fmla="*/ 188259 w 1255059"/>
              <a:gd name="connsiteY11" fmla="*/ 349623 h 376518"/>
              <a:gd name="connsiteX12" fmla="*/ 0 w 1255059"/>
              <a:gd name="connsiteY12" fmla="*/ 376518 h 376518"/>
              <a:gd name="connsiteX13" fmla="*/ 1255059 w 1255059"/>
              <a:gd name="connsiteY13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5059" h="376518">
                <a:moveTo>
                  <a:pt x="1255059" y="376518"/>
                </a:moveTo>
                <a:lnTo>
                  <a:pt x="1120589" y="295835"/>
                </a:lnTo>
                <a:lnTo>
                  <a:pt x="1039906" y="179294"/>
                </a:lnTo>
                <a:lnTo>
                  <a:pt x="977153" y="35859"/>
                </a:lnTo>
                <a:lnTo>
                  <a:pt x="905436" y="251012"/>
                </a:lnTo>
                <a:lnTo>
                  <a:pt x="842683" y="259976"/>
                </a:lnTo>
                <a:lnTo>
                  <a:pt x="735106" y="170329"/>
                </a:lnTo>
                <a:lnTo>
                  <a:pt x="690283" y="0"/>
                </a:lnTo>
                <a:lnTo>
                  <a:pt x="627530" y="179294"/>
                </a:lnTo>
                <a:lnTo>
                  <a:pt x="510989" y="277906"/>
                </a:lnTo>
                <a:lnTo>
                  <a:pt x="367553" y="313765"/>
                </a:lnTo>
                <a:lnTo>
                  <a:pt x="188259" y="349623"/>
                </a:lnTo>
                <a:lnTo>
                  <a:pt x="0" y="376518"/>
                </a:lnTo>
                <a:lnTo>
                  <a:pt x="1255059" y="376518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7FF6665-1C11-F784-4971-C0A8DC6472F2}"/>
              </a:ext>
            </a:extLst>
          </p:cNvPr>
          <p:cNvSpPr/>
          <p:nvPr/>
        </p:nvSpPr>
        <p:spPr>
          <a:xfrm>
            <a:off x="3672720" y="3500718"/>
            <a:ext cx="1546411" cy="217394"/>
          </a:xfrm>
          <a:custGeom>
            <a:avLst/>
            <a:gdLst>
              <a:gd name="connsiteX0" fmla="*/ 1255059 w 1255059"/>
              <a:gd name="connsiteY0" fmla="*/ 376518 h 376518"/>
              <a:gd name="connsiteX1" fmla="*/ 1120589 w 1255059"/>
              <a:gd name="connsiteY1" fmla="*/ 295835 h 376518"/>
              <a:gd name="connsiteX2" fmla="*/ 1039906 w 1255059"/>
              <a:gd name="connsiteY2" fmla="*/ 179294 h 376518"/>
              <a:gd name="connsiteX3" fmla="*/ 977153 w 1255059"/>
              <a:gd name="connsiteY3" fmla="*/ 35859 h 376518"/>
              <a:gd name="connsiteX4" fmla="*/ 905436 w 1255059"/>
              <a:gd name="connsiteY4" fmla="*/ 251012 h 376518"/>
              <a:gd name="connsiteX5" fmla="*/ 842683 w 1255059"/>
              <a:gd name="connsiteY5" fmla="*/ 259976 h 376518"/>
              <a:gd name="connsiteX6" fmla="*/ 735106 w 1255059"/>
              <a:gd name="connsiteY6" fmla="*/ 170329 h 376518"/>
              <a:gd name="connsiteX7" fmla="*/ 690283 w 1255059"/>
              <a:gd name="connsiteY7" fmla="*/ 0 h 376518"/>
              <a:gd name="connsiteX8" fmla="*/ 627530 w 1255059"/>
              <a:gd name="connsiteY8" fmla="*/ 179294 h 376518"/>
              <a:gd name="connsiteX9" fmla="*/ 510989 w 1255059"/>
              <a:gd name="connsiteY9" fmla="*/ 277906 h 376518"/>
              <a:gd name="connsiteX10" fmla="*/ 367553 w 1255059"/>
              <a:gd name="connsiteY10" fmla="*/ 313765 h 376518"/>
              <a:gd name="connsiteX11" fmla="*/ 188259 w 1255059"/>
              <a:gd name="connsiteY11" fmla="*/ 349623 h 376518"/>
              <a:gd name="connsiteX12" fmla="*/ 0 w 1255059"/>
              <a:gd name="connsiteY12" fmla="*/ 376518 h 376518"/>
              <a:gd name="connsiteX13" fmla="*/ 1255059 w 1255059"/>
              <a:gd name="connsiteY13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5059" h="376518">
                <a:moveTo>
                  <a:pt x="1255059" y="376518"/>
                </a:moveTo>
                <a:lnTo>
                  <a:pt x="1120589" y="295835"/>
                </a:lnTo>
                <a:lnTo>
                  <a:pt x="1039906" y="179294"/>
                </a:lnTo>
                <a:lnTo>
                  <a:pt x="977153" y="35859"/>
                </a:lnTo>
                <a:lnTo>
                  <a:pt x="905436" y="251012"/>
                </a:lnTo>
                <a:lnTo>
                  <a:pt x="842683" y="259976"/>
                </a:lnTo>
                <a:lnTo>
                  <a:pt x="735106" y="170329"/>
                </a:lnTo>
                <a:lnTo>
                  <a:pt x="690283" y="0"/>
                </a:lnTo>
                <a:lnTo>
                  <a:pt x="627530" y="179294"/>
                </a:lnTo>
                <a:lnTo>
                  <a:pt x="510989" y="277906"/>
                </a:lnTo>
                <a:lnTo>
                  <a:pt x="367553" y="313765"/>
                </a:lnTo>
                <a:lnTo>
                  <a:pt x="188259" y="349623"/>
                </a:lnTo>
                <a:lnTo>
                  <a:pt x="0" y="376518"/>
                </a:lnTo>
                <a:lnTo>
                  <a:pt x="1255059" y="376518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FD9376-2428-7EBA-E52C-F9F707CACD6F}"/>
              </a:ext>
            </a:extLst>
          </p:cNvPr>
          <p:cNvSpPr/>
          <p:nvPr/>
        </p:nvSpPr>
        <p:spPr>
          <a:xfrm>
            <a:off x="5366092" y="2327372"/>
            <a:ext cx="2091193" cy="955075"/>
          </a:xfrm>
          <a:custGeom>
            <a:avLst/>
            <a:gdLst>
              <a:gd name="connsiteX0" fmla="*/ 0 w 2091193"/>
              <a:gd name="connsiteY0" fmla="*/ 32723 h 955075"/>
              <a:gd name="connsiteX1" fmla="*/ 1105231 w 2091193"/>
              <a:gd name="connsiteY1" fmla="*/ 112237 h 955075"/>
              <a:gd name="connsiteX2" fmla="*/ 2091193 w 2091193"/>
              <a:gd name="connsiteY2" fmla="*/ 955075 h 95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1193" h="955075">
                <a:moveTo>
                  <a:pt x="0" y="32723"/>
                </a:moveTo>
                <a:cubicBezTo>
                  <a:pt x="378349" y="-4383"/>
                  <a:pt x="756699" y="-41488"/>
                  <a:pt x="1105231" y="112237"/>
                </a:cubicBezTo>
                <a:cubicBezTo>
                  <a:pt x="1453763" y="265962"/>
                  <a:pt x="1772478" y="610518"/>
                  <a:pt x="2091193" y="955075"/>
                </a:cubicBezTo>
              </a:path>
            </a:pathLst>
          </a:custGeom>
          <a:noFill/>
          <a:ln w="25400">
            <a:solidFill>
              <a:srgbClr val="FFC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B2101A-5CDB-7F10-780F-F648F532BA7C}"/>
              </a:ext>
            </a:extLst>
          </p:cNvPr>
          <p:cNvSpPr txBox="1"/>
          <p:nvPr/>
        </p:nvSpPr>
        <p:spPr>
          <a:xfrm>
            <a:off x="7194590" y="2748146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SHG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9983015-56B9-DC50-09FA-B5FE564A279D}"/>
              </a:ext>
            </a:extLst>
          </p:cNvPr>
          <p:cNvSpPr/>
          <p:nvPr/>
        </p:nvSpPr>
        <p:spPr>
          <a:xfrm>
            <a:off x="7056637" y="3428570"/>
            <a:ext cx="453224" cy="171987"/>
          </a:xfrm>
          <a:custGeom>
            <a:avLst/>
            <a:gdLst>
              <a:gd name="connsiteX0" fmla="*/ 453224 w 453224"/>
              <a:gd name="connsiteY0" fmla="*/ 5010 h 171987"/>
              <a:gd name="connsiteX1" fmla="*/ 254441 w 453224"/>
              <a:gd name="connsiteY1" fmla="*/ 20912 h 171987"/>
              <a:gd name="connsiteX2" fmla="*/ 0 w 453224"/>
              <a:gd name="connsiteY2" fmla="*/ 171987 h 17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3224" h="171987">
                <a:moveTo>
                  <a:pt x="453224" y="5010"/>
                </a:moveTo>
                <a:cubicBezTo>
                  <a:pt x="391601" y="-954"/>
                  <a:pt x="329978" y="-6918"/>
                  <a:pt x="254441" y="20912"/>
                </a:cubicBezTo>
                <a:cubicBezTo>
                  <a:pt x="178904" y="48742"/>
                  <a:pt x="89452" y="110364"/>
                  <a:pt x="0" y="171987"/>
                </a:cubicBezTo>
              </a:path>
            </a:pathLst>
          </a:custGeom>
          <a:noFill/>
          <a:ln w="25400">
            <a:solidFill>
              <a:srgbClr val="FFC000"/>
            </a:solidFill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AFE8A1-FD5A-F768-A961-AD504DF9FFC9}"/>
              </a:ext>
            </a:extLst>
          </p:cNvPr>
          <p:cNvSpPr txBox="1"/>
          <p:nvPr/>
        </p:nvSpPr>
        <p:spPr>
          <a:xfrm>
            <a:off x="6869926" y="3211106"/>
            <a:ext cx="925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SHG-SPDC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E07F07-5EB5-A684-C25A-0FED57CA6712}"/>
              </a:ext>
            </a:extLst>
          </p:cNvPr>
          <p:cNvSpPr txBox="1"/>
          <p:nvPr/>
        </p:nvSpPr>
        <p:spPr>
          <a:xfrm>
            <a:off x="5512166" y="3251275"/>
            <a:ext cx="622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Raman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3153655-AEC7-8DA6-7353-5D38B80C19F9}"/>
              </a:ext>
            </a:extLst>
          </p:cNvPr>
          <p:cNvSpPr/>
          <p:nvPr/>
        </p:nvSpPr>
        <p:spPr>
          <a:xfrm flipH="1">
            <a:off x="7583574" y="3634228"/>
            <a:ext cx="925238" cy="86593"/>
          </a:xfrm>
          <a:custGeom>
            <a:avLst/>
            <a:gdLst>
              <a:gd name="connsiteX0" fmla="*/ 1255059 w 1255059"/>
              <a:gd name="connsiteY0" fmla="*/ 376518 h 376518"/>
              <a:gd name="connsiteX1" fmla="*/ 1120589 w 1255059"/>
              <a:gd name="connsiteY1" fmla="*/ 295835 h 376518"/>
              <a:gd name="connsiteX2" fmla="*/ 1039906 w 1255059"/>
              <a:gd name="connsiteY2" fmla="*/ 179294 h 376518"/>
              <a:gd name="connsiteX3" fmla="*/ 977153 w 1255059"/>
              <a:gd name="connsiteY3" fmla="*/ 35859 h 376518"/>
              <a:gd name="connsiteX4" fmla="*/ 905436 w 1255059"/>
              <a:gd name="connsiteY4" fmla="*/ 251012 h 376518"/>
              <a:gd name="connsiteX5" fmla="*/ 842683 w 1255059"/>
              <a:gd name="connsiteY5" fmla="*/ 259976 h 376518"/>
              <a:gd name="connsiteX6" fmla="*/ 735106 w 1255059"/>
              <a:gd name="connsiteY6" fmla="*/ 170329 h 376518"/>
              <a:gd name="connsiteX7" fmla="*/ 690283 w 1255059"/>
              <a:gd name="connsiteY7" fmla="*/ 0 h 376518"/>
              <a:gd name="connsiteX8" fmla="*/ 627530 w 1255059"/>
              <a:gd name="connsiteY8" fmla="*/ 179294 h 376518"/>
              <a:gd name="connsiteX9" fmla="*/ 510989 w 1255059"/>
              <a:gd name="connsiteY9" fmla="*/ 277906 h 376518"/>
              <a:gd name="connsiteX10" fmla="*/ 367553 w 1255059"/>
              <a:gd name="connsiteY10" fmla="*/ 313765 h 376518"/>
              <a:gd name="connsiteX11" fmla="*/ 188259 w 1255059"/>
              <a:gd name="connsiteY11" fmla="*/ 349623 h 376518"/>
              <a:gd name="connsiteX12" fmla="*/ 0 w 1255059"/>
              <a:gd name="connsiteY12" fmla="*/ 376518 h 376518"/>
              <a:gd name="connsiteX13" fmla="*/ 1255059 w 1255059"/>
              <a:gd name="connsiteY13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5059" h="376518">
                <a:moveTo>
                  <a:pt x="1255059" y="376518"/>
                </a:moveTo>
                <a:lnTo>
                  <a:pt x="1120589" y="295835"/>
                </a:lnTo>
                <a:lnTo>
                  <a:pt x="1039906" y="179294"/>
                </a:lnTo>
                <a:lnTo>
                  <a:pt x="977153" y="35859"/>
                </a:lnTo>
                <a:lnTo>
                  <a:pt x="905436" y="251012"/>
                </a:lnTo>
                <a:lnTo>
                  <a:pt x="842683" y="259976"/>
                </a:lnTo>
                <a:lnTo>
                  <a:pt x="735106" y="170329"/>
                </a:lnTo>
                <a:lnTo>
                  <a:pt x="690283" y="0"/>
                </a:lnTo>
                <a:lnTo>
                  <a:pt x="627530" y="179294"/>
                </a:lnTo>
                <a:lnTo>
                  <a:pt x="510989" y="277906"/>
                </a:lnTo>
                <a:lnTo>
                  <a:pt x="367553" y="313765"/>
                </a:lnTo>
                <a:lnTo>
                  <a:pt x="188259" y="349623"/>
                </a:lnTo>
                <a:lnTo>
                  <a:pt x="0" y="376518"/>
                </a:lnTo>
                <a:lnTo>
                  <a:pt x="1255059" y="376518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BB452BF-A8E3-E4AF-0C11-DE2EA5FF1ECE}"/>
              </a:ext>
            </a:extLst>
          </p:cNvPr>
          <p:cNvCxnSpPr/>
          <p:nvPr/>
        </p:nvCxnSpPr>
        <p:spPr>
          <a:xfrm>
            <a:off x="2877101" y="3733800"/>
            <a:ext cx="63380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34CD6AE-43C8-D2FE-ACBD-4A985EA9CB59}"/>
              </a:ext>
            </a:extLst>
          </p:cNvPr>
          <p:cNvSpPr/>
          <p:nvPr/>
        </p:nvSpPr>
        <p:spPr>
          <a:xfrm>
            <a:off x="6665427" y="3634228"/>
            <a:ext cx="883280" cy="81614"/>
          </a:xfrm>
          <a:custGeom>
            <a:avLst/>
            <a:gdLst>
              <a:gd name="connsiteX0" fmla="*/ 1255059 w 1255059"/>
              <a:gd name="connsiteY0" fmla="*/ 376518 h 376518"/>
              <a:gd name="connsiteX1" fmla="*/ 1120589 w 1255059"/>
              <a:gd name="connsiteY1" fmla="*/ 295835 h 376518"/>
              <a:gd name="connsiteX2" fmla="*/ 1039906 w 1255059"/>
              <a:gd name="connsiteY2" fmla="*/ 179294 h 376518"/>
              <a:gd name="connsiteX3" fmla="*/ 977153 w 1255059"/>
              <a:gd name="connsiteY3" fmla="*/ 35859 h 376518"/>
              <a:gd name="connsiteX4" fmla="*/ 905436 w 1255059"/>
              <a:gd name="connsiteY4" fmla="*/ 251012 h 376518"/>
              <a:gd name="connsiteX5" fmla="*/ 842683 w 1255059"/>
              <a:gd name="connsiteY5" fmla="*/ 259976 h 376518"/>
              <a:gd name="connsiteX6" fmla="*/ 735106 w 1255059"/>
              <a:gd name="connsiteY6" fmla="*/ 170329 h 376518"/>
              <a:gd name="connsiteX7" fmla="*/ 690283 w 1255059"/>
              <a:gd name="connsiteY7" fmla="*/ 0 h 376518"/>
              <a:gd name="connsiteX8" fmla="*/ 627530 w 1255059"/>
              <a:gd name="connsiteY8" fmla="*/ 179294 h 376518"/>
              <a:gd name="connsiteX9" fmla="*/ 510989 w 1255059"/>
              <a:gd name="connsiteY9" fmla="*/ 277906 h 376518"/>
              <a:gd name="connsiteX10" fmla="*/ 367553 w 1255059"/>
              <a:gd name="connsiteY10" fmla="*/ 313765 h 376518"/>
              <a:gd name="connsiteX11" fmla="*/ 188259 w 1255059"/>
              <a:gd name="connsiteY11" fmla="*/ 349623 h 376518"/>
              <a:gd name="connsiteX12" fmla="*/ 0 w 1255059"/>
              <a:gd name="connsiteY12" fmla="*/ 376518 h 376518"/>
              <a:gd name="connsiteX13" fmla="*/ 1255059 w 1255059"/>
              <a:gd name="connsiteY13" fmla="*/ 376518 h 3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55059" h="376518">
                <a:moveTo>
                  <a:pt x="1255059" y="376518"/>
                </a:moveTo>
                <a:lnTo>
                  <a:pt x="1120589" y="295835"/>
                </a:lnTo>
                <a:lnTo>
                  <a:pt x="1039906" y="179294"/>
                </a:lnTo>
                <a:lnTo>
                  <a:pt x="977153" y="35859"/>
                </a:lnTo>
                <a:lnTo>
                  <a:pt x="905436" y="251012"/>
                </a:lnTo>
                <a:lnTo>
                  <a:pt x="842683" y="259976"/>
                </a:lnTo>
                <a:lnTo>
                  <a:pt x="735106" y="170329"/>
                </a:lnTo>
                <a:lnTo>
                  <a:pt x="690283" y="0"/>
                </a:lnTo>
                <a:lnTo>
                  <a:pt x="627530" y="179294"/>
                </a:lnTo>
                <a:lnTo>
                  <a:pt x="510989" y="277906"/>
                </a:lnTo>
                <a:lnTo>
                  <a:pt x="367553" y="313765"/>
                </a:lnTo>
                <a:lnTo>
                  <a:pt x="188259" y="349623"/>
                </a:lnTo>
                <a:lnTo>
                  <a:pt x="0" y="376518"/>
                </a:lnTo>
                <a:lnTo>
                  <a:pt x="1255059" y="376518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CEAF39-0207-B4A4-FD18-0934A16D8849}"/>
              </a:ext>
            </a:extLst>
          </p:cNvPr>
          <p:cNvSpPr txBox="1"/>
          <p:nvPr/>
        </p:nvSpPr>
        <p:spPr>
          <a:xfrm>
            <a:off x="2378999" y="4791075"/>
            <a:ext cx="2622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order noise processes: </a:t>
            </a:r>
          </a:p>
          <a:p>
            <a:pPr marL="285750" indent="-285750">
              <a:buFontTx/>
              <a:buChar char="-"/>
            </a:pPr>
            <a:r>
              <a:rPr lang="en-US" dirty="0"/>
              <a:t>S &amp; AS Raman</a:t>
            </a:r>
          </a:p>
          <a:p>
            <a:pPr marL="285750" indent="-285750">
              <a:buFontTx/>
              <a:buChar char="-"/>
            </a:pPr>
            <a:r>
              <a:rPr lang="en-US" dirty="0"/>
              <a:t>SPDC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AA6F93-0F29-FE31-675D-C2E70EAD3DD4}"/>
              </a:ext>
            </a:extLst>
          </p:cNvPr>
          <p:cNvSpPr txBox="1"/>
          <p:nvPr/>
        </p:nvSpPr>
        <p:spPr>
          <a:xfrm>
            <a:off x="6325670" y="4791075"/>
            <a:ext cx="28557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Cascaded noise processes: </a:t>
            </a:r>
          </a:p>
          <a:p>
            <a:pPr marL="285750" indent="-285750">
              <a:buFontTx/>
              <a:buChar char="-"/>
            </a:pPr>
            <a:r>
              <a:rPr lang="en-US" dirty="0"/>
              <a:t>SHG-SPDC</a:t>
            </a:r>
          </a:p>
          <a:p>
            <a:pPr marL="285750" indent="-285750">
              <a:buFontTx/>
              <a:buChar char="-"/>
            </a:pPr>
            <a:r>
              <a:rPr lang="en-US" dirty="0"/>
              <a:t>SHG-S &amp; AS Raman</a:t>
            </a:r>
          </a:p>
          <a:p>
            <a:pPr marL="285750" indent="-285750">
              <a:buFontTx/>
              <a:buChar char="-"/>
            </a:pPr>
            <a:r>
              <a:rPr lang="en-US" dirty="0"/>
              <a:t>Efficient noise conversion</a:t>
            </a:r>
          </a:p>
        </p:txBody>
      </p:sp>
    </p:spTree>
    <p:extLst>
      <p:ext uri="{BB962C8B-B14F-4D97-AF65-F5344CB8AC3E}">
        <p14:creationId xmlns:p14="http://schemas.microsoft.com/office/powerpoint/2010/main" val="585673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0FEDE2-C5E6-368D-9B8C-D1FA5B0A3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NV Center Quantum Frequency Conversion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48E376-2E07-51A4-0FAF-3827C4257A38}"/>
              </a:ext>
            </a:extLst>
          </p:cNvPr>
          <p:cNvSpPr txBox="1"/>
          <p:nvPr/>
        </p:nvSpPr>
        <p:spPr>
          <a:xfrm>
            <a:off x="1222744" y="1031349"/>
            <a:ext cx="2977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NV Center ZPL 637 nm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E28361-C7EC-7246-B2AC-57C0158801CD}"/>
              </a:ext>
            </a:extLst>
          </p:cNvPr>
          <p:cNvSpPr txBox="1"/>
          <p:nvPr/>
        </p:nvSpPr>
        <p:spPr>
          <a:xfrm>
            <a:off x="7091920" y="1031348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a typeface="Cambria Math" panose="02040503050406030204" pitchFamily="18" charset="0"/>
              </a:rPr>
              <a:t>1064 nm</a:t>
            </a:r>
            <a:endParaRPr lang="en-US" sz="24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EA0825-A25B-B1EB-D88E-072E66FA2530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200034" y="1262181"/>
            <a:ext cx="289188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D983D98-BBA9-0DDE-62F1-97801B32B776}"/>
              </a:ext>
            </a:extLst>
          </p:cNvPr>
          <p:cNvSpPr txBox="1"/>
          <p:nvPr/>
        </p:nvSpPr>
        <p:spPr>
          <a:xfrm flipH="1">
            <a:off x="4200034" y="1254464"/>
            <a:ext cx="293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1550 nm pump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4955CCC-AB82-3197-81F3-74FE0D3AE626}"/>
                  </a:ext>
                </a:extLst>
              </p:cNvPr>
              <p:cNvSpPr txBox="1"/>
              <p:nvPr/>
            </p:nvSpPr>
            <p:spPr>
              <a:xfrm>
                <a:off x="1127220" y="1948037"/>
                <a:ext cx="3748142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𝑛𝑜𝑟𝑚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4955CCC-AB82-3197-81F3-74FE0D3AE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220" y="1948037"/>
                <a:ext cx="3748142" cy="5395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35478-2FE3-31EE-0974-FA1533828BD6}"/>
                  </a:ext>
                </a:extLst>
              </p:cNvPr>
              <p:cNvSpPr txBox="1"/>
              <p:nvPr/>
            </p:nvSpPr>
            <p:spPr>
              <a:xfrm>
                <a:off x="5286809" y="1925434"/>
                <a:ext cx="7617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35478-2FE3-31EE-0974-FA1533828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809" y="1925434"/>
                <a:ext cx="76174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CD7FDF-C8B8-A2B0-0500-C735C34FEB53}"/>
                  </a:ext>
                </a:extLst>
              </p:cNvPr>
              <p:cNvSpPr txBox="1"/>
              <p:nvPr/>
            </p:nvSpPr>
            <p:spPr>
              <a:xfrm>
                <a:off x="6513164" y="1986988"/>
                <a:ext cx="33475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𝑛𝑜𝑟𝑚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DCD7FDF-C8B8-A2B0-0500-C735C34FE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164" y="1986988"/>
                <a:ext cx="3347583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157C2587-B9D2-6D20-C302-19EFE68647C6}"/>
              </a:ext>
            </a:extLst>
          </p:cNvPr>
          <p:cNvSpPr txBox="1"/>
          <p:nvPr/>
        </p:nvSpPr>
        <p:spPr>
          <a:xfrm>
            <a:off x="2510611" y="2561485"/>
            <a:ext cx="6613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Critical to QFC applications: sources of noise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87A6DC-D59A-6EF6-AEA0-23BBB7B03A26}"/>
              </a:ext>
            </a:extLst>
          </p:cNvPr>
          <p:cNvSpPr txBox="1"/>
          <p:nvPr/>
        </p:nvSpPr>
        <p:spPr>
          <a:xfrm>
            <a:off x="728143" y="3243880"/>
            <a:ext cx="349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Spontaneous Raman Scattering</a:t>
            </a:r>
            <a:r>
              <a:rPr lang="en-US" dirty="0"/>
              <a:t>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BB0A778-255F-D9EF-D27E-6D8E02F3A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14201"/>
            <a:ext cx="4249912" cy="23020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7EF2D2-8684-6697-B8C4-E7803947592B}"/>
                  </a:ext>
                </a:extLst>
              </p:cNvPr>
              <p:cNvSpPr txBox="1"/>
              <p:nvPr/>
            </p:nvSpPr>
            <p:spPr>
              <a:xfrm>
                <a:off x="1455361" y="3803165"/>
                <a:ext cx="20400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NSD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𝑃𝐿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 1/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7EF2D2-8684-6697-B8C4-E78039475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361" y="3803165"/>
                <a:ext cx="2040046" cy="400110"/>
              </a:xfrm>
              <a:prstGeom prst="rect">
                <a:avLst/>
              </a:prstGeom>
              <a:blipFill>
                <a:blip r:embed="rId7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43583D7-E1F6-D49B-F7AF-EB8FA1E51BF8}"/>
              </a:ext>
            </a:extLst>
          </p:cNvPr>
          <p:cNvSpPr txBox="1"/>
          <p:nvPr/>
        </p:nvSpPr>
        <p:spPr>
          <a:xfrm>
            <a:off x="7091920" y="3243880"/>
            <a:ext cx="4681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Spontaneous Parametric Down Conversion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54A875-E8E4-B121-36F2-13547861C843}"/>
                  </a:ext>
                </a:extLst>
              </p:cNvPr>
              <p:cNvSpPr txBox="1"/>
              <p:nvPr/>
            </p:nvSpPr>
            <p:spPr>
              <a:xfrm>
                <a:off x="8145809" y="3732150"/>
                <a:ext cx="24648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NSD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 1/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54A875-E8E4-B121-36F2-13547861C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809" y="3732150"/>
                <a:ext cx="2464842" cy="400110"/>
              </a:xfrm>
              <a:prstGeom prst="rect">
                <a:avLst/>
              </a:prstGeom>
              <a:blipFill>
                <a:blip r:embed="rId8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B710F9-D8E9-006B-9F67-89F873429CC7}"/>
              </a:ext>
            </a:extLst>
          </p:cNvPr>
          <p:cNvSpPr txBox="1"/>
          <p:nvPr/>
        </p:nvSpPr>
        <p:spPr>
          <a:xfrm>
            <a:off x="5077085" y="5579926"/>
            <a:ext cx="6137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SRS + NSPDC noise suppressed by length scaling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5B8AF8-36EE-3262-F750-F18638B71250}"/>
              </a:ext>
            </a:extLst>
          </p:cNvPr>
          <p:cNvSpPr/>
          <p:nvPr/>
        </p:nvSpPr>
        <p:spPr>
          <a:xfrm>
            <a:off x="5093072" y="5603536"/>
            <a:ext cx="6039216" cy="4001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708B7F-1AB0-A652-49C7-A4F25E55EFEE}"/>
              </a:ext>
            </a:extLst>
          </p:cNvPr>
          <p:cNvSpPr txBox="1"/>
          <p:nvPr/>
        </p:nvSpPr>
        <p:spPr>
          <a:xfrm>
            <a:off x="8540021" y="437164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SHG - SPDC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8AF04F-A21B-E468-9E67-6F02A2FBEF98}"/>
                  </a:ext>
                </a:extLst>
              </p:cNvPr>
              <p:cNvSpPr txBox="1"/>
              <p:nvPr/>
            </p:nvSpPr>
            <p:spPr>
              <a:xfrm>
                <a:off x="7942090" y="4777394"/>
                <a:ext cx="281153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NSD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 1/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8AF04F-A21B-E468-9E67-6F02A2FBE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090" y="4777394"/>
                <a:ext cx="2811539" cy="400110"/>
              </a:xfrm>
              <a:prstGeom prst="rect">
                <a:avLst/>
              </a:prstGeom>
              <a:blipFill>
                <a:blip r:embed="rId9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27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E0ED-74F6-CAFB-4E9B-F998A2CAC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C3DD59-C0F6-E897-9A77-015CF6898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Spurious 2</a:t>
            </a:r>
            <a:r>
              <a:rPr lang="en-US" baseline="30000" dirty="0"/>
              <a:t>nd</a:t>
            </a:r>
            <a:r>
              <a:rPr lang="en-US" dirty="0"/>
              <a:t> order nonlinear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6ECA08B-C79B-C43E-1BBB-CF813CB42716}"/>
                  </a:ext>
                </a:extLst>
              </p:cNvPr>
              <p:cNvSpPr txBox="1"/>
              <p:nvPr/>
            </p:nvSpPr>
            <p:spPr>
              <a:xfrm>
                <a:off x="533400" y="1374183"/>
                <a:ext cx="10058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For any 2</a:t>
                </a:r>
                <a:r>
                  <a:rPr lang="en-US" baseline="30000" dirty="0"/>
                  <a:t>nd</a:t>
                </a:r>
                <a:r>
                  <a:rPr lang="en-US" dirty="0"/>
                  <a:t> order nonlinear process in an ideal grating, efficiency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sinc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</m:e>
                    </m:d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Desired nonlinear process: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, for all other processes: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&gt;100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6ECA08B-C79B-C43E-1BBB-CF813CB42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374183"/>
                <a:ext cx="10058400" cy="646331"/>
              </a:xfrm>
              <a:prstGeom prst="rect">
                <a:avLst/>
              </a:prstGeom>
              <a:blipFill>
                <a:blip r:embed="rId3"/>
                <a:stretch>
                  <a:fillRect l="-424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oup 45">
            <a:extLst>
              <a:ext uri="{FF2B5EF4-FFF2-40B4-BE49-F238E27FC236}">
                <a16:creationId xmlns:a16="http://schemas.microsoft.com/office/drawing/2014/main" id="{B12DC623-3136-9417-F565-9375FA74D58B}"/>
              </a:ext>
            </a:extLst>
          </p:cNvPr>
          <p:cNvGrpSpPr/>
          <p:nvPr/>
        </p:nvGrpSpPr>
        <p:grpSpPr>
          <a:xfrm>
            <a:off x="795670" y="2320398"/>
            <a:ext cx="6543012" cy="1527173"/>
            <a:chOff x="1967245" y="2347358"/>
            <a:chExt cx="6543012" cy="152717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CCDA9F-B4F9-D432-AD2B-37569F478CD5}"/>
                </a:ext>
              </a:extLst>
            </p:cNvPr>
            <p:cNvSpPr/>
            <p:nvPr/>
          </p:nvSpPr>
          <p:spPr>
            <a:xfrm>
              <a:off x="1967245" y="2714624"/>
              <a:ext cx="857250" cy="7905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AE6A727-1792-09BF-5CF0-FCEBFF2DB350}"/>
                </a:ext>
              </a:extLst>
            </p:cNvPr>
            <p:cNvCxnSpPr/>
            <p:nvPr/>
          </p:nvCxnSpPr>
          <p:spPr>
            <a:xfrm flipV="1">
              <a:off x="2390775" y="2900473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157E059-67C0-0C1C-0B29-F61E4F41A8F8}"/>
                </a:ext>
              </a:extLst>
            </p:cNvPr>
            <p:cNvSpPr/>
            <p:nvPr/>
          </p:nvSpPr>
          <p:spPr>
            <a:xfrm>
              <a:off x="2824495" y="2714624"/>
              <a:ext cx="857250" cy="7905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AEF78BF-601E-0D02-B15E-8F47C7770E29}"/>
                </a:ext>
              </a:extLst>
            </p:cNvPr>
            <p:cNvCxnSpPr>
              <a:cxnSpLocks/>
            </p:cNvCxnSpPr>
            <p:nvPr/>
          </p:nvCxnSpPr>
          <p:spPr>
            <a:xfrm>
              <a:off x="3253120" y="2914759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4D7DC9-84F2-616A-A944-C473F8BC6146}"/>
                </a:ext>
              </a:extLst>
            </p:cNvPr>
            <p:cNvSpPr/>
            <p:nvPr/>
          </p:nvSpPr>
          <p:spPr>
            <a:xfrm>
              <a:off x="3681745" y="2714624"/>
              <a:ext cx="857250" cy="7905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E345B10-5595-7BAE-84E1-2BAABC606AC4}"/>
                </a:ext>
              </a:extLst>
            </p:cNvPr>
            <p:cNvCxnSpPr/>
            <p:nvPr/>
          </p:nvCxnSpPr>
          <p:spPr>
            <a:xfrm flipV="1">
              <a:off x="4105275" y="2900473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7A239D8-52D3-63F2-5E2F-DEF193DC2522}"/>
                </a:ext>
              </a:extLst>
            </p:cNvPr>
            <p:cNvSpPr/>
            <p:nvPr/>
          </p:nvSpPr>
          <p:spPr>
            <a:xfrm>
              <a:off x="4538995" y="2714624"/>
              <a:ext cx="857250" cy="7905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09060AE-4BCB-6475-E4D4-6E470EC28931}"/>
                </a:ext>
              </a:extLst>
            </p:cNvPr>
            <p:cNvCxnSpPr>
              <a:cxnSpLocks/>
            </p:cNvCxnSpPr>
            <p:nvPr/>
          </p:nvCxnSpPr>
          <p:spPr>
            <a:xfrm>
              <a:off x="4967620" y="2914759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CFEEF95-7C8D-5C45-4152-8955EBA7C7F1}"/>
                </a:ext>
              </a:extLst>
            </p:cNvPr>
            <p:cNvSpPr/>
            <p:nvPr/>
          </p:nvSpPr>
          <p:spPr>
            <a:xfrm>
              <a:off x="6795757" y="2714624"/>
              <a:ext cx="857250" cy="7905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50A8095-D67D-6D90-15D2-03D034A5126D}"/>
                </a:ext>
              </a:extLst>
            </p:cNvPr>
            <p:cNvCxnSpPr/>
            <p:nvPr/>
          </p:nvCxnSpPr>
          <p:spPr>
            <a:xfrm flipV="1">
              <a:off x="7219287" y="2900473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2B5143-148E-925B-82E9-480C052E43C3}"/>
                </a:ext>
              </a:extLst>
            </p:cNvPr>
            <p:cNvSpPr/>
            <p:nvPr/>
          </p:nvSpPr>
          <p:spPr>
            <a:xfrm>
              <a:off x="7653007" y="2714624"/>
              <a:ext cx="857250" cy="7905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F465087-2CEA-002C-CBAE-1B8163EE899E}"/>
                </a:ext>
              </a:extLst>
            </p:cNvPr>
            <p:cNvCxnSpPr>
              <a:cxnSpLocks/>
            </p:cNvCxnSpPr>
            <p:nvPr/>
          </p:nvCxnSpPr>
          <p:spPr>
            <a:xfrm>
              <a:off x="8081632" y="2914759"/>
              <a:ext cx="0" cy="3572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DD6607C-52F8-BDFB-E8A2-6240982DEB7D}"/>
                    </a:ext>
                  </a:extLst>
                </p:cNvPr>
                <p:cNvSpPr txBox="1"/>
                <p:nvPr/>
              </p:nvSpPr>
              <p:spPr>
                <a:xfrm>
                  <a:off x="2601421" y="3505199"/>
                  <a:ext cx="44614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DD6607C-52F8-BDFB-E8A2-6240982DEB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1421" y="3505199"/>
                  <a:ext cx="446148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FE981A5-B290-9A97-11E6-0A49BF30AD67}"/>
                    </a:ext>
                  </a:extLst>
                </p:cNvPr>
                <p:cNvSpPr txBox="1"/>
                <p:nvPr/>
              </p:nvSpPr>
              <p:spPr>
                <a:xfrm>
                  <a:off x="3468404" y="3505199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FE981A5-B290-9A97-11E6-0A49BF30AD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8404" y="3505199"/>
                  <a:ext cx="45147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D5A2D22-C496-E6C4-8557-8EAE18046420}"/>
                    </a:ext>
                  </a:extLst>
                </p:cNvPr>
                <p:cNvSpPr txBox="1"/>
                <p:nvPr/>
              </p:nvSpPr>
              <p:spPr>
                <a:xfrm>
                  <a:off x="4313260" y="3505199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D5A2D22-C496-E6C4-8557-8EAE180464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3260" y="3505199"/>
                  <a:ext cx="45147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F5FD40F-D48F-8789-7B2E-C1981DCC6854}"/>
                    </a:ext>
                  </a:extLst>
                </p:cNvPr>
                <p:cNvSpPr txBox="1"/>
                <p:nvPr/>
              </p:nvSpPr>
              <p:spPr>
                <a:xfrm>
                  <a:off x="5176296" y="3505199"/>
                  <a:ext cx="4514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F5FD40F-D48F-8789-7B2E-C1981DCC68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76296" y="3505199"/>
                  <a:ext cx="45147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500C383-17E1-ABDF-8AAA-15C8266B1C22}"/>
                    </a:ext>
                  </a:extLst>
                </p:cNvPr>
                <p:cNvSpPr txBox="1"/>
                <p:nvPr/>
              </p:nvSpPr>
              <p:spPr>
                <a:xfrm>
                  <a:off x="5629455" y="2602079"/>
                  <a:ext cx="915315" cy="10156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6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6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500C383-17E1-ABDF-8AAA-15C8266B1C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9455" y="2602079"/>
                  <a:ext cx="915315" cy="101566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D857B4F-A1AB-25E6-CBA5-DEC2C0033562}"/>
                    </a:ext>
                  </a:extLst>
                </p:cNvPr>
                <p:cNvSpPr txBox="1"/>
                <p:nvPr/>
              </p:nvSpPr>
              <p:spPr>
                <a:xfrm>
                  <a:off x="6564236" y="3505199"/>
                  <a:ext cx="68082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D857B4F-A1AB-25E6-CBA5-DEC2C00335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4236" y="3505199"/>
                  <a:ext cx="68082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3343B44-E215-F18B-A293-9159C7FAB5E5}"/>
                    </a:ext>
                  </a:extLst>
                </p:cNvPr>
                <p:cNvSpPr txBox="1"/>
                <p:nvPr/>
              </p:nvSpPr>
              <p:spPr>
                <a:xfrm>
                  <a:off x="7422398" y="3505199"/>
                  <a:ext cx="46121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3343B44-E215-F18B-A293-9159C7FAB5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2398" y="3505199"/>
                  <a:ext cx="461217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6BDE3F2-6B97-860D-6C67-43FABFEAD331}"/>
                </a:ext>
              </a:extLst>
            </p:cNvPr>
            <p:cNvCxnSpPr>
              <a:cxnSpLocks/>
            </p:cNvCxnSpPr>
            <p:nvPr/>
          </p:nvCxnSpPr>
          <p:spPr>
            <a:xfrm>
              <a:off x="2824495" y="2617983"/>
              <a:ext cx="847517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A39FFB3-0896-2DA0-D917-CD20B3372B5F}"/>
                    </a:ext>
                  </a:extLst>
                </p:cNvPr>
                <p:cNvSpPr txBox="1"/>
                <p:nvPr/>
              </p:nvSpPr>
              <p:spPr>
                <a:xfrm>
                  <a:off x="3161691" y="2347358"/>
                  <a:ext cx="1731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A39FFB3-0896-2DA0-D917-CD20B3372B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1691" y="2347358"/>
                  <a:ext cx="173124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34483" r="-31034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BBC6B1-FCCE-5620-C737-4232C173CB44}"/>
                  </a:ext>
                </a:extLst>
              </p:cNvPr>
              <p:cNvSpPr txBox="1"/>
              <p:nvPr/>
            </p:nvSpPr>
            <p:spPr>
              <a:xfrm>
                <a:off x="533400" y="4062747"/>
                <a:ext cx="10058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Duty Cycle (DC) error: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Gauss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ℓ</m:t>
                                </m:r>
                              </m:sub>
                            </m:sSub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Determined by quality of poling 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BBBC6B1-FCCE-5620-C737-4232C173C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062747"/>
                <a:ext cx="10058400" cy="646331"/>
              </a:xfrm>
              <a:prstGeom prst="rect">
                <a:avLst/>
              </a:prstGeom>
              <a:blipFill>
                <a:blip r:embed="rId12"/>
                <a:stretch>
                  <a:fillRect l="-424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DB58916-765B-349A-75DD-D25A725BD25B}"/>
                  </a:ext>
                </a:extLst>
              </p:cNvPr>
              <p:cNvSpPr txBox="1"/>
              <p:nvPr/>
            </p:nvSpPr>
            <p:spPr>
              <a:xfrm>
                <a:off x="359040" y="4777651"/>
                <a:ext cx="6094674" cy="684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sinc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sinc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𝑘𝐿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ℓ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DB58916-765B-349A-75DD-D25A725BD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40" y="4777651"/>
                <a:ext cx="6094674" cy="68499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ight Brace 41">
            <a:extLst>
              <a:ext uri="{FF2B5EF4-FFF2-40B4-BE49-F238E27FC236}">
                <a16:creationId xmlns:a16="http://schemas.microsoft.com/office/drawing/2014/main" id="{81D44913-D5C2-07CD-865E-CCABB2FF80C2}"/>
              </a:ext>
            </a:extLst>
          </p:cNvPr>
          <p:cNvSpPr/>
          <p:nvPr/>
        </p:nvSpPr>
        <p:spPr>
          <a:xfrm rot="5400000">
            <a:off x="5538997" y="4753551"/>
            <a:ext cx="177537" cy="159572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88B754-1323-3418-CE7D-BB483AD2D6B6}"/>
              </a:ext>
            </a:extLst>
          </p:cNvPr>
          <p:cNvSpPr txBox="1"/>
          <p:nvPr/>
        </p:nvSpPr>
        <p:spPr>
          <a:xfrm>
            <a:off x="4604773" y="5659788"/>
            <a:ext cx="21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spectral plateau term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AF84EEAC-EA64-3AEE-5FE0-2CEE4421B36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12040" y="3678374"/>
            <a:ext cx="4570710" cy="293393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D8EC053-9BF0-BCD0-0E83-A589973704E1}"/>
              </a:ext>
            </a:extLst>
          </p:cNvPr>
          <p:cNvSpPr txBox="1"/>
          <p:nvPr/>
        </p:nvSpPr>
        <p:spPr>
          <a:xfrm>
            <a:off x="4004721" y="6612308"/>
            <a:ext cx="754565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Pelc, J.S. (2012). </a:t>
            </a:r>
            <a:r>
              <a:rPr lang="en-US" sz="1050" i="1" dirty="0"/>
              <a:t>Frequency Conversion of Single Photons: Physics, Devices, and Applications</a:t>
            </a:r>
            <a:r>
              <a:rPr lang="en-US" sz="1050" dirty="0"/>
              <a:t> [Doctoral Dissertation, Stanford University]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433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93E2A1-1A7D-D4EE-B3DB-F0DC49ED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1064 nm noise measurement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88E9A312-79FB-0638-0E0A-30A74EFF9A13}"/>
              </a:ext>
            </a:extLst>
          </p:cNvPr>
          <p:cNvSpPr/>
          <p:nvPr/>
        </p:nvSpPr>
        <p:spPr>
          <a:xfrm rot="5400000" flipV="1">
            <a:off x="8190052" y="1765482"/>
            <a:ext cx="281163" cy="466882"/>
          </a:xfrm>
          <a:prstGeom prst="arc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993A2FB2-C3A7-A130-7890-E3021D85FF95}"/>
              </a:ext>
            </a:extLst>
          </p:cNvPr>
          <p:cNvSpPr/>
          <p:nvPr/>
        </p:nvSpPr>
        <p:spPr>
          <a:xfrm rot="16200000">
            <a:off x="8559368" y="893044"/>
            <a:ext cx="281163" cy="466882"/>
          </a:xfrm>
          <a:prstGeom prst="arc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E276E8-25CB-A8FB-71B9-BC0EF5BDD6EE}"/>
              </a:ext>
            </a:extLst>
          </p:cNvPr>
          <p:cNvCxnSpPr>
            <a:cxnSpLocks/>
          </p:cNvCxnSpPr>
          <p:nvPr/>
        </p:nvCxnSpPr>
        <p:spPr>
          <a:xfrm flipV="1">
            <a:off x="9045003" y="1573523"/>
            <a:ext cx="390712" cy="5665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91E14F-D5D1-B9F5-4CEA-D8D92CED8E03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8467267" y="1232579"/>
            <a:ext cx="2371" cy="344599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71EABB-1F13-6D37-103B-297371085B2F}"/>
              </a:ext>
            </a:extLst>
          </p:cNvPr>
          <p:cNvCxnSpPr/>
          <p:nvPr/>
        </p:nvCxnSpPr>
        <p:spPr>
          <a:xfrm flipH="1">
            <a:off x="8095239" y="1592441"/>
            <a:ext cx="5608" cy="2941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CCB391-759A-DC44-CA01-6A062021055D}"/>
              </a:ext>
            </a:extLst>
          </p:cNvPr>
          <p:cNvCxnSpPr>
            <a:cxnSpLocks/>
          </p:cNvCxnSpPr>
          <p:nvPr/>
        </p:nvCxnSpPr>
        <p:spPr>
          <a:xfrm>
            <a:off x="7584007" y="1569868"/>
            <a:ext cx="88326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BDE52A-F5C6-63E4-CBED-47E919284A70}"/>
              </a:ext>
            </a:extLst>
          </p:cNvPr>
          <p:cNvCxnSpPr>
            <a:cxnSpLocks/>
          </p:cNvCxnSpPr>
          <p:nvPr/>
        </p:nvCxnSpPr>
        <p:spPr>
          <a:xfrm>
            <a:off x="7584007" y="1581183"/>
            <a:ext cx="1360348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612431-A544-C0AC-2E10-B452F92B8347}"/>
              </a:ext>
            </a:extLst>
          </p:cNvPr>
          <p:cNvCxnSpPr/>
          <p:nvPr/>
        </p:nvCxnSpPr>
        <p:spPr>
          <a:xfrm>
            <a:off x="7584007" y="1592441"/>
            <a:ext cx="5168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41A23F43-8FD4-6006-6910-2F5041ADFCAC}"/>
              </a:ext>
            </a:extLst>
          </p:cNvPr>
          <p:cNvCxnSpPr>
            <a:cxnSpLocks/>
          </p:cNvCxnSpPr>
          <p:nvPr/>
        </p:nvCxnSpPr>
        <p:spPr>
          <a:xfrm flipV="1">
            <a:off x="3753142" y="1639986"/>
            <a:ext cx="760421" cy="22711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8C482E95-5664-4C94-E359-2F6FBFEF6968}"/>
              </a:ext>
            </a:extLst>
          </p:cNvPr>
          <p:cNvCxnSpPr>
            <a:cxnSpLocks/>
          </p:cNvCxnSpPr>
          <p:nvPr/>
        </p:nvCxnSpPr>
        <p:spPr>
          <a:xfrm>
            <a:off x="3763380" y="1289663"/>
            <a:ext cx="760421" cy="22711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20D0420-6BE8-E306-A62C-7E30C1907F12}"/>
              </a:ext>
            </a:extLst>
          </p:cNvPr>
          <p:cNvCxnSpPr>
            <a:cxnSpLocks/>
            <a:stCxn id="15" idx="3"/>
            <a:endCxn id="47" idx="1"/>
          </p:cNvCxnSpPr>
          <p:nvPr/>
        </p:nvCxnSpPr>
        <p:spPr>
          <a:xfrm>
            <a:off x="5284222" y="1579789"/>
            <a:ext cx="481505" cy="3673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952E4ED-40CD-2D33-6A47-4519BEC3F85E}"/>
              </a:ext>
            </a:extLst>
          </p:cNvPr>
          <p:cNvSpPr/>
          <p:nvPr/>
        </p:nvSpPr>
        <p:spPr>
          <a:xfrm>
            <a:off x="4523801" y="1481084"/>
            <a:ext cx="760421" cy="197409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WDM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A7920C0-FB47-B0E5-5738-E556B1938B2D}"/>
              </a:ext>
            </a:extLst>
          </p:cNvPr>
          <p:cNvCxnSpPr>
            <a:cxnSpLocks/>
            <a:endCxn id="47" idx="3"/>
          </p:cNvCxnSpPr>
          <p:nvPr/>
        </p:nvCxnSpPr>
        <p:spPr>
          <a:xfrm flipH="1">
            <a:off x="7159530" y="1581394"/>
            <a:ext cx="319975" cy="2068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apezoid 16">
            <a:extLst>
              <a:ext uri="{FF2B5EF4-FFF2-40B4-BE49-F238E27FC236}">
                <a16:creationId xmlns:a16="http://schemas.microsoft.com/office/drawing/2014/main" id="{508E7F4A-B3DB-B5CC-8F7A-2EA6A31A4ECD}"/>
              </a:ext>
            </a:extLst>
          </p:cNvPr>
          <p:cNvSpPr/>
          <p:nvPr/>
        </p:nvSpPr>
        <p:spPr>
          <a:xfrm rot="16200000">
            <a:off x="7462745" y="1526284"/>
            <a:ext cx="138178" cy="111353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8A1ACC-80D0-1331-2718-58CD166124E2}"/>
              </a:ext>
            </a:extLst>
          </p:cNvPr>
          <p:cNvCxnSpPr/>
          <p:nvPr/>
        </p:nvCxnSpPr>
        <p:spPr>
          <a:xfrm>
            <a:off x="8016652" y="1499032"/>
            <a:ext cx="157173" cy="1580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rapezoid 18">
            <a:extLst>
              <a:ext uri="{FF2B5EF4-FFF2-40B4-BE49-F238E27FC236}">
                <a16:creationId xmlns:a16="http://schemas.microsoft.com/office/drawing/2014/main" id="{42B9A92B-8D6A-B40D-2315-58EA8175A715}"/>
              </a:ext>
            </a:extLst>
          </p:cNvPr>
          <p:cNvSpPr/>
          <p:nvPr/>
        </p:nvSpPr>
        <p:spPr>
          <a:xfrm rot="10800000">
            <a:off x="8028338" y="1888012"/>
            <a:ext cx="138178" cy="111353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A370C79-D7AD-5A03-F479-9E8B7394B0B4}"/>
              </a:ext>
            </a:extLst>
          </p:cNvPr>
          <p:cNvCxnSpPr>
            <a:cxnSpLocks/>
          </p:cNvCxnSpPr>
          <p:nvPr/>
        </p:nvCxnSpPr>
        <p:spPr>
          <a:xfrm flipH="1">
            <a:off x="8388680" y="1502163"/>
            <a:ext cx="157173" cy="1580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rapezoid 20">
            <a:extLst>
              <a:ext uri="{FF2B5EF4-FFF2-40B4-BE49-F238E27FC236}">
                <a16:creationId xmlns:a16="http://schemas.microsoft.com/office/drawing/2014/main" id="{741069B3-9B8F-7E3C-7762-B1CBCA0B430B}"/>
              </a:ext>
            </a:extLst>
          </p:cNvPr>
          <p:cNvSpPr/>
          <p:nvPr/>
        </p:nvSpPr>
        <p:spPr>
          <a:xfrm rot="10800000" flipV="1">
            <a:off x="8398178" y="1121226"/>
            <a:ext cx="138178" cy="111353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A816E854-C04A-1CC1-2EBC-9118A5E11564}"/>
              </a:ext>
            </a:extLst>
          </p:cNvPr>
          <p:cNvSpPr/>
          <p:nvPr/>
        </p:nvSpPr>
        <p:spPr>
          <a:xfrm rot="5400000" flipH="1">
            <a:off x="8920237" y="1522436"/>
            <a:ext cx="138178" cy="111353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D1D6176-4F57-1A5E-ED89-35E5859E0393}"/>
              </a:ext>
            </a:extLst>
          </p:cNvPr>
          <p:cNvCxnSpPr>
            <a:cxnSpLocks/>
          </p:cNvCxnSpPr>
          <p:nvPr/>
        </p:nvCxnSpPr>
        <p:spPr>
          <a:xfrm flipV="1">
            <a:off x="8699950" y="980368"/>
            <a:ext cx="735765" cy="2833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3E05CF9-468A-2C1C-DBB2-A1E4303D6D03}"/>
              </a:ext>
            </a:extLst>
          </p:cNvPr>
          <p:cNvCxnSpPr>
            <a:stCxn id="4" idx="2"/>
          </p:cNvCxnSpPr>
          <p:nvPr/>
        </p:nvCxnSpPr>
        <p:spPr>
          <a:xfrm>
            <a:off x="8330634" y="2139505"/>
            <a:ext cx="110508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Delay 24">
            <a:extLst>
              <a:ext uri="{FF2B5EF4-FFF2-40B4-BE49-F238E27FC236}">
                <a16:creationId xmlns:a16="http://schemas.microsoft.com/office/drawing/2014/main" id="{FEF1B568-4BD8-9EDB-D85D-74A4FBEB5172}"/>
              </a:ext>
            </a:extLst>
          </p:cNvPr>
          <p:cNvSpPr/>
          <p:nvPr/>
        </p:nvSpPr>
        <p:spPr>
          <a:xfrm>
            <a:off x="9435637" y="1511211"/>
            <a:ext cx="166318" cy="123346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Flowchart: Delay 25">
            <a:extLst>
              <a:ext uri="{FF2B5EF4-FFF2-40B4-BE49-F238E27FC236}">
                <a16:creationId xmlns:a16="http://schemas.microsoft.com/office/drawing/2014/main" id="{A0FE2976-EB99-018A-B2D7-656C315A4935}"/>
              </a:ext>
            </a:extLst>
          </p:cNvPr>
          <p:cNvSpPr/>
          <p:nvPr/>
        </p:nvSpPr>
        <p:spPr>
          <a:xfrm>
            <a:off x="9434526" y="2077832"/>
            <a:ext cx="166318" cy="123346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Flowchart: Delay 26">
            <a:extLst>
              <a:ext uri="{FF2B5EF4-FFF2-40B4-BE49-F238E27FC236}">
                <a16:creationId xmlns:a16="http://schemas.microsoft.com/office/drawing/2014/main" id="{BEEE96DD-CF27-7DB6-1CC0-5FC54AA617C8}"/>
              </a:ext>
            </a:extLst>
          </p:cNvPr>
          <p:cNvSpPr/>
          <p:nvPr/>
        </p:nvSpPr>
        <p:spPr>
          <a:xfrm>
            <a:off x="9434526" y="921528"/>
            <a:ext cx="166318" cy="123346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id="{209EE0BA-B8DF-EFB7-34F7-9CB10B99ECF7}"/>
              </a:ext>
            </a:extLst>
          </p:cNvPr>
          <p:cNvSpPr txBox="1"/>
          <p:nvPr/>
        </p:nvSpPr>
        <p:spPr>
          <a:xfrm>
            <a:off x="9594076" y="1464062"/>
            <a:ext cx="568926" cy="211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1064 nm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53381B89-469A-131F-6358-C866D51C6675}"/>
              </a:ext>
            </a:extLst>
          </p:cNvPr>
          <p:cNvSpPr txBox="1"/>
          <p:nvPr/>
        </p:nvSpPr>
        <p:spPr>
          <a:xfrm>
            <a:off x="9600844" y="2033699"/>
            <a:ext cx="506103" cy="211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637 nm</a:t>
            </a:r>
          </a:p>
        </p:txBody>
      </p:sp>
      <p:sp>
        <p:nvSpPr>
          <p:cNvPr id="30" name="TextBox 37">
            <a:extLst>
              <a:ext uri="{FF2B5EF4-FFF2-40B4-BE49-F238E27FC236}">
                <a16:creationId xmlns:a16="http://schemas.microsoft.com/office/drawing/2014/main" id="{B149852A-B448-3D5E-5FA1-FF4681110D27}"/>
              </a:ext>
            </a:extLst>
          </p:cNvPr>
          <p:cNvSpPr txBox="1"/>
          <p:nvPr/>
        </p:nvSpPr>
        <p:spPr>
          <a:xfrm>
            <a:off x="9581048" y="873710"/>
            <a:ext cx="568926" cy="2116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1550 nm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C784512-824E-4610-827C-08DF6D37C5A3}"/>
              </a:ext>
            </a:extLst>
          </p:cNvPr>
          <p:cNvCxnSpPr>
            <a:cxnSpLocks/>
          </p:cNvCxnSpPr>
          <p:nvPr/>
        </p:nvCxnSpPr>
        <p:spPr>
          <a:xfrm flipV="1">
            <a:off x="2853268" y="1867781"/>
            <a:ext cx="910112" cy="1653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C863A06-6910-9ABC-E5E7-C4C20C63BCA1}"/>
              </a:ext>
            </a:extLst>
          </p:cNvPr>
          <p:cNvGrpSpPr/>
          <p:nvPr/>
        </p:nvGrpSpPr>
        <p:grpSpPr>
          <a:xfrm>
            <a:off x="2026984" y="1654542"/>
            <a:ext cx="872311" cy="419130"/>
            <a:chOff x="2377446" y="5051056"/>
            <a:chExt cx="1268727" cy="60960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E6D1867-3413-B8C5-E905-5173B24A1A38}"/>
                </a:ext>
              </a:extLst>
            </p:cNvPr>
            <p:cNvSpPr/>
            <p:nvPr/>
          </p:nvSpPr>
          <p:spPr>
            <a:xfrm>
              <a:off x="2377446" y="5077184"/>
              <a:ext cx="1201783" cy="58347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4E8FA83-D80B-3EEA-5A16-93A4A0FC4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142" y="5225290"/>
              <a:ext cx="774087" cy="287260"/>
            </a:xfrm>
            <a:prstGeom prst="rect">
              <a:avLst/>
            </a:prstGeom>
          </p:spPr>
        </p:pic>
        <p:sp>
          <p:nvSpPr>
            <p:cNvPr id="35" name="TextBox 42">
              <a:extLst>
                <a:ext uri="{FF2B5EF4-FFF2-40B4-BE49-F238E27FC236}">
                  <a16:creationId xmlns:a16="http://schemas.microsoft.com/office/drawing/2014/main" id="{59174882-8C0F-C932-BF63-E61AA9751604}"/>
                </a:ext>
              </a:extLst>
            </p:cNvPr>
            <p:cNvSpPr txBox="1"/>
            <p:nvPr/>
          </p:nvSpPr>
          <p:spPr>
            <a:xfrm>
              <a:off x="2820363" y="5051056"/>
              <a:ext cx="825810" cy="313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dirty="0">
                  <a:solidFill>
                    <a:schemeClr val="bg1"/>
                  </a:solidFill>
                </a:rPr>
                <a:t>1550 nm</a:t>
              </a: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73F242A-2415-CE2E-CAC1-3C17D80399C6}"/>
              </a:ext>
            </a:extLst>
          </p:cNvPr>
          <p:cNvCxnSpPr>
            <a:cxnSpLocks/>
          </p:cNvCxnSpPr>
          <p:nvPr/>
        </p:nvCxnSpPr>
        <p:spPr>
          <a:xfrm flipV="1">
            <a:off x="2862248" y="1290872"/>
            <a:ext cx="910112" cy="1653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63A0A3B-7065-4E9A-F073-2A1F859B077B}"/>
              </a:ext>
            </a:extLst>
          </p:cNvPr>
          <p:cNvGrpSpPr/>
          <p:nvPr/>
        </p:nvGrpSpPr>
        <p:grpSpPr>
          <a:xfrm>
            <a:off x="2044945" y="1065396"/>
            <a:ext cx="872312" cy="429763"/>
            <a:chOff x="2377446" y="4208202"/>
            <a:chExt cx="1268729" cy="62506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8360FA6-7A68-5B08-08ED-BFC75FBDF554}"/>
                </a:ext>
              </a:extLst>
            </p:cNvPr>
            <p:cNvSpPr/>
            <p:nvPr/>
          </p:nvSpPr>
          <p:spPr>
            <a:xfrm>
              <a:off x="2377446" y="4249795"/>
              <a:ext cx="1201783" cy="58347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B459A14-7FAD-780F-B440-C2DA2226B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142" y="4397901"/>
              <a:ext cx="774087" cy="287260"/>
            </a:xfrm>
            <a:prstGeom prst="rect">
              <a:avLst/>
            </a:prstGeom>
          </p:spPr>
        </p:pic>
        <p:sp>
          <p:nvSpPr>
            <p:cNvPr id="40" name="TextBox 47">
              <a:extLst>
                <a:ext uri="{FF2B5EF4-FFF2-40B4-BE49-F238E27FC236}">
                  <a16:creationId xmlns:a16="http://schemas.microsoft.com/office/drawing/2014/main" id="{7CD3A080-5D95-153A-45B9-866A8F5FD64F}"/>
                </a:ext>
              </a:extLst>
            </p:cNvPr>
            <p:cNvSpPr txBox="1"/>
            <p:nvPr/>
          </p:nvSpPr>
          <p:spPr>
            <a:xfrm>
              <a:off x="2820365" y="4208202"/>
              <a:ext cx="825810" cy="313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800" dirty="0">
                  <a:solidFill>
                    <a:schemeClr val="bg1"/>
                  </a:solidFill>
                </a:rPr>
                <a:t>1064 nm</a:t>
              </a:r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72DC3D26-C32E-9956-229C-88F3F0F13167}"/>
              </a:ext>
            </a:extLst>
          </p:cNvPr>
          <p:cNvSpPr/>
          <p:nvPr/>
        </p:nvSpPr>
        <p:spPr>
          <a:xfrm>
            <a:off x="3139349" y="1146297"/>
            <a:ext cx="144187" cy="144187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5A5976B-F655-EF35-D815-748D2320CF16}"/>
              </a:ext>
            </a:extLst>
          </p:cNvPr>
          <p:cNvSpPr/>
          <p:nvPr/>
        </p:nvSpPr>
        <p:spPr>
          <a:xfrm>
            <a:off x="3289260" y="1146734"/>
            <a:ext cx="144187" cy="144187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45F45CA-6DDF-1A15-6878-96BA9D8A3AB1}"/>
              </a:ext>
            </a:extLst>
          </p:cNvPr>
          <p:cNvSpPr/>
          <p:nvPr/>
        </p:nvSpPr>
        <p:spPr>
          <a:xfrm>
            <a:off x="3432453" y="1144884"/>
            <a:ext cx="144187" cy="144187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6437649-19CF-2A08-985E-910F85533A60}"/>
              </a:ext>
            </a:extLst>
          </p:cNvPr>
          <p:cNvSpPr/>
          <p:nvPr/>
        </p:nvSpPr>
        <p:spPr>
          <a:xfrm>
            <a:off x="3151910" y="1721892"/>
            <a:ext cx="144187" cy="144187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4B325F5-A890-3921-4FD1-8C6A3F3B2DB1}"/>
              </a:ext>
            </a:extLst>
          </p:cNvPr>
          <p:cNvSpPr/>
          <p:nvPr/>
        </p:nvSpPr>
        <p:spPr>
          <a:xfrm>
            <a:off x="3301821" y="1722329"/>
            <a:ext cx="144187" cy="144187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F443C81-A4BF-34A4-35DA-88CB7035D622}"/>
              </a:ext>
            </a:extLst>
          </p:cNvPr>
          <p:cNvSpPr/>
          <p:nvPr/>
        </p:nvSpPr>
        <p:spPr>
          <a:xfrm>
            <a:off x="3445013" y="1720480"/>
            <a:ext cx="144187" cy="144187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BCFCF9-1EEF-78A9-636E-97210E611A5B}"/>
              </a:ext>
            </a:extLst>
          </p:cNvPr>
          <p:cNvSpPr/>
          <p:nvPr/>
        </p:nvSpPr>
        <p:spPr>
          <a:xfrm>
            <a:off x="5765727" y="1315322"/>
            <a:ext cx="1393803" cy="5362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8E515FD-4F60-82AB-2EEE-F16D28A0A9CE}"/>
              </a:ext>
            </a:extLst>
          </p:cNvPr>
          <p:cNvCxnSpPr>
            <a:stCxn id="47" idx="1"/>
            <a:endCxn id="47" idx="3"/>
          </p:cNvCxnSpPr>
          <p:nvPr/>
        </p:nvCxnSpPr>
        <p:spPr>
          <a:xfrm>
            <a:off x="5765727" y="1583462"/>
            <a:ext cx="139380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32DFA3B-E0BE-D110-7DA4-5ABF2A7A5BA4}"/>
              </a:ext>
            </a:extLst>
          </p:cNvPr>
          <p:cNvCxnSpPr/>
          <p:nvPr/>
        </p:nvCxnSpPr>
        <p:spPr>
          <a:xfrm>
            <a:off x="5765727" y="1582916"/>
            <a:ext cx="1393803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EBD3D40-DEF3-0E01-AF0D-9FFBDC15DC97}"/>
              </a:ext>
            </a:extLst>
          </p:cNvPr>
          <p:cNvSpPr txBox="1"/>
          <p:nvPr/>
        </p:nvSpPr>
        <p:spPr>
          <a:xfrm>
            <a:off x="812726" y="2267407"/>
            <a:ext cx="10566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Same measurement setup, except 1064 nm is off, SNSPDs used at output, BPFs inserted for &gt;100 dB isolation</a:t>
            </a:r>
          </a:p>
        </p:txBody>
      </p:sp>
      <p:pic>
        <p:nvPicPr>
          <p:cNvPr id="51" name="Picture 50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BBC589F3-378A-4D92-EC92-1BCEABD0BD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37" y="2660683"/>
            <a:ext cx="5120650" cy="4099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7585FAB-AFE9-C1C2-9CD7-43D740A51AAD}"/>
                  </a:ext>
                </a:extLst>
              </p:cNvPr>
              <p:cNvSpPr txBox="1"/>
              <p:nvPr/>
            </p:nvSpPr>
            <p:spPr>
              <a:xfrm>
                <a:off x="4807693" y="6468004"/>
                <a:ext cx="2898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Pump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7585FAB-AFE9-C1C2-9CD7-43D740A51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693" y="6468004"/>
                <a:ext cx="2898229" cy="276999"/>
              </a:xfrm>
              <a:prstGeom prst="rect">
                <a:avLst/>
              </a:prstGeom>
              <a:blipFill>
                <a:blip r:embed="rId4"/>
                <a:stretch>
                  <a:fillRect l="-2316" t="-2222" r="-2737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DA8AA9F-B238-6D27-9D2B-200952060D9C}"/>
                  </a:ext>
                </a:extLst>
              </p:cNvPr>
              <p:cNvSpPr txBox="1"/>
              <p:nvPr/>
            </p:nvSpPr>
            <p:spPr>
              <a:xfrm rot="16200000">
                <a:off x="2727616" y="4330499"/>
                <a:ext cx="22490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Noise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Count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Rate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Hz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DA8AA9F-B238-6D27-9D2B-200952060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727616" y="4330499"/>
                <a:ext cx="2249014" cy="276999"/>
              </a:xfrm>
              <a:prstGeom prst="rect">
                <a:avLst/>
              </a:prstGeom>
              <a:blipFill>
                <a:blip r:embed="rId5"/>
                <a:stretch>
                  <a:fillRect l="-2174" t="-3523" r="-32609" b="-1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53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91353128-0B42-0672-6736-9A5EA50779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326" y="3387368"/>
            <a:ext cx="2947982" cy="20685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1440085-C11F-D16C-DBE8-DEFEDFE0D8F2}"/>
                  </a:ext>
                </a:extLst>
              </p:cNvPr>
              <p:cNvSpPr txBox="1"/>
              <p:nvPr/>
            </p:nvSpPr>
            <p:spPr>
              <a:xfrm>
                <a:off x="9039079" y="5405140"/>
                <a:ext cx="2898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Pump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1440085-C11F-D16C-DBE8-DEFEDFE0D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9079" y="5405140"/>
                <a:ext cx="2898229" cy="276999"/>
              </a:xfrm>
              <a:prstGeom prst="rect">
                <a:avLst/>
              </a:prstGeom>
              <a:blipFill>
                <a:blip r:embed="rId7"/>
                <a:stretch>
                  <a:fillRect l="-2316" t="-4444" r="-2737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3333983-707F-E6C0-6FF1-2E6D9137D894}"/>
                  </a:ext>
                </a:extLst>
              </p:cNvPr>
              <p:cNvSpPr txBox="1"/>
              <p:nvPr/>
            </p:nvSpPr>
            <p:spPr>
              <a:xfrm rot="16200000">
                <a:off x="8137750" y="4250870"/>
                <a:ext cx="16030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SH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3333983-707F-E6C0-6FF1-2E6D9137D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8137750" y="4250870"/>
                <a:ext cx="1603003" cy="276999"/>
              </a:xfrm>
              <a:prstGeom prst="rect">
                <a:avLst/>
              </a:prstGeom>
              <a:blipFill>
                <a:blip r:embed="rId8"/>
                <a:stretch>
                  <a:fillRect l="-4444" t="-4943" r="-35556" b="-3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56">
            <a:extLst>
              <a:ext uri="{FF2B5EF4-FFF2-40B4-BE49-F238E27FC236}">
                <a16:creationId xmlns:a16="http://schemas.microsoft.com/office/drawing/2014/main" id="{B3964CBF-D6E9-C2EC-5A96-F5C36CD4E1A3}"/>
              </a:ext>
            </a:extLst>
          </p:cNvPr>
          <p:cNvSpPr/>
          <p:nvPr/>
        </p:nvSpPr>
        <p:spPr>
          <a:xfrm>
            <a:off x="1321492" y="3225653"/>
            <a:ext cx="1393803" cy="5362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7EF1642-DC90-DD2D-8EE3-95C465D049BD}"/>
              </a:ext>
            </a:extLst>
          </p:cNvPr>
          <p:cNvCxnSpPr>
            <a:stCxn id="57" idx="1"/>
            <a:endCxn id="57" idx="3"/>
          </p:cNvCxnSpPr>
          <p:nvPr/>
        </p:nvCxnSpPr>
        <p:spPr>
          <a:xfrm>
            <a:off x="1321492" y="3493793"/>
            <a:ext cx="139380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E0F3CBA-02C6-B5BA-F2ED-1CCDBF01A13E}"/>
              </a:ext>
            </a:extLst>
          </p:cNvPr>
          <p:cNvCxnSpPr>
            <a:cxnSpLocks/>
          </p:cNvCxnSpPr>
          <p:nvPr/>
        </p:nvCxnSpPr>
        <p:spPr>
          <a:xfrm>
            <a:off x="839987" y="3493792"/>
            <a:ext cx="481505" cy="3673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5BAB715-8895-916B-2CEE-18BD4882F0C9}"/>
              </a:ext>
            </a:extLst>
          </p:cNvPr>
          <p:cNvCxnSpPr>
            <a:cxnSpLocks/>
          </p:cNvCxnSpPr>
          <p:nvPr/>
        </p:nvCxnSpPr>
        <p:spPr>
          <a:xfrm flipH="1">
            <a:off x="2715295" y="3493792"/>
            <a:ext cx="319975" cy="2068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CAFFB87-93FD-5A37-0CBD-B0E54F7630D9}"/>
                  </a:ext>
                </a:extLst>
              </p:cNvPr>
              <p:cNvSpPr txBox="1"/>
              <p:nvPr/>
            </p:nvSpPr>
            <p:spPr>
              <a:xfrm>
                <a:off x="254692" y="3203724"/>
                <a:ext cx="937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1550 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CAFFB87-93FD-5A37-0CBD-B0E54F763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92" y="3203724"/>
                <a:ext cx="937757" cy="276999"/>
              </a:xfrm>
              <a:prstGeom prst="rect">
                <a:avLst/>
              </a:prstGeom>
              <a:blipFill>
                <a:blip r:embed="rId9"/>
                <a:stretch>
                  <a:fillRect l="-5844" r="-3896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>
            <a:extLst>
              <a:ext uri="{FF2B5EF4-FFF2-40B4-BE49-F238E27FC236}">
                <a16:creationId xmlns:a16="http://schemas.microsoft.com/office/drawing/2014/main" id="{218FECB0-A84E-36DD-F8B4-AD9ADB5EEAB7}"/>
              </a:ext>
            </a:extLst>
          </p:cNvPr>
          <p:cNvSpPr/>
          <p:nvPr/>
        </p:nvSpPr>
        <p:spPr>
          <a:xfrm>
            <a:off x="1280213" y="4480948"/>
            <a:ext cx="1393803" cy="5362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E511BAA-DED7-36CE-9E26-FCC6F9A57084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1280213" y="4749088"/>
            <a:ext cx="139380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DD1CD4D-5763-4A5E-6E49-B41B4ED8A311}"/>
              </a:ext>
            </a:extLst>
          </p:cNvPr>
          <p:cNvCxnSpPr>
            <a:cxnSpLocks/>
          </p:cNvCxnSpPr>
          <p:nvPr/>
        </p:nvCxnSpPr>
        <p:spPr>
          <a:xfrm>
            <a:off x="798708" y="4749087"/>
            <a:ext cx="481505" cy="3673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F48DFF8-BDE0-210B-D3B8-39A519886D17}"/>
              </a:ext>
            </a:extLst>
          </p:cNvPr>
          <p:cNvCxnSpPr>
            <a:cxnSpLocks/>
          </p:cNvCxnSpPr>
          <p:nvPr/>
        </p:nvCxnSpPr>
        <p:spPr>
          <a:xfrm flipH="1">
            <a:off x="2674016" y="4749087"/>
            <a:ext cx="319975" cy="2068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F67F2B3-9782-34E5-EC1F-7827DE129085}"/>
                  </a:ext>
                </a:extLst>
              </p:cNvPr>
              <p:cNvSpPr txBox="1"/>
              <p:nvPr/>
            </p:nvSpPr>
            <p:spPr>
              <a:xfrm>
                <a:off x="213413" y="4459019"/>
                <a:ext cx="809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775 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F67F2B3-9782-34E5-EC1F-7827DE129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13" y="4459019"/>
                <a:ext cx="809517" cy="276999"/>
              </a:xfrm>
              <a:prstGeom prst="rect">
                <a:avLst/>
              </a:prstGeom>
              <a:blipFill>
                <a:blip r:embed="rId10"/>
                <a:stretch>
                  <a:fillRect l="-6767" r="-451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74A15C6-749E-8E01-4A32-F1AF6D489A87}"/>
              </a:ext>
            </a:extLst>
          </p:cNvPr>
          <p:cNvCxnSpPr>
            <a:cxnSpLocks/>
          </p:cNvCxnSpPr>
          <p:nvPr/>
        </p:nvCxnSpPr>
        <p:spPr>
          <a:xfrm>
            <a:off x="798708" y="5991312"/>
            <a:ext cx="481505" cy="3673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FD182C2-D9BD-A7C9-A908-DC1BC673EC59}"/>
              </a:ext>
            </a:extLst>
          </p:cNvPr>
          <p:cNvCxnSpPr>
            <a:cxnSpLocks/>
          </p:cNvCxnSpPr>
          <p:nvPr/>
        </p:nvCxnSpPr>
        <p:spPr>
          <a:xfrm flipH="1">
            <a:off x="2674016" y="5991312"/>
            <a:ext cx="319975" cy="2068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E21AED2-FAD8-0F99-781C-69E4CC9B6693}"/>
                  </a:ext>
                </a:extLst>
              </p:cNvPr>
              <p:cNvSpPr txBox="1"/>
              <p:nvPr/>
            </p:nvSpPr>
            <p:spPr>
              <a:xfrm>
                <a:off x="213413" y="5701244"/>
                <a:ext cx="809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775 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E21AED2-FAD8-0F99-781C-69E4CC9B6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413" y="5701244"/>
                <a:ext cx="809517" cy="276999"/>
              </a:xfrm>
              <a:prstGeom prst="rect">
                <a:avLst/>
              </a:prstGeom>
              <a:blipFill>
                <a:blip r:embed="rId11"/>
                <a:stretch>
                  <a:fillRect l="-6767" r="-451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ectangle 74">
            <a:extLst>
              <a:ext uri="{FF2B5EF4-FFF2-40B4-BE49-F238E27FC236}">
                <a16:creationId xmlns:a16="http://schemas.microsoft.com/office/drawing/2014/main" id="{64AF25F4-8D4F-A2CD-6651-487C84037019}"/>
              </a:ext>
            </a:extLst>
          </p:cNvPr>
          <p:cNvSpPr/>
          <p:nvPr/>
        </p:nvSpPr>
        <p:spPr>
          <a:xfrm>
            <a:off x="1280213" y="5723173"/>
            <a:ext cx="1393803" cy="5362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9E43E46-95BD-BC8A-6D57-305ED3242C77}"/>
              </a:ext>
            </a:extLst>
          </p:cNvPr>
          <p:cNvCxnSpPr>
            <a:stCxn id="75" idx="1"/>
            <a:endCxn id="75" idx="3"/>
          </p:cNvCxnSpPr>
          <p:nvPr/>
        </p:nvCxnSpPr>
        <p:spPr>
          <a:xfrm>
            <a:off x="1280213" y="5991313"/>
            <a:ext cx="139380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F7D581F-A809-EF4E-5755-59AD803040C0}"/>
              </a:ext>
            </a:extLst>
          </p:cNvPr>
          <p:cNvCxnSpPr/>
          <p:nvPr/>
        </p:nvCxnSpPr>
        <p:spPr>
          <a:xfrm>
            <a:off x="1280213" y="5990767"/>
            <a:ext cx="1393803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AD01517E-FEFA-1D87-D790-DE057FBBD9B6}"/>
              </a:ext>
            </a:extLst>
          </p:cNvPr>
          <p:cNvSpPr txBox="1"/>
          <p:nvPr/>
        </p:nvSpPr>
        <p:spPr>
          <a:xfrm>
            <a:off x="1280213" y="2820435"/>
            <a:ext cx="152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anti-stokes SRS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D9D8C74-41DF-33BB-34AD-200F815611C3}"/>
              </a:ext>
            </a:extLst>
          </p:cNvPr>
          <p:cNvSpPr txBox="1"/>
          <p:nvPr/>
        </p:nvSpPr>
        <p:spPr>
          <a:xfrm>
            <a:off x="1464874" y="4104982"/>
            <a:ext cx="1124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SHG-S-SRS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44D9CA6-690C-E427-66D9-44B922FFF9BC}"/>
              </a:ext>
            </a:extLst>
          </p:cNvPr>
          <p:cNvSpPr txBox="1"/>
          <p:nvPr/>
        </p:nvSpPr>
        <p:spPr>
          <a:xfrm>
            <a:off x="1489503" y="5362690"/>
            <a:ext cx="1093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SHG-SPDC</a:t>
            </a:r>
          </a:p>
        </p:txBody>
      </p:sp>
    </p:spTree>
    <p:extLst>
      <p:ext uri="{BB962C8B-B14F-4D97-AF65-F5344CB8AC3E}">
        <p14:creationId xmlns:p14="http://schemas.microsoft.com/office/powerpoint/2010/main" val="416036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656AE3-3B4D-61E2-9C85-81E3D53CF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637 nm noise measurement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9AEFA-34DF-50A0-ED3A-D74EA9960E84}"/>
              </a:ext>
            </a:extLst>
          </p:cNvPr>
          <p:cNvSpPr txBox="1"/>
          <p:nvPr/>
        </p:nvSpPr>
        <p:spPr>
          <a:xfrm>
            <a:off x="533400" y="1106979"/>
            <a:ext cx="113742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637 nm noise measured during all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Significant 637 nm noise only measured during total noise measurement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⟶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637 noise is upconverted from 1064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Spectrometer used to measure noise spectrum: SFG spectrum reflected in noise spectrum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graph with blue lines and numbers&#10;&#10;AI-generated content may be incorrect.">
            <a:extLst>
              <a:ext uri="{FF2B5EF4-FFF2-40B4-BE49-F238E27FC236}">
                <a16:creationId xmlns:a16="http://schemas.microsoft.com/office/drawing/2014/main" id="{7F5C5773-59CA-8B7F-F270-D47C93754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75" y="3019280"/>
            <a:ext cx="3962400" cy="27802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D637FF-7011-A028-7D05-4824C37A7934}"/>
                  </a:ext>
                </a:extLst>
              </p:cNvPr>
              <p:cNvSpPr txBox="1"/>
              <p:nvPr/>
            </p:nvSpPr>
            <p:spPr>
              <a:xfrm>
                <a:off x="1440744" y="5799564"/>
                <a:ext cx="2898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Pump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D637FF-7011-A028-7D05-4824C37A7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744" y="5799564"/>
                <a:ext cx="2898229" cy="276999"/>
              </a:xfrm>
              <a:prstGeom prst="rect">
                <a:avLst/>
              </a:prstGeom>
              <a:blipFill>
                <a:blip r:embed="rId3"/>
                <a:stretch>
                  <a:fillRect l="-2311" t="-2174" r="-2521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6D0687-2C3A-91A6-6F97-BE40EE29A29F}"/>
                  </a:ext>
                </a:extLst>
              </p:cNvPr>
              <p:cNvSpPr txBox="1"/>
              <p:nvPr/>
            </p:nvSpPr>
            <p:spPr>
              <a:xfrm rot="16200000">
                <a:off x="-216102" y="4138935"/>
                <a:ext cx="22490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Noise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Count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Rate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Hz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6D0687-2C3A-91A6-6F97-BE40EE29A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216102" y="4138935"/>
                <a:ext cx="2249014" cy="276999"/>
              </a:xfrm>
              <a:prstGeom prst="rect">
                <a:avLst/>
              </a:prstGeom>
              <a:blipFill>
                <a:blip r:embed="rId4"/>
                <a:stretch>
                  <a:fillRect l="-2174" t="-3523" r="-32609" b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37F6665-471B-219B-8653-CBC499947CA5}"/>
              </a:ext>
            </a:extLst>
          </p:cNvPr>
          <p:cNvCxnSpPr>
            <a:cxnSpLocks/>
          </p:cNvCxnSpPr>
          <p:nvPr/>
        </p:nvCxnSpPr>
        <p:spPr>
          <a:xfrm>
            <a:off x="1875153" y="2597376"/>
            <a:ext cx="481505" cy="3673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58184C7-AF81-25AA-34FC-D4A61ADAE4D2}"/>
              </a:ext>
            </a:extLst>
          </p:cNvPr>
          <p:cNvCxnSpPr>
            <a:cxnSpLocks/>
          </p:cNvCxnSpPr>
          <p:nvPr/>
        </p:nvCxnSpPr>
        <p:spPr>
          <a:xfrm flipH="1">
            <a:off x="3750461" y="2597376"/>
            <a:ext cx="319975" cy="2068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1D2FE-BCB2-82B2-78E8-96AE93E503CE}"/>
                  </a:ext>
                </a:extLst>
              </p:cNvPr>
              <p:cNvSpPr txBox="1"/>
              <p:nvPr/>
            </p:nvSpPr>
            <p:spPr>
              <a:xfrm>
                <a:off x="1289858" y="2307308"/>
                <a:ext cx="937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1550 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1D2FE-BCB2-82B2-78E8-96AE93E50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858" y="2307308"/>
                <a:ext cx="937757" cy="276999"/>
              </a:xfrm>
              <a:prstGeom prst="rect">
                <a:avLst/>
              </a:prstGeom>
              <a:blipFill>
                <a:blip r:embed="rId5"/>
                <a:stretch>
                  <a:fillRect l="-5882" r="-457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45F46D14-AD2A-889E-F712-7D116A69BB63}"/>
              </a:ext>
            </a:extLst>
          </p:cNvPr>
          <p:cNvSpPr/>
          <p:nvPr/>
        </p:nvSpPr>
        <p:spPr>
          <a:xfrm>
            <a:off x="2356658" y="2329237"/>
            <a:ext cx="1393803" cy="5362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88558EF-34A8-BCF9-1DBB-6107CFA692CD}"/>
              </a:ext>
            </a:extLst>
          </p:cNvPr>
          <p:cNvCxnSpPr>
            <a:stCxn id="11" idx="1"/>
            <a:endCxn id="11" idx="3"/>
          </p:cNvCxnSpPr>
          <p:nvPr/>
        </p:nvCxnSpPr>
        <p:spPr>
          <a:xfrm>
            <a:off x="2356658" y="2597377"/>
            <a:ext cx="1393803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76C0DF-11C1-D918-2A12-E0D6B7C66B19}"/>
              </a:ext>
            </a:extLst>
          </p:cNvPr>
          <p:cNvCxnSpPr/>
          <p:nvPr/>
        </p:nvCxnSpPr>
        <p:spPr>
          <a:xfrm>
            <a:off x="2356658" y="2596831"/>
            <a:ext cx="1393803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blue line graph with numbers&#10;&#10;AI-generated content may be incorrect.">
            <a:extLst>
              <a:ext uri="{FF2B5EF4-FFF2-40B4-BE49-F238E27FC236}">
                <a16:creationId xmlns:a16="http://schemas.microsoft.com/office/drawing/2014/main" id="{F7543F8F-1A95-1EB0-15E5-604147F969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091" y="3019280"/>
            <a:ext cx="3962400" cy="2773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1E9F92-0060-B225-E243-43746175A896}"/>
                  </a:ext>
                </a:extLst>
              </p:cNvPr>
              <p:cNvSpPr txBox="1"/>
              <p:nvPr/>
            </p:nvSpPr>
            <p:spPr>
              <a:xfrm rot="16200000">
                <a:off x="6252663" y="4267620"/>
                <a:ext cx="73898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Counts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F1E9F92-0060-B225-E243-43746175A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252663" y="4267620"/>
                <a:ext cx="738985" cy="276999"/>
              </a:xfrm>
              <a:prstGeom prst="rect">
                <a:avLst/>
              </a:prstGeom>
              <a:blipFill>
                <a:blip r:embed="rId7"/>
                <a:stretch>
                  <a:fillRect t="-7438" r="-6667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55DCB0-A1F3-7F7C-451F-C6EDE2E678E9}"/>
                  </a:ext>
                </a:extLst>
              </p:cNvPr>
              <p:cNvSpPr txBox="1"/>
              <p:nvPr/>
            </p:nvSpPr>
            <p:spPr>
              <a:xfrm>
                <a:off x="7719291" y="5621142"/>
                <a:ext cx="17937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Wavelength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nm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55DCB0-A1F3-7F7C-451F-C6EDE2E67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291" y="5621142"/>
                <a:ext cx="1793761" cy="276999"/>
              </a:xfrm>
              <a:prstGeom prst="rect">
                <a:avLst/>
              </a:prstGeom>
              <a:blipFill>
                <a:blip r:embed="rId8"/>
                <a:stretch>
                  <a:fillRect l="-4068" t="-2174" r="-4068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9634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DBBE80-9CCB-D100-96A0-CDC723D65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with fixed poling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250F27-A163-311A-1739-BAF1D69A4A8E}"/>
              </a:ext>
            </a:extLst>
          </p:cNvPr>
          <p:cNvSpPr txBox="1"/>
          <p:nvPr/>
        </p:nvSpPr>
        <p:spPr>
          <a:xfrm>
            <a:off x="457200" y="990600"/>
            <a:ext cx="80225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comparison, noise measurements are made with fixed poling device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Measured SFG efficiency of fixed poling device, maximum conversion at 120 mW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1064 nm noise entirely dominated by SHG-S-SRS noise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637 nm noise dominated by upconverted 1064 nm noise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C2498F-CF44-6028-48BC-C1C04CC9DD36}"/>
              </a:ext>
            </a:extLst>
          </p:cNvPr>
          <p:cNvGrpSpPr/>
          <p:nvPr/>
        </p:nvGrpSpPr>
        <p:grpSpPr>
          <a:xfrm>
            <a:off x="367106" y="2697478"/>
            <a:ext cx="3671585" cy="3047393"/>
            <a:chOff x="-1527114" y="-2299"/>
            <a:chExt cx="3671585" cy="3047393"/>
          </a:xfrm>
        </p:grpSpPr>
        <p:pic>
          <p:nvPicPr>
            <p:cNvPr id="6" name="Picture 5" descr="A graph with red dots&#10;&#10;AI-generated content may be incorrect.">
              <a:extLst>
                <a:ext uri="{FF2B5EF4-FFF2-40B4-BE49-F238E27FC236}">
                  <a16:creationId xmlns:a16="http://schemas.microsoft.com/office/drawing/2014/main" id="{5C21F351-7190-A736-B28A-82A641BA7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0420" y="-2299"/>
              <a:ext cx="3484891" cy="278791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F024849-B86F-D0FB-52DE-8CD644C53053}"/>
                    </a:ext>
                  </a:extLst>
                </p:cNvPr>
                <p:cNvSpPr txBox="1"/>
                <p:nvPr/>
              </p:nvSpPr>
              <p:spPr>
                <a:xfrm>
                  <a:off x="-952116" y="2768095"/>
                  <a:ext cx="289822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chip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Pump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Power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mW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4274393-CDDC-F2FB-D8AD-78F986C603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52116" y="2768095"/>
                  <a:ext cx="2898229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2316" t="-2222" r="-2737" b="-3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8A3B72E-6FB1-4792-3A56-1760997029A1}"/>
                    </a:ext>
                  </a:extLst>
                </p:cNvPr>
                <p:cNvSpPr txBox="1"/>
                <p:nvPr/>
              </p:nvSpPr>
              <p:spPr>
                <a:xfrm rot="16200000">
                  <a:off x="-2110767" y="1144222"/>
                  <a:ext cx="144430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SFG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Efficiency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5BE9114-1CC2-A77A-847A-349A6AC123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2110767" y="1144222"/>
                  <a:ext cx="144430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2174" t="-5485" r="-32609" b="-33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" name="Picture 8" descr="A graph with blue and purple lines&#10;&#10;AI-generated content may be incorrect.">
            <a:extLst>
              <a:ext uri="{FF2B5EF4-FFF2-40B4-BE49-F238E27FC236}">
                <a16:creationId xmlns:a16="http://schemas.microsoft.com/office/drawing/2014/main" id="{C4728A24-526B-20D7-733C-8267DB00D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413" y="2658745"/>
            <a:ext cx="3484890" cy="27879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DDDCED-84F2-9339-0F41-7BB274F1D01E}"/>
                  </a:ext>
                </a:extLst>
              </p:cNvPr>
              <p:cNvSpPr txBox="1"/>
              <p:nvPr/>
            </p:nvSpPr>
            <p:spPr>
              <a:xfrm rot="16200000">
                <a:off x="3318732" y="3880024"/>
                <a:ext cx="23708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Noise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Count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Rate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kHz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DDDCED-84F2-9339-0F41-7BB274F1D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318732" y="3880024"/>
                <a:ext cx="2370842" cy="276999"/>
              </a:xfrm>
              <a:prstGeom prst="rect">
                <a:avLst/>
              </a:prstGeom>
              <a:blipFill>
                <a:blip r:embed="rId6"/>
                <a:stretch>
                  <a:fillRect l="-2174" t="-3342" r="-32609" b="-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22F865-55B2-B7E9-2E61-E66A1FC11A30}"/>
                  </a:ext>
                </a:extLst>
              </p:cNvPr>
              <p:cNvSpPr txBox="1"/>
              <p:nvPr/>
            </p:nvSpPr>
            <p:spPr>
              <a:xfrm>
                <a:off x="4951685" y="5391397"/>
                <a:ext cx="2898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Pump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22F865-55B2-B7E9-2E61-E66A1FC11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685" y="5391397"/>
                <a:ext cx="2898229" cy="276999"/>
              </a:xfrm>
              <a:prstGeom prst="rect">
                <a:avLst/>
              </a:prstGeom>
              <a:blipFill>
                <a:blip r:embed="rId7"/>
                <a:stretch>
                  <a:fillRect l="-2311" t="-2174" r="-2521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graph of snowflakes and numbers&#10;&#10;AI-generated content may be incorrect.">
            <a:extLst>
              <a:ext uri="{FF2B5EF4-FFF2-40B4-BE49-F238E27FC236}">
                <a16:creationId xmlns:a16="http://schemas.microsoft.com/office/drawing/2014/main" id="{7085B4B6-9A05-9A33-54F7-0CBC93B117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690436"/>
            <a:ext cx="3484890" cy="27879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794E4-5103-B9DA-ABBB-304EBA56A670}"/>
                  </a:ext>
                </a:extLst>
              </p:cNvPr>
              <p:cNvSpPr txBox="1"/>
              <p:nvPr/>
            </p:nvSpPr>
            <p:spPr>
              <a:xfrm rot="16200000">
                <a:off x="7456443" y="3880025"/>
                <a:ext cx="23708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Noise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Count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Rate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kHz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5794E4-5103-B9DA-ABBB-304EBA56A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456443" y="3880025"/>
                <a:ext cx="2370842" cy="276999"/>
              </a:xfrm>
              <a:prstGeom prst="rect">
                <a:avLst/>
              </a:prstGeom>
              <a:blipFill>
                <a:blip r:embed="rId9"/>
                <a:stretch>
                  <a:fillRect l="-2222" t="-3342" r="-35556" b="-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F7BBD3-E3DC-0583-8960-6A7D744A598E}"/>
                  </a:ext>
                </a:extLst>
              </p:cNvPr>
              <p:cNvSpPr txBox="1"/>
              <p:nvPr/>
            </p:nvSpPr>
            <p:spPr>
              <a:xfrm>
                <a:off x="8915400" y="5446656"/>
                <a:ext cx="289822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Pump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F7BBD3-E3DC-0583-8960-6A7D744A5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400" y="5446656"/>
                <a:ext cx="2898229" cy="276999"/>
              </a:xfrm>
              <a:prstGeom prst="rect">
                <a:avLst/>
              </a:prstGeom>
              <a:blipFill>
                <a:blip r:embed="rId10"/>
                <a:stretch>
                  <a:fillRect l="-2316" t="-2174" r="-2526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A5A1C-427F-D1FC-AC85-A6C8ED515C0F}"/>
                  </a:ext>
                </a:extLst>
              </p:cNvPr>
              <p:cNvSpPr txBox="1"/>
              <p:nvPr/>
            </p:nvSpPr>
            <p:spPr>
              <a:xfrm>
                <a:off x="5879979" y="2520245"/>
                <a:ext cx="937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1064 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A5A1C-427F-D1FC-AC85-A6C8ED515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9" y="2520245"/>
                <a:ext cx="937757" cy="276999"/>
              </a:xfrm>
              <a:prstGeom prst="rect">
                <a:avLst/>
              </a:prstGeom>
              <a:blipFill>
                <a:blip r:embed="rId11"/>
                <a:stretch>
                  <a:fillRect l="-5882" r="-457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D9AD23-94B5-FBBA-C636-BCC047F93779}"/>
                  </a:ext>
                </a:extLst>
              </p:cNvPr>
              <p:cNvSpPr txBox="1"/>
              <p:nvPr/>
            </p:nvSpPr>
            <p:spPr>
              <a:xfrm>
                <a:off x="9959755" y="2520245"/>
                <a:ext cx="809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637 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D9AD23-94B5-FBBA-C636-BCC047F93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755" y="2520245"/>
                <a:ext cx="809517" cy="276999"/>
              </a:xfrm>
              <a:prstGeom prst="rect">
                <a:avLst/>
              </a:prstGeom>
              <a:blipFill>
                <a:blip r:embed="rId12"/>
                <a:stretch>
                  <a:fillRect l="-6767" r="-451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9110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808271-883B-9953-AE2A-F68F5348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comparison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EAE84DB3-05ED-B168-4AFB-D0CF82448A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9770890"/>
                  </p:ext>
                </p:extLst>
              </p:nvPr>
            </p:nvGraphicFramePr>
            <p:xfrm>
              <a:off x="7162800" y="1981200"/>
              <a:ext cx="3200400" cy="1143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00200">
                      <a:extLst>
                        <a:ext uri="{9D8B030D-6E8A-4147-A177-3AD203B41FA5}">
                          <a16:colId xmlns:a16="http://schemas.microsoft.com/office/drawing/2014/main" val="339861315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1417147350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41 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Hz</m:t>
                                </m:r>
                                <m: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nm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21 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Hz</m:t>
                                </m:r>
                                <m: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nm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5064111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1100 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</a:rPr>
                                  <m:t>Hz</m:t>
                                </m:r>
                                <m:r>
                                  <a:rPr lang="en-US" sz="1800" b="0" i="0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</a:rPr>
                                  <m:t>nm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630 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Hz</m:t>
                                </m:r>
                                <m: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nm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692709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EAE84DB3-05ED-B168-4AFB-D0CF82448A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9770890"/>
                  </p:ext>
                </p:extLst>
              </p:nvPr>
            </p:nvGraphicFramePr>
            <p:xfrm>
              <a:off x="7162800" y="1981200"/>
              <a:ext cx="3200400" cy="1143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00200">
                      <a:extLst>
                        <a:ext uri="{9D8B030D-6E8A-4147-A177-3AD203B41FA5}">
                          <a16:colId xmlns:a16="http://schemas.microsoft.com/office/drawing/2014/main" val="339861315"/>
                        </a:ext>
                      </a:extLst>
                    </a:gridCol>
                    <a:gridCol w="1600200">
                      <a:extLst>
                        <a:ext uri="{9D8B030D-6E8A-4147-A177-3AD203B41FA5}">
                          <a16:colId xmlns:a16="http://schemas.microsoft.com/office/drawing/2014/main" val="1417147350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760" t="-2128" r="-100760" b="-1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145" t="-2128" r="-1145" b="-10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5064111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760" t="-102128" r="-100760" b="-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1145" t="-102128" r="-1145" b="-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6927091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F4E220D-83F7-00C4-C671-E626F606277A}"/>
              </a:ext>
            </a:extLst>
          </p:cNvPr>
          <p:cNvSpPr txBox="1"/>
          <p:nvPr/>
        </p:nvSpPr>
        <p:spPr>
          <a:xfrm>
            <a:off x="5867400" y="2057400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adapted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2ADE67-9442-7A0C-EAD8-EFE136EDF9F7}"/>
              </a:ext>
            </a:extLst>
          </p:cNvPr>
          <p:cNvSpPr txBox="1"/>
          <p:nvPr/>
        </p:nvSpPr>
        <p:spPr>
          <a:xfrm>
            <a:off x="5867399" y="2667000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fixed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5C3D66-AB90-9EBF-8DF1-F4EC074BE936}"/>
              </a:ext>
            </a:extLst>
          </p:cNvPr>
          <p:cNvSpPr txBox="1"/>
          <p:nvPr/>
        </p:nvSpPr>
        <p:spPr>
          <a:xfrm>
            <a:off x="7162800" y="1567934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1064 nm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D6A0C-EE9E-F4CE-A477-56A056AEDD79}"/>
              </a:ext>
            </a:extLst>
          </p:cNvPr>
          <p:cNvSpPr txBox="1"/>
          <p:nvPr/>
        </p:nvSpPr>
        <p:spPr>
          <a:xfrm>
            <a:off x="8771965" y="1567934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637 nm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29BE1A-2D1D-BD19-B36A-1C3401030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176129"/>
            <a:ext cx="3486637" cy="29817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0B0293-6C2A-CCF6-72E9-80B6231B281F}"/>
              </a:ext>
            </a:extLst>
          </p:cNvPr>
          <p:cNvSpPr txBox="1"/>
          <p:nvPr/>
        </p:nvSpPr>
        <p:spPr>
          <a:xfrm>
            <a:off x="1312447" y="2666999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Raman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C13979-6B96-CA0A-FA06-B25336E117E8}"/>
              </a:ext>
            </a:extLst>
          </p:cNvPr>
          <p:cNvSpPr txBox="1"/>
          <p:nvPr/>
        </p:nvSpPr>
        <p:spPr>
          <a:xfrm>
            <a:off x="2379247" y="1802368"/>
            <a:ext cx="1465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SHG-SPDC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E60E28-AEB2-5AC0-613C-51888D0F7965}"/>
              </a:ext>
            </a:extLst>
          </p:cNvPr>
          <p:cNvSpPr txBox="1"/>
          <p:nvPr/>
        </p:nvSpPr>
        <p:spPr>
          <a:xfrm>
            <a:off x="945776" y="4962697"/>
            <a:ext cx="206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anti-stokes SRS: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A98EEB-A057-F136-0054-7CD236C04756}"/>
                  </a:ext>
                </a:extLst>
              </p:cNvPr>
              <p:cNvSpPr txBox="1"/>
              <p:nvPr/>
            </p:nvSpPr>
            <p:spPr>
              <a:xfrm>
                <a:off x="2894218" y="4882002"/>
                <a:ext cx="3414589" cy="5307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𝑁𝑆𝐷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ℏ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l-G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A98EEB-A057-F136-0054-7CD236C04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218" y="4882002"/>
                <a:ext cx="3414589" cy="5307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B9CE10B-1888-B4EE-9084-49BD62EEF36B}"/>
              </a:ext>
            </a:extLst>
          </p:cNvPr>
          <p:cNvSpPr txBox="1"/>
          <p:nvPr/>
        </p:nvSpPr>
        <p:spPr>
          <a:xfrm>
            <a:off x="1245527" y="4025826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arXiv:2102.07044v1 [physics.optics] 14 Feb 2021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985C48-5244-E987-083C-D402DBFE33D1}"/>
              </a:ext>
            </a:extLst>
          </p:cNvPr>
          <p:cNvGrpSpPr/>
          <p:nvPr/>
        </p:nvGrpSpPr>
        <p:grpSpPr>
          <a:xfrm>
            <a:off x="6958005" y="3510399"/>
            <a:ext cx="4717967" cy="2918733"/>
            <a:chOff x="6958005" y="3510399"/>
            <a:chExt cx="4717967" cy="2918733"/>
          </a:xfrm>
        </p:grpSpPr>
        <p:pic>
          <p:nvPicPr>
            <p:cNvPr id="16" name="Picture 15" descr="A graph of a temperature&#10;&#10;AI-generated content may be incorrect.">
              <a:extLst>
                <a:ext uri="{FF2B5EF4-FFF2-40B4-BE49-F238E27FC236}">
                  <a16:creationId xmlns:a16="http://schemas.microsoft.com/office/drawing/2014/main" id="{26AEE60C-41C0-9E36-0BD5-89B5CB88B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3963" y="3510399"/>
              <a:ext cx="4572009" cy="274320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339F315-C422-548F-BE0C-2C26E8E84501}"/>
                </a:ext>
              </a:extLst>
            </p:cNvPr>
            <p:cNvSpPr/>
            <p:nvPr/>
          </p:nvSpPr>
          <p:spPr>
            <a:xfrm>
              <a:off x="8636927" y="6048132"/>
              <a:ext cx="1735237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6A6EEF-EF02-930E-01A6-8C981ADBE347}"/>
                </a:ext>
              </a:extLst>
            </p:cNvPr>
            <p:cNvSpPr/>
            <p:nvPr/>
          </p:nvSpPr>
          <p:spPr>
            <a:xfrm>
              <a:off x="6958005" y="4461877"/>
              <a:ext cx="360544" cy="5307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74D224-0F83-EE07-C3A0-53ABAB4331B6}"/>
                  </a:ext>
                </a:extLst>
              </p:cNvPr>
              <p:cNvSpPr txBox="1"/>
              <p:nvPr/>
            </p:nvSpPr>
            <p:spPr>
              <a:xfrm>
                <a:off x="8636927" y="6020516"/>
                <a:ext cx="17472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Temperature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74D224-0F83-EE07-C3A0-53ABAB433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6927" y="6020516"/>
                <a:ext cx="1747273" cy="276999"/>
              </a:xfrm>
              <a:prstGeom prst="rect">
                <a:avLst/>
              </a:prstGeom>
              <a:blipFill>
                <a:blip r:embed="rId6"/>
                <a:stretch>
                  <a:fillRect l="-4196" t="-4444" r="-489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B3C2C2-10E7-A2D9-48DC-DAADF40B60AC}"/>
                  </a:ext>
                </a:extLst>
              </p:cNvPr>
              <p:cNvSpPr txBox="1"/>
              <p:nvPr/>
            </p:nvSpPr>
            <p:spPr>
              <a:xfrm>
                <a:off x="8856845" y="3314067"/>
                <a:ext cx="12954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B3C2C2-10E7-A2D9-48DC-DAADF40B6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845" y="3314067"/>
                <a:ext cx="12954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FECDA457-7060-3CB5-2844-BE9BEAAB10D2}"/>
              </a:ext>
            </a:extLst>
          </p:cNvPr>
          <p:cNvSpPr txBox="1"/>
          <p:nvPr/>
        </p:nvSpPr>
        <p:spPr>
          <a:xfrm>
            <a:off x="131634" y="5715610"/>
            <a:ext cx="4897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cooling, noise levels can be further reduced: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DC1EEDF-2B10-5AC1-EC55-B57EFE946E32}"/>
                  </a:ext>
                </a:extLst>
              </p:cNvPr>
              <p:cNvSpPr txBox="1"/>
              <p:nvPr/>
            </p:nvSpPr>
            <p:spPr>
              <a:xfrm>
                <a:off x="2922606" y="5715610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1064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~15 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Hz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DC1EEDF-2B10-5AC1-EC55-B57EFE946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606" y="5715610"/>
                <a:ext cx="6096000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47C5E1-4D3D-7B47-3C9C-CEC6C4DBB8DB}"/>
                  </a:ext>
                </a:extLst>
              </p:cNvPr>
              <p:cNvSpPr txBox="1"/>
              <p:nvPr/>
            </p:nvSpPr>
            <p:spPr>
              <a:xfrm>
                <a:off x="2922606" y="6084942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637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~7.7 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Hz</m:t>
                      </m:r>
                      <m: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1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47C5E1-4D3D-7B47-3C9C-CEC6C4DBB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606" y="6084942"/>
                <a:ext cx="6096000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5570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34864-1A7A-3EF1-4972-E030E6D7B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8BE0D2-DF24-DBFD-A2AB-3819968A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comparison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>
                <a:extLst>
                  <a:ext uri="{FF2B5EF4-FFF2-40B4-BE49-F238E27FC236}">
                    <a16:creationId xmlns:a16="http://schemas.microsoft.com/office/drawing/2014/main" id="{CB2A8CD9-3CE0-64A0-9111-9DF5FB623B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1230533"/>
                  </p:ext>
                </p:extLst>
              </p:nvPr>
            </p:nvGraphicFramePr>
            <p:xfrm>
              <a:off x="137805" y="1255225"/>
              <a:ext cx="11916389" cy="323359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58243">
                      <a:extLst>
                        <a:ext uri="{9D8B030D-6E8A-4147-A177-3AD203B41FA5}">
                          <a16:colId xmlns:a16="http://schemas.microsoft.com/office/drawing/2014/main" val="231315308"/>
                        </a:ext>
                      </a:extLst>
                    </a:gridCol>
                    <a:gridCol w="1449424">
                      <a:extLst>
                        <a:ext uri="{9D8B030D-6E8A-4147-A177-3AD203B41FA5}">
                          <a16:colId xmlns:a16="http://schemas.microsoft.com/office/drawing/2014/main" val="1450203413"/>
                        </a:ext>
                      </a:extLst>
                    </a:gridCol>
                    <a:gridCol w="1474839">
                      <a:extLst>
                        <a:ext uri="{9D8B030D-6E8A-4147-A177-3AD203B41FA5}">
                          <a16:colId xmlns:a16="http://schemas.microsoft.com/office/drawing/2014/main" val="3177893450"/>
                        </a:ext>
                      </a:extLst>
                    </a:gridCol>
                    <a:gridCol w="1199535">
                      <a:extLst>
                        <a:ext uri="{9D8B030D-6E8A-4147-A177-3AD203B41FA5}">
                          <a16:colId xmlns:a16="http://schemas.microsoft.com/office/drawing/2014/main" val="1404705899"/>
                        </a:ext>
                      </a:extLst>
                    </a:gridCol>
                    <a:gridCol w="1052052">
                      <a:extLst>
                        <a:ext uri="{9D8B030D-6E8A-4147-A177-3AD203B41FA5}">
                          <a16:colId xmlns:a16="http://schemas.microsoft.com/office/drawing/2014/main" val="3706593497"/>
                        </a:ext>
                      </a:extLst>
                    </a:gridCol>
                    <a:gridCol w="1661651">
                      <a:extLst>
                        <a:ext uri="{9D8B030D-6E8A-4147-A177-3AD203B41FA5}">
                          <a16:colId xmlns:a16="http://schemas.microsoft.com/office/drawing/2014/main" val="938310816"/>
                        </a:ext>
                      </a:extLst>
                    </a:gridCol>
                    <a:gridCol w="1720645">
                      <a:extLst>
                        <a:ext uri="{9D8B030D-6E8A-4147-A177-3AD203B41FA5}">
                          <a16:colId xmlns:a16="http://schemas.microsoft.com/office/drawing/2014/main" val="3046903839"/>
                        </a:ext>
                      </a:extLst>
                    </a:gridCol>
                  </a:tblGrid>
                  <a:tr h="3834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Article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𝑝𝑢𝑚𝑝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𝐷𝐹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𝑆𝐹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𝑝𝑢𝑚𝑝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NSD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𝐷𝐹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dirty="0"/>
                            <a:t> (Hz/nm)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NSD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𝑆𝐹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dirty="0"/>
                            <a:t> (Hz/nm)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18149714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 err="1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npj</a:t>
                          </a: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Quantum </a:t>
                          </a:r>
                          <a:r>
                            <a:rPr lang="fr-FR" sz="1800" b="0" i="1" kern="1200" dirty="0" err="1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Inf</a:t>
                          </a:r>
                          <a:r>
                            <a:rPr lang="fr-FR" sz="1800" b="1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9</a:t>
                          </a:r>
                          <a:r>
                            <a:rPr lang="fr-FR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38 (2023)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1950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1550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860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246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22627415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0" u="none" strike="noStrike" dirty="0">
                              <a:effectLst/>
                            </a:rPr>
                            <a:t>arXiv:2102.07044</a:t>
                          </a:r>
                          <a:endParaRPr lang="en-US" dirty="0">
                            <a:effectLst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1559.7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1540.5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775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200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1.8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7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5.0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73307383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fontAlgn="t">
                            <a:buNone/>
                          </a:pPr>
                          <a:r>
                            <a:rPr lang="en-US" b="0" u="none" strike="noStrike" dirty="0">
                              <a:effectLst/>
                            </a:rPr>
                            <a:t>arXiv:2409.05408</a:t>
                          </a:r>
                          <a:endParaRPr lang="en-US" dirty="0">
                            <a:effectLst/>
                          </a:endParaRPr>
                        </a:p>
                      </a:txBody>
                      <a:tcPr marR="61913"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1581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1540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780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140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2.2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21306635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Opt. Lett. 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43, 2034-2037 (2018)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1813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1554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837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200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5.0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53925300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Photonics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  <a:r>
                            <a:rPr lang="en-US" sz="1800" b="1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2022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 </a:t>
                          </a:r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(12), 971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1878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1560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852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650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6.0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6958220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b="1" dirty="0"/>
                            <a:t>this work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1587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1064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637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 mW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41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21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44971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>
                <a:extLst>
                  <a:ext uri="{FF2B5EF4-FFF2-40B4-BE49-F238E27FC236}">
                    <a16:creationId xmlns:a16="http://schemas.microsoft.com/office/drawing/2014/main" id="{CB2A8CD9-3CE0-64A0-9111-9DF5FB623B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1230533"/>
                  </p:ext>
                </p:extLst>
              </p:nvPr>
            </p:nvGraphicFramePr>
            <p:xfrm>
              <a:off x="137805" y="1255225"/>
              <a:ext cx="11916389" cy="323359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58243">
                      <a:extLst>
                        <a:ext uri="{9D8B030D-6E8A-4147-A177-3AD203B41FA5}">
                          <a16:colId xmlns:a16="http://schemas.microsoft.com/office/drawing/2014/main" val="231315308"/>
                        </a:ext>
                      </a:extLst>
                    </a:gridCol>
                    <a:gridCol w="1449424">
                      <a:extLst>
                        <a:ext uri="{9D8B030D-6E8A-4147-A177-3AD203B41FA5}">
                          <a16:colId xmlns:a16="http://schemas.microsoft.com/office/drawing/2014/main" val="1450203413"/>
                        </a:ext>
                      </a:extLst>
                    </a:gridCol>
                    <a:gridCol w="1474839">
                      <a:extLst>
                        <a:ext uri="{9D8B030D-6E8A-4147-A177-3AD203B41FA5}">
                          <a16:colId xmlns:a16="http://schemas.microsoft.com/office/drawing/2014/main" val="3177893450"/>
                        </a:ext>
                      </a:extLst>
                    </a:gridCol>
                    <a:gridCol w="1199535">
                      <a:extLst>
                        <a:ext uri="{9D8B030D-6E8A-4147-A177-3AD203B41FA5}">
                          <a16:colId xmlns:a16="http://schemas.microsoft.com/office/drawing/2014/main" val="1404705899"/>
                        </a:ext>
                      </a:extLst>
                    </a:gridCol>
                    <a:gridCol w="1052052">
                      <a:extLst>
                        <a:ext uri="{9D8B030D-6E8A-4147-A177-3AD203B41FA5}">
                          <a16:colId xmlns:a16="http://schemas.microsoft.com/office/drawing/2014/main" val="3706593497"/>
                        </a:ext>
                      </a:extLst>
                    </a:gridCol>
                    <a:gridCol w="1661651">
                      <a:extLst>
                        <a:ext uri="{9D8B030D-6E8A-4147-A177-3AD203B41FA5}">
                          <a16:colId xmlns:a16="http://schemas.microsoft.com/office/drawing/2014/main" val="938310816"/>
                        </a:ext>
                      </a:extLst>
                    </a:gridCol>
                    <a:gridCol w="1720645">
                      <a:extLst>
                        <a:ext uri="{9D8B030D-6E8A-4147-A177-3AD203B41FA5}">
                          <a16:colId xmlns:a16="http://schemas.microsoft.com/office/drawing/2014/main" val="3046903839"/>
                        </a:ext>
                      </a:extLst>
                    </a:gridCol>
                  </a:tblGrid>
                  <a:tr h="38696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Article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31933" t="-7813" r="-491176" b="-74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26446" t="-7813" r="-383058" b="-74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23858" t="-7813" r="-370558" b="-74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10405" t="-7813" r="-321965" b="-74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553" t="-7813" r="-104029" b="-740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93972" t="-7813" r="-709" b="-740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8149714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b="0" i="1" kern="1200" dirty="0" err="1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npj</a:t>
                          </a:r>
                          <a:r>
                            <a:rPr lang="fr-FR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Quantum </a:t>
                          </a:r>
                          <a:r>
                            <a:rPr lang="fr-FR" sz="1800" b="0" i="1" kern="1200" dirty="0" err="1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Inf</a:t>
                          </a:r>
                          <a:r>
                            <a:rPr lang="fr-FR" sz="1800" b="1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9</a:t>
                          </a:r>
                          <a:r>
                            <a:rPr lang="fr-FR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 38 (2023)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1950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1550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860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246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93972" t="-88462" r="-709" b="-5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2627415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="0" u="none" strike="noStrike" dirty="0">
                              <a:effectLst/>
                            </a:rPr>
                            <a:t>arXiv:2102.07044</a:t>
                          </a:r>
                          <a:endParaRPr lang="en-US" dirty="0">
                            <a:effectLst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1559.7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1540.5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775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200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3553" t="-188462" r="-104029" b="-4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93972" t="-188462" r="-709" b="-4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3307383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pPr fontAlgn="t">
                            <a:buNone/>
                          </a:pPr>
                          <a:r>
                            <a:rPr lang="en-US" b="0" u="none" strike="noStrike" dirty="0">
                              <a:effectLst/>
                            </a:rPr>
                            <a:t>arXiv:2409.05408</a:t>
                          </a:r>
                          <a:endParaRPr lang="en-US" dirty="0">
                            <a:effectLst/>
                          </a:endParaRPr>
                        </a:p>
                      </a:txBody>
                      <a:tcPr marR="61913"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1581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1540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780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140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3553" t="-288462" r="-104029" b="-3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21306635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Opt. Lett. 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43, 2034-2037 (2018)</a:t>
                          </a:r>
                          <a:endParaRPr lang="en-US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1813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1554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837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200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93972" t="-388462" r="-709" b="-2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53925300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Photonics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 </a:t>
                          </a:r>
                          <a:r>
                            <a:rPr lang="en-US" sz="1800" b="1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2022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, </a:t>
                          </a:r>
                          <a:r>
                            <a:rPr lang="en-US" sz="1800" b="0" i="1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:r>
                            <a:rPr lang="en-US" sz="1800" b="0" i="0" kern="120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(12), 971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1878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1560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852 nm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650 mW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13553" t="-488462" r="-104029" b="-1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--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6958220"/>
                      </a:ext>
                    </a:extLst>
                  </a:tr>
                  <a:tr h="474438">
                    <a:tc>
                      <a:txBody>
                        <a:bodyPr/>
                        <a:lstStyle/>
                        <a:p>
                          <a:r>
                            <a:rPr lang="en-US" b="1" dirty="0"/>
                            <a:t>this work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1587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1064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637 nm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18 mW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41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21</a:t>
                          </a:r>
                        </a:p>
                      </a:txBody>
                      <a:tcPr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449715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72373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7411-6416-F7C0-F427-48831FFB3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133350"/>
            <a:ext cx="11582400" cy="11430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Surface Acoustic Wave devices for Superconducting Qubit Control</a:t>
            </a:r>
          </a:p>
        </p:txBody>
      </p:sp>
      <p:sp>
        <p:nvSpPr>
          <p:cNvPr id="393" name="Content Placeholder 382">
            <a:extLst>
              <a:ext uri="{FF2B5EF4-FFF2-40B4-BE49-F238E27FC236}">
                <a16:creationId xmlns:a16="http://schemas.microsoft.com/office/drawing/2014/main" id="{7DBC7A3B-E127-67C0-540A-754D52743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775524"/>
            <a:ext cx="10058400" cy="2694353"/>
          </a:xfrm>
        </p:spPr>
        <p:txBody>
          <a:bodyPr>
            <a:normAutofit/>
          </a:bodyPr>
          <a:lstStyle/>
          <a:p>
            <a:r>
              <a:rPr lang="en-US" sz="2133" dirty="0">
                <a:latin typeface="Calibri" panose="020F0502020204030204"/>
              </a:rPr>
              <a:t>Traveling-wave acoustic field as bridge</a:t>
            </a:r>
          </a:p>
          <a:p>
            <a:r>
              <a:rPr lang="en-US" sz="2133" dirty="0">
                <a:latin typeface="Calibri" panose="020F0502020204030204"/>
              </a:rPr>
              <a:t>Use acoustic field to separate superconducting and photonic circuit</a:t>
            </a:r>
          </a:p>
        </p:txBody>
      </p:sp>
      <p:pic>
        <p:nvPicPr>
          <p:cNvPr id="4" name="Picture 3" descr="A diagram of a diagram of a structure&#10;&#10;AI-generated content may be incorrect.">
            <a:extLst>
              <a:ext uri="{FF2B5EF4-FFF2-40B4-BE49-F238E27FC236}">
                <a16:creationId xmlns:a16="http://schemas.microsoft.com/office/drawing/2014/main" id="{132258BB-3440-6D6D-21FE-A58C400EB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t="31544" r="3194" b="9319"/>
          <a:stretch/>
        </p:blipFill>
        <p:spPr>
          <a:xfrm>
            <a:off x="812800" y="3022600"/>
            <a:ext cx="9956800" cy="36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26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922A7-D8EF-AF9A-CE57-DA88AC6DB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Quantum Systems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8E969D-F56D-F668-B468-477C62BA48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941"/>
          <a:stretch/>
        </p:blipFill>
        <p:spPr>
          <a:xfrm>
            <a:off x="4234685" y="1585653"/>
            <a:ext cx="1362075" cy="18433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177E13-E6A9-6599-3A07-58A629665A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831" t="63715" r="1831" b="1226"/>
          <a:stretch/>
        </p:blipFill>
        <p:spPr>
          <a:xfrm>
            <a:off x="5914204" y="1538515"/>
            <a:ext cx="1362075" cy="1843347"/>
          </a:xfrm>
          <a:prstGeom prst="rect">
            <a:avLst/>
          </a:prstGeom>
        </p:spPr>
      </p:pic>
      <p:pic>
        <p:nvPicPr>
          <p:cNvPr id="6" name="Picture 5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416316BC-BF8A-2306-E522-328C46A29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8" y="1399066"/>
            <a:ext cx="2381582" cy="2419688"/>
          </a:xfrm>
          <a:prstGeom prst="rect">
            <a:avLst/>
          </a:prstGeom>
        </p:spPr>
      </p:pic>
      <p:pic>
        <p:nvPicPr>
          <p:cNvPr id="8" name="Picture 7" descr="A close-up of a cable&#10;&#10;AI-generated content may be incorrect.">
            <a:extLst>
              <a:ext uri="{FF2B5EF4-FFF2-40B4-BE49-F238E27FC236}">
                <a16:creationId xmlns:a16="http://schemas.microsoft.com/office/drawing/2014/main" id="{24561015-ED85-DD06-C426-C3999957C2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617" y="903986"/>
            <a:ext cx="2123766" cy="15928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6C7FD9-124B-494B-3F88-9AC4737FDFF7}"/>
              </a:ext>
            </a:extLst>
          </p:cNvPr>
          <p:cNvSpPr txBox="1"/>
          <p:nvPr/>
        </p:nvSpPr>
        <p:spPr>
          <a:xfrm>
            <a:off x="185179" y="4071416"/>
            <a:ext cx="400449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Superconducting qubits: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Mature quantum computing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Highly scalable and reproducible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 gate operations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millikelvin cooling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Limited coherence times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D3949B-E2BC-3185-8013-24CED3D0AA46}"/>
              </a:ext>
            </a:extLst>
          </p:cNvPr>
          <p:cNvSpPr txBox="1"/>
          <p:nvPr/>
        </p:nvSpPr>
        <p:spPr>
          <a:xfrm>
            <a:off x="4283846" y="4071416"/>
            <a:ext cx="3893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Defect center qubits: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Long coherence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Optically addressable</a:t>
            </a:r>
          </a:p>
          <a:p>
            <a:pPr marL="285750" indent="-285750">
              <a:buFontTx/>
              <a:buChar char="-"/>
            </a:pPr>
            <a:r>
              <a:rPr lang="en-US" dirty="0"/>
              <a:t>Random nonuniform defect creation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4C58D5-7BFB-81B7-1AB6-05ACEA6D2B06}"/>
              </a:ext>
            </a:extLst>
          </p:cNvPr>
          <p:cNvSpPr txBox="1"/>
          <p:nvPr/>
        </p:nvSpPr>
        <p:spPr>
          <a:xfrm>
            <a:off x="8664294" y="4071416"/>
            <a:ext cx="32304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Photonic qubits: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Ideal for long distance comm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Room temperature operation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Impossible to store</a:t>
            </a:r>
          </a:p>
          <a:p>
            <a:pPr marL="285750" indent="-285750">
              <a:buFontTx/>
              <a:buChar char="-"/>
            </a:pPr>
            <a:r>
              <a:rPr lang="en-US" dirty="0"/>
              <a:t>2-qubit operations difficult</a:t>
            </a:r>
          </a:p>
          <a:p>
            <a:endParaRPr lang="en-US" dirty="0"/>
          </a:p>
        </p:txBody>
      </p:sp>
      <p:pic>
        <p:nvPicPr>
          <p:cNvPr id="15" name="Picture 14" descr="A diagram of a circuit board&#10;&#10;AI-generated content may be incorrect.">
            <a:extLst>
              <a:ext uri="{FF2B5EF4-FFF2-40B4-BE49-F238E27FC236}">
                <a16:creationId xmlns:a16="http://schemas.microsoft.com/office/drawing/2014/main" id="{6BEF67B6-8657-13F3-7D81-236F37D86D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6"/>
          <a:stretch>
            <a:fillRect/>
          </a:stretch>
        </p:blipFill>
        <p:spPr>
          <a:xfrm>
            <a:off x="7810240" y="2725559"/>
            <a:ext cx="4196581" cy="134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08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8DDDD-66E2-7931-76F8-FA48BBC53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4" y="-149225"/>
            <a:ext cx="10972800" cy="1143000"/>
          </a:xfrm>
        </p:spPr>
        <p:txBody>
          <a:bodyPr/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</a:rPr>
              <a:t>Superconducting components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1E84227-8894-7B03-32C9-0585A0B8FEFB}"/>
              </a:ext>
            </a:extLst>
          </p:cNvPr>
          <p:cNvSpPr txBox="1"/>
          <p:nvPr/>
        </p:nvSpPr>
        <p:spPr>
          <a:xfrm>
            <a:off x="0" y="1590143"/>
            <a:ext cx="6096000" cy="814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90575" lvl="1" indent="-380990" defTabSz="609585">
              <a:spcBef>
                <a:spcPct val="20000"/>
              </a:spcBef>
              <a:buFont typeface="Arial"/>
              <a:buChar char="–"/>
            </a:pPr>
            <a:r>
              <a:rPr lang="en-US" sz="2133" dirty="0" err="1">
                <a:solidFill>
                  <a:prstClr val="black"/>
                </a:solidFill>
                <a:latin typeface="Calibri" panose="020F0502020204030204"/>
              </a:rPr>
              <a:t>Transmon</a:t>
            </a:r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 qubit (red)</a:t>
            </a:r>
          </a:p>
          <a:p>
            <a:pPr marL="990575" lvl="1" indent="-380990" defTabSz="609585">
              <a:spcBef>
                <a:spcPct val="20000"/>
              </a:spcBef>
              <a:buFont typeface="Arial"/>
              <a:buChar char="–"/>
            </a:pPr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Qubit drive and read-out (purple)</a:t>
            </a:r>
          </a:p>
        </p:txBody>
      </p:sp>
      <p:pic>
        <p:nvPicPr>
          <p:cNvPr id="3" name="Picture 2" descr="A diagram of a diagram&#10;&#10;AI-generated content may be incorrect.">
            <a:extLst>
              <a:ext uri="{FF2B5EF4-FFF2-40B4-BE49-F238E27FC236}">
                <a16:creationId xmlns:a16="http://schemas.microsoft.com/office/drawing/2014/main" id="{12F0A7E5-4B30-7DD3-A5A8-45E6084F9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3114960"/>
            <a:ext cx="6904701" cy="240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75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AD56-6750-DC4A-F1A9-001995B1D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EC671-A1F2-F352-1BCD-130A31A6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" y="-107218"/>
            <a:ext cx="10972800" cy="1143000"/>
          </a:xfrm>
        </p:spPr>
        <p:txBody>
          <a:bodyPr/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</a:rPr>
              <a:t>Superconducting components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B251D2-56E9-C64A-FD37-172FDFE1D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972" y="1498600"/>
            <a:ext cx="3081867" cy="2311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CD2602-2960-27AD-D367-B7554105651F}"/>
              </a:ext>
            </a:extLst>
          </p:cNvPr>
          <p:cNvSpPr txBox="1"/>
          <p:nvPr/>
        </p:nvSpPr>
        <p:spPr>
          <a:xfrm>
            <a:off x="6342002" y="3780001"/>
            <a:ext cx="4038401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33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transmon</a:t>
            </a:r>
            <a:r>
              <a:rPr lang="en-US" sz="2133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and read out resonator</a:t>
            </a:r>
          </a:p>
        </p:txBody>
      </p:sp>
      <p:pic>
        <p:nvPicPr>
          <p:cNvPr id="13" name="Picture 12" descr="A grey square with white text&#10;&#10;AI-generated content may be incorrect.">
            <a:extLst>
              <a:ext uri="{FF2B5EF4-FFF2-40B4-BE49-F238E27FC236}">
                <a16:creationId xmlns:a16="http://schemas.microsoft.com/office/drawing/2014/main" id="{56A222C3-5ED8-5229-6AF6-6A99F663A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1" y="4247595"/>
            <a:ext cx="2701607" cy="20262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1C0DCC-113F-D2E0-055F-EFAC8841BE5B}"/>
              </a:ext>
            </a:extLst>
          </p:cNvPr>
          <p:cNvSpPr txBox="1"/>
          <p:nvPr/>
        </p:nvSpPr>
        <p:spPr>
          <a:xfrm>
            <a:off x="7116807" y="6269201"/>
            <a:ext cx="26248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J</a:t>
            </a:r>
            <a:r>
              <a:rPr lang="en-US" sz="2133" dirty="0" err="1">
                <a:solidFill>
                  <a:prstClr val="black"/>
                </a:solidFill>
                <a:latin typeface="Calibri" panose="020F0502020204030204"/>
              </a:rPr>
              <a:t>osephson</a:t>
            </a:r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 Junction</a:t>
            </a:r>
            <a:r>
              <a:rPr lang="en-US" sz="2133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endParaRPr lang="en-US" sz="2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003FAA-44F5-E6D6-4DD8-AC53C6206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1778000"/>
            <a:ext cx="5081831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35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44568-2473-9334-C6C5-E0AB6545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C592DC5-4921-8088-F310-697638E24399}"/>
              </a:ext>
            </a:extLst>
          </p:cNvPr>
          <p:cNvSpPr txBox="1"/>
          <p:nvPr/>
        </p:nvSpPr>
        <p:spPr>
          <a:xfrm>
            <a:off x="366785" y="66571"/>
            <a:ext cx="292952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  <a:ea typeface="+mj-ea"/>
                <a:cs typeface="+mj-cs"/>
              </a:rPr>
              <a:t>Measurement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9D81C-C63F-5904-41A7-71E820F07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725" y="885825"/>
            <a:ext cx="8373371" cy="5943599"/>
          </a:xfrm>
          <a:prstGeom prst="rect">
            <a:avLst/>
          </a:prstGeom>
        </p:spPr>
      </p:pic>
      <p:pic>
        <p:nvPicPr>
          <p:cNvPr id="4" name="Picture 3" descr="A blue and green graph&#10;&#10;AI-generated content may be incorrect.">
            <a:extLst>
              <a:ext uri="{FF2B5EF4-FFF2-40B4-BE49-F238E27FC236}">
                <a16:creationId xmlns:a16="http://schemas.microsoft.com/office/drawing/2014/main" id="{797F3232-CE72-19F5-A5A6-0BA660245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673" y="3981146"/>
            <a:ext cx="3653379" cy="23180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C660FD-C23C-7495-D172-C043B0B45F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" b="-1145"/>
          <a:stretch>
            <a:fillRect/>
          </a:stretch>
        </p:blipFill>
        <p:spPr>
          <a:xfrm>
            <a:off x="146713" y="1344094"/>
            <a:ext cx="1916002" cy="416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54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F6971-8435-68ED-FC2C-F148A6D9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A1CFB53-0C47-535F-5608-E2BF9896F911}"/>
              </a:ext>
            </a:extLst>
          </p:cNvPr>
          <p:cNvSpPr txBox="1"/>
          <p:nvPr/>
        </p:nvSpPr>
        <p:spPr>
          <a:xfrm>
            <a:off x="587685" y="90748"/>
            <a:ext cx="4083682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  <a:ea typeface="+mj-ea"/>
                <a:cs typeface="+mj-cs"/>
              </a:rPr>
              <a:t>FPGA Measurement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62FA47-0728-6185-AC06-4274A734AA65}"/>
              </a:ext>
            </a:extLst>
          </p:cNvPr>
          <p:cNvSpPr txBox="1"/>
          <p:nvPr/>
        </p:nvSpPr>
        <p:spPr>
          <a:xfrm>
            <a:off x="859037" y="1050530"/>
            <a:ext cx="29464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T1 experiment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C3D9A4-B668-E2B5-53B4-1EBAA7F517FE}"/>
              </a:ext>
            </a:extLst>
          </p:cNvPr>
          <p:cNvSpPr txBox="1"/>
          <p:nvPr/>
        </p:nvSpPr>
        <p:spPr>
          <a:xfrm>
            <a:off x="973997" y="3399315"/>
            <a:ext cx="427824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the relaxation time of qubit: 129us</a:t>
            </a:r>
          </a:p>
        </p:txBody>
      </p:sp>
      <p:pic>
        <p:nvPicPr>
          <p:cNvPr id="5" name="Picture 4" descr="A diagram of a line with arrows and a purple line&#10;&#10;AI-generated content may be incorrect.">
            <a:extLst>
              <a:ext uri="{FF2B5EF4-FFF2-40B4-BE49-F238E27FC236}">
                <a16:creationId xmlns:a16="http://schemas.microsoft.com/office/drawing/2014/main" id="{F8B27EAF-2243-8AB5-911E-353A1C109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53" y="1584776"/>
            <a:ext cx="4120507" cy="1763164"/>
          </a:xfrm>
          <a:prstGeom prst="rect">
            <a:avLst/>
          </a:prstGeom>
        </p:spPr>
      </p:pic>
      <p:pic>
        <p:nvPicPr>
          <p:cNvPr id="5124" name="Picture 4" descr="T1=129us ">
            <a:extLst>
              <a:ext uri="{FF2B5EF4-FFF2-40B4-BE49-F238E27FC236}">
                <a16:creationId xmlns:a16="http://schemas.microsoft.com/office/drawing/2014/main" id="{C5EEE37D-5EBC-C0D1-9EA4-16A3D6D32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277" y="1058445"/>
            <a:ext cx="4144639" cy="275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8B4A7A-BEE7-6E6D-EC59-42113C3B80C3}"/>
              </a:ext>
            </a:extLst>
          </p:cNvPr>
          <p:cNvSpPr txBox="1"/>
          <p:nvPr/>
        </p:nvSpPr>
        <p:spPr>
          <a:xfrm>
            <a:off x="926072" y="4107895"/>
            <a:ext cx="29464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T2 Ramsey experiment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A7C4BB-0320-EAAB-1117-66C72ADC748F}"/>
              </a:ext>
            </a:extLst>
          </p:cNvPr>
          <p:cNvSpPr txBox="1"/>
          <p:nvPr/>
        </p:nvSpPr>
        <p:spPr>
          <a:xfrm>
            <a:off x="933123" y="6251438"/>
            <a:ext cx="4654876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the dephasing time of qubit: 147.72us</a:t>
            </a:r>
          </a:p>
        </p:txBody>
      </p:sp>
      <p:pic>
        <p:nvPicPr>
          <p:cNvPr id="6" name="Picture 5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C8E2E3C4-AF71-D750-1C78-8ABE79BB8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37" y="4562700"/>
            <a:ext cx="4032524" cy="1700537"/>
          </a:xfrm>
          <a:prstGeom prst="rect">
            <a:avLst/>
          </a:prstGeom>
        </p:spPr>
      </p:pic>
      <p:pic>
        <p:nvPicPr>
          <p:cNvPr id="7" name="Picture 2" descr="Τ2 *= 147.42μς &#10;Data ">
            <a:extLst>
              <a:ext uri="{FF2B5EF4-FFF2-40B4-BE49-F238E27FC236}">
                <a16:creationId xmlns:a16="http://schemas.microsoft.com/office/drawing/2014/main" id="{3DF4EB4F-5468-1847-0D35-63317F1F4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76" y="4004013"/>
            <a:ext cx="4201032" cy="28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41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75" y="-103928"/>
            <a:ext cx="10972800" cy="1143000"/>
          </a:xfrm>
        </p:spPr>
        <p:txBody>
          <a:bodyPr>
            <a:normAutofit/>
          </a:bodyPr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</a:rPr>
              <a:t>Material selection for integrated acoustics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BC94BD-8324-3A51-7C9C-D6489AC79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1724872"/>
            <a:ext cx="7382781" cy="4165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1706D2-1B80-37C9-FB97-28FBBEADE777}"/>
              </a:ext>
            </a:extLst>
          </p:cNvPr>
          <p:cNvSpPr txBox="1"/>
          <p:nvPr/>
        </p:nvSpPr>
        <p:spPr>
          <a:xfrm>
            <a:off x="8534400" y="2340600"/>
            <a:ext cx="3454400" cy="14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To form an acoustic wave, the candidates are:</a:t>
            </a:r>
          </a:p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Substrate: Sapphire</a:t>
            </a:r>
          </a:p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Waveguide: GaN/LiNbO</a:t>
            </a: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3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0944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F20BD-DE90-32AC-49F3-8588537DB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09" y="-111171"/>
            <a:ext cx="10972800" cy="1143000"/>
          </a:xfrm>
        </p:spPr>
        <p:txBody>
          <a:bodyPr/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</a:rPr>
              <a:t>IDT Measurement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D62509-B136-A11A-479A-639427B95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1" y="1985297"/>
            <a:ext cx="4078583" cy="2946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A3B323-1F12-C3C3-5F52-3F8C175C1D3E}"/>
              </a:ext>
            </a:extLst>
          </p:cNvPr>
          <p:cNvSpPr txBox="1"/>
          <p:nvPr/>
        </p:nvSpPr>
        <p:spPr>
          <a:xfrm>
            <a:off x="8846492" y="5111196"/>
            <a:ext cx="2540000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Max S12 = -22.85dB </a:t>
            </a:r>
          </a:p>
        </p:txBody>
      </p:sp>
      <p:pic>
        <p:nvPicPr>
          <p:cNvPr id="15" name="Picture 14" descr="A close-up of a green and black background&#10;&#10;AI-generated content may be incorrect.">
            <a:extLst>
              <a:ext uri="{FF2B5EF4-FFF2-40B4-BE49-F238E27FC236}">
                <a16:creationId xmlns:a16="http://schemas.microsoft.com/office/drawing/2014/main" id="{8F7E50C3-0907-CE0E-A761-4886BA465F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34167" r="27286" b="4351"/>
          <a:stretch/>
        </p:blipFill>
        <p:spPr>
          <a:xfrm>
            <a:off x="3345509" y="1796530"/>
            <a:ext cx="4470400" cy="3248071"/>
          </a:xfrm>
          <a:prstGeom prst="rect">
            <a:avLst/>
          </a:prstGeom>
        </p:spPr>
      </p:pic>
      <p:pic>
        <p:nvPicPr>
          <p:cNvPr id="16" name="Picture 15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6CD31F93-10DB-418D-2D17-EDE3F3F316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25"/>
          <a:stretch/>
        </p:blipFill>
        <p:spPr>
          <a:xfrm>
            <a:off x="101601" y="2006600"/>
            <a:ext cx="2877367" cy="260032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90B0518-6716-2AEF-B76A-3BD609EA39E0}"/>
              </a:ext>
            </a:extLst>
          </p:cNvPr>
          <p:cNvSpPr/>
          <p:nvPr/>
        </p:nvSpPr>
        <p:spPr>
          <a:xfrm>
            <a:off x="188618" y="2823650"/>
            <a:ext cx="522583" cy="6053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CCDB758-E410-2448-AD16-7D3C7EFAD319}"/>
              </a:ext>
            </a:extLst>
          </p:cNvPr>
          <p:cNvCxnSpPr>
            <a:cxnSpLocks/>
          </p:cNvCxnSpPr>
          <p:nvPr/>
        </p:nvCxnSpPr>
        <p:spPr>
          <a:xfrm>
            <a:off x="711200" y="3429000"/>
            <a:ext cx="2634309" cy="279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37FD352-B5D4-453C-0FB9-6026A0BF5D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498" y="5562601"/>
            <a:ext cx="4579212" cy="126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28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3BF7D-6C1A-4F26-AF78-43FDC2A1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-76885"/>
            <a:ext cx="10972800" cy="1143000"/>
          </a:xfrm>
        </p:spPr>
        <p:txBody>
          <a:bodyPr>
            <a:normAutofit/>
          </a:bodyPr>
          <a:lstStyle/>
          <a:p>
            <a:r>
              <a:rPr lang="en-US" sz="3733" dirty="0">
                <a:solidFill>
                  <a:prstClr val="black"/>
                </a:solidFill>
                <a:latin typeface="Calibri" panose="020F0502020204030204"/>
              </a:rPr>
              <a:t>IDT Cryo Measurement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A88D4-E117-998A-1387-33D8436BE9ED}"/>
              </a:ext>
            </a:extLst>
          </p:cNvPr>
          <p:cNvSpPr txBox="1"/>
          <p:nvPr/>
        </p:nvSpPr>
        <p:spPr>
          <a:xfrm>
            <a:off x="6733977" y="5297270"/>
            <a:ext cx="4600575" cy="14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Power: -20 dBm</a:t>
            </a:r>
          </a:p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Max S12: -66.3 dB</a:t>
            </a:r>
          </a:p>
          <a:p>
            <a:r>
              <a:rPr lang="en-US" sz="2133" dirty="0">
                <a:solidFill>
                  <a:prstClr val="black"/>
                </a:solidFill>
                <a:latin typeface="Calibri" panose="020F0502020204030204"/>
              </a:rPr>
              <a:t>Deducting all the cables inside and outside the fridge: 13.3 dB</a:t>
            </a:r>
          </a:p>
        </p:txBody>
      </p:sp>
      <p:pic>
        <p:nvPicPr>
          <p:cNvPr id="20" name="Picture 19" descr="A graph of a signal&#10;&#10;AI-generated content may be incorrect.">
            <a:extLst>
              <a:ext uri="{FF2B5EF4-FFF2-40B4-BE49-F238E27FC236}">
                <a16:creationId xmlns:a16="http://schemas.microsoft.com/office/drawing/2014/main" id="{5F00FCC0-B27F-B1D3-DBD2-83EF5C8C2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" y="1771585"/>
            <a:ext cx="6096000" cy="4572000"/>
          </a:xfrm>
          <a:prstGeom prst="rect">
            <a:avLst/>
          </a:prstGeom>
        </p:spPr>
      </p:pic>
      <p:pic>
        <p:nvPicPr>
          <p:cNvPr id="22" name="Picture 21" descr="A graph with green and orange lines&#10;&#10;AI-generated content may be incorrect.">
            <a:extLst>
              <a:ext uri="{FF2B5EF4-FFF2-40B4-BE49-F238E27FC236}">
                <a16:creationId xmlns:a16="http://schemas.microsoft.com/office/drawing/2014/main" id="{95C9503D-C826-B00D-095F-E62E36937B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94615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46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BAB4CF-447E-3924-F24D-2A980FA801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Demonstrated low power maximum wavelength conversion for NV centers,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18 </m:t>
                    </m:r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mW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Measured record-low on-chip noise generation for NV center wavelength conversion </a:t>
                </a:r>
              </a:p>
              <a:p>
                <a:r>
                  <a:rPr lang="en-US" dirty="0"/>
                  <a:t>Calibrate qubit measurement line in dilution fridge</a:t>
                </a:r>
              </a:p>
              <a:p>
                <a:r>
                  <a:rPr lang="en-US" dirty="0"/>
                  <a:t>Measured acoustic wave insertion loss around 13dB at cryogenic condition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FBAB4CF-447E-3924-F24D-2A980FA801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D62604C-499F-5AAE-5C40-778B988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84346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1F4C9-5C0B-5196-99DB-91EB76B4F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32654E-C783-706F-EF8F-9C3ECDBA0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31" t="28527" b="32248"/>
          <a:stretch>
            <a:fillRect/>
          </a:stretch>
        </p:blipFill>
        <p:spPr>
          <a:xfrm>
            <a:off x="6220044" y="3429000"/>
            <a:ext cx="4529471" cy="2801150"/>
          </a:xfrm>
          <a:prstGeom prst="rect">
            <a:avLst/>
          </a:prstGeom>
        </p:spPr>
      </p:pic>
      <p:pic>
        <p:nvPicPr>
          <p:cNvPr id="1026" name="Picture 2" descr="Linran Fan | Texas ECE - Electrical &amp; Computer Engineering at UT Austin">
            <a:extLst>
              <a:ext uri="{FF2B5EF4-FFF2-40B4-BE49-F238E27FC236}">
                <a16:creationId xmlns:a16="http://schemas.microsoft.com/office/drawing/2014/main" id="{A0F6112C-11F4-116C-309D-7425EE632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624" y="942954"/>
            <a:ext cx="2757891" cy="183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herent / II-VI Foundation - Creating Promise for the Future">
            <a:extLst>
              <a:ext uri="{FF2B5EF4-FFF2-40B4-BE49-F238E27FC236}">
                <a16:creationId xmlns:a16="http://schemas.microsoft.com/office/drawing/2014/main" id="{DE2A6588-C5CF-A150-BE2F-BBA190F62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77" y="3648918"/>
            <a:ext cx="4838758" cy="236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xciting new Defense Advanced Research Projects Agency (DARPA ...">
            <a:extLst>
              <a:ext uri="{FF2B5EF4-FFF2-40B4-BE49-F238E27FC236}">
                <a16:creationId xmlns:a16="http://schemas.microsoft.com/office/drawing/2014/main" id="{BEBE89F4-EF3F-6353-52B6-AC37AC334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r="14551"/>
          <a:stretch>
            <a:fillRect/>
          </a:stretch>
        </p:blipFill>
        <p:spPr bwMode="auto">
          <a:xfrm>
            <a:off x="331383" y="1052220"/>
            <a:ext cx="2222204" cy="175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SF – National Science Foundation Logo | Cinefolio">
            <a:extLst>
              <a:ext uri="{FF2B5EF4-FFF2-40B4-BE49-F238E27FC236}">
                <a16:creationId xmlns:a16="http://schemas.microsoft.com/office/drawing/2014/main" id="{26C9DBD4-C587-E73A-6170-29E2751E9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103" y="1131540"/>
            <a:ext cx="1459274" cy="146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ITS Files | SDSS">
            <a:extLst>
              <a:ext uri="{FF2B5EF4-FFF2-40B4-BE49-F238E27FC236}">
                <a16:creationId xmlns:a16="http://schemas.microsoft.com/office/drawing/2014/main" id="{0A382BD1-BE1C-9E09-BEC8-AE41E4E8A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756" y="1115709"/>
            <a:ext cx="1460288" cy="146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2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group of fiber optic connectors&#10;&#10;AI-generated content may be incorrect.">
            <a:extLst>
              <a:ext uri="{FF2B5EF4-FFF2-40B4-BE49-F238E27FC236}">
                <a16:creationId xmlns:a16="http://schemas.microsoft.com/office/drawing/2014/main" id="{F652A47B-93F5-B7E9-F07C-17D5690CA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7" b="64370"/>
          <a:stretch>
            <a:fillRect/>
          </a:stretch>
        </p:blipFill>
        <p:spPr>
          <a:xfrm rot="19987232" flipH="1">
            <a:off x="6644983" y="2613255"/>
            <a:ext cx="910731" cy="567148"/>
          </a:xfrm>
          <a:prstGeom prst="rect">
            <a:avLst/>
          </a:prstGeom>
        </p:spPr>
      </p:pic>
      <p:pic>
        <p:nvPicPr>
          <p:cNvPr id="47" name="Picture 46" descr="A group of fiber optic connectors&#10;&#10;AI-generated content may be incorrect.">
            <a:extLst>
              <a:ext uri="{FF2B5EF4-FFF2-40B4-BE49-F238E27FC236}">
                <a16:creationId xmlns:a16="http://schemas.microsoft.com/office/drawing/2014/main" id="{B3AF2B36-3531-84C3-61E8-F767272AE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7" b="64370"/>
          <a:stretch>
            <a:fillRect/>
          </a:stretch>
        </p:blipFill>
        <p:spPr>
          <a:xfrm rot="1612768">
            <a:off x="4728205" y="2614964"/>
            <a:ext cx="910731" cy="5671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EAD92-6C04-21A4-3EE9-9514F95F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Interconnects</a:t>
            </a:r>
          </a:p>
        </p:txBody>
      </p:sp>
      <p:pic>
        <p:nvPicPr>
          <p:cNvPr id="3" name="Picture 2" descr="A diagram of a diagram of a structure&#10;&#10;AI-generated content may be incorrect.">
            <a:extLst>
              <a:ext uri="{FF2B5EF4-FFF2-40B4-BE49-F238E27FC236}">
                <a16:creationId xmlns:a16="http://schemas.microsoft.com/office/drawing/2014/main" id="{52F7C1C1-2045-67A7-FAAA-0C023FD6C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t="53176" r="36417" b="9320"/>
          <a:stretch>
            <a:fillRect/>
          </a:stretch>
        </p:blipFill>
        <p:spPr>
          <a:xfrm>
            <a:off x="428227" y="3647201"/>
            <a:ext cx="5135029" cy="186772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5BFB1E-477B-4E67-EA4D-F9F339FCBA73}"/>
              </a:ext>
            </a:extLst>
          </p:cNvPr>
          <p:cNvGrpSpPr>
            <a:grpSpLocks noChangeAspect="1"/>
          </p:cNvGrpSpPr>
          <p:nvPr/>
        </p:nvGrpSpPr>
        <p:grpSpPr>
          <a:xfrm>
            <a:off x="6883491" y="3702145"/>
            <a:ext cx="2295548" cy="1641044"/>
            <a:chOff x="5135512" y="3856214"/>
            <a:chExt cx="3279307" cy="2344314"/>
          </a:xfrm>
        </p:grpSpPr>
        <p:pic>
          <p:nvPicPr>
            <p:cNvPr id="6" name="Picture 5" descr="A close-up of a grey object&#10;&#10;Description automatically generated">
              <a:extLst>
                <a:ext uri="{FF2B5EF4-FFF2-40B4-BE49-F238E27FC236}">
                  <a16:creationId xmlns:a16="http://schemas.microsoft.com/office/drawing/2014/main" id="{9659FCAD-5E12-5CAA-91A3-B3D8DAA3CD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798" r="28526" b="11426"/>
            <a:stretch/>
          </p:blipFill>
          <p:spPr>
            <a:xfrm>
              <a:off x="5135512" y="3856214"/>
              <a:ext cx="3188837" cy="2344314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3E2BE8-F66A-1F91-1FA5-0C4904596F6E}"/>
                </a:ext>
              </a:extLst>
            </p:cNvPr>
            <p:cNvGrpSpPr/>
            <p:nvPr/>
          </p:nvGrpSpPr>
          <p:grpSpPr>
            <a:xfrm>
              <a:off x="7537483" y="5590144"/>
              <a:ext cx="433610" cy="114108"/>
              <a:chOff x="1032467" y="1670210"/>
              <a:chExt cx="881063" cy="9144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9CEBF0B0-DFDF-F75F-5476-B6D37C35663C}"/>
                  </a:ext>
                </a:extLst>
              </p:cNvPr>
              <p:cNvCxnSpPr/>
              <p:nvPr/>
            </p:nvCxnSpPr>
            <p:spPr>
              <a:xfrm>
                <a:off x="1032467" y="1714499"/>
                <a:ext cx="881063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CD8BB55-427F-1BA7-A874-D8AED9997B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13530" y="1670210"/>
                <a:ext cx="0" cy="914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1E2262E8-0634-D7F7-24A7-6EAC005943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2467" y="1670210"/>
                <a:ext cx="0" cy="914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EE520D-FD87-00A5-1257-E95A336E884E}"/>
                </a:ext>
              </a:extLst>
            </p:cNvPr>
            <p:cNvSpPr txBox="1"/>
            <p:nvPr/>
          </p:nvSpPr>
          <p:spPr>
            <a:xfrm>
              <a:off x="7060453" y="5590144"/>
              <a:ext cx="1354366" cy="5715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1 µm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62C09F-DD05-78B2-82C5-471BFC3077AF}"/>
              </a:ext>
            </a:extLst>
          </p:cNvPr>
          <p:cNvGrpSpPr>
            <a:grpSpLocks noChangeAspect="1"/>
          </p:cNvGrpSpPr>
          <p:nvPr/>
        </p:nvGrpSpPr>
        <p:grpSpPr>
          <a:xfrm>
            <a:off x="9352115" y="3702145"/>
            <a:ext cx="2618441" cy="1638625"/>
            <a:chOff x="8381493" y="3815907"/>
            <a:chExt cx="3810507" cy="238462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AE98A93-F518-38FF-8B9A-F96422DC3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r="-92"/>
            <a:stretch/>
          </p:blipFill>
          <p:spPr>
            <a:xfrm>
              <a:off x="8381499" y="3815907"/>
              <a:ext cx="3810501" cy="238462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79CDF0-85B3-8759-51BE-D0B0114D1CA8}"/>
                </a:ext>
              </a:extLst>
            </p:cNvPr>
            <p:cNvSpPr txBox="1"/>
            <p:nvPr/>
          </p:nvSpPr>
          <p:spPr>
            <a:xfrm>
              <a:off x="8381493" y="5493529"/>
              <a:ext cx="1345645" cy="582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</a:rPr>
                <a:t>20 µm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2682921-C4B1-0DC4-D0A3-8201212650F0}"/>
              </a:ext>
            </a:extLst>
          </p:cNvPr>
          <p:cNvSpPr txBox="1"/>
          <p:nvPr/>
        </p:nvSpPr>
        <p:spPr>
          <a:xfrm>
            <a:off x="1651508" y="2081484"/>
            <a:ext cx="266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Acousto-optic transducer: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5C2907-82C7-720C-681A-94F697F6C878}"/>
              </a:ext>
            </a:extLst>
          </p:cNvPr>
          <p:cNvSpPr txBox="1"/>
          <p:nvPr/>
        </p:nvSpPr>
        <p:spPr>
          <a:xfrm>
            <a:off x="7696742" y="1981346"/>
            <a:ext cx="296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order optical nonlinearity: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FE81C52-BD13-6538-CEE7-782397927CE2}"/>
                  </a:ext>
                </a:extLst>
              </p:cNvPr>
              <p:cNvSpPr txBox="1"/>
              <p:nvPr/>
            </p:nvSpPr>
            <p:spPr>
              <a:xfrm>
                <a:off x="8510559" y="2999376"/>
                <a:ext cx="445507" cy="2884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FE81C52-BD13-6538-CEE7-782397927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59" y="2999376"/>
                <a:ext cx="445507" cy="288477"/>
              </a:xfrm>
              <a:prstGeom prst="rect">
                <a:avLst/>
              </a:prstGeom>
              <a:blipFill>
                <a:blip r:embed="rId7"/>
                <a:stretch>
                  <a:fillRect l="-10959" t="-6383" r="-8219" b="-23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79A0CFE1-A7D3-3722-2BD4-3B915FF91106}"/>
              </a:ext>
            </a:extLst>
          </p:cNvPr>
          <p:cNvSpPr>
            <a:spLocks noChangeAspect="1"/>
          </p:cNvSpPr>
          <p:nvPr/>
        </p:nvSpPr>
        <p:spPr>
          <a:xfrm>
            <a:off x="2619750" y="2600513"/>
            <a:ext cx="725143" cy="54385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2000">
                <a:schemeClr val="bg1">
                  <a:alpha val="25000"/>
                </a:schemeClr>
              </a:gs>
              <a:gs pos="88000">
                <a:srgbClr val="00B050"/>
              </a:gs>
              <a:gs pos="100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45DC1-CA77-E1A6-B62F-D40AFFA5808B}"/>
              </a:ext>
            </a:extLst>
          </p:cNvPr>
          <p:cNvSpPr txBox="1"/>
          <p:nvPr/>
        </p:nvSpPr>
        <p:spPr>
          <a:xfrm>
            <a:off x="2639619" y="2726116"/>
            <a:ext cx="712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Acoustic</a:t>
            </a:r>
            <a:endParaRPr lang="en-US" sz="1600" dirty="0"/>
          </a:p>
        </p:txBody>
      </p:sp>
      <p:sp>
        <p:nvSpPr>
          <p:cNvPr id="24" name="Arrow: Left-Right 23">
            <a:extLst>
              <a:ext uri="{FF2B5EF4-FFF2-40B4-BE49-F238E27FC236}">
                <a16:creationId xmlns:a16="http://schemas.microsoft.com/office/drawing/2014/main" id="{D465C7A7-4882-3690-FAFF-0B1606A500C3}"/>
              </a:ext>
            </a:extLst>
          </p:cNvPr>
          <p:cNvSpPr/>
          <p:nvPr/>
        </p:nvSpPr>
        <p:spPr>
          <a:xfrm>
            <a:off x="3408869" y="2819664"/>
            <a:ext cx="395567" cy="133350"/>
          </a:xfrm>
          <a:prstGeom prst="left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6D91AF-5AE9-C084-EF71-376C1D7A526D}"/>
              </a:ext>
            </a:extLst>
          </p:cNvPr>
          <p:cNvSpPr>
            <a:spLocks noChangeAspect="1"/>
          </p:cNvSpPr>
          <p:nvPr/>
        </p:nvSpPr>
        <p:spPr>
          <a:xfrm>
            <a:off x="3865739" y="2593777"/>
            <a:ext cx="725143" cy="5438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2000">
                <a:schemeClr val="bg1">
                  <a:alpha val="25000"/>
                </a:schemeClr>
              </a:gs>
              <a:gs pos="88000">
                <a:srgbClr val="00B0F0"/>
              </a:gs>
              <a:gs pos="100000">
                <a:srgbClr val="00B0F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CD2EA9-6E91-BE98-ADA7-B173A7BEECD4}"/>
              </a:ext>
            </a:extLst>
          </p:cNvPr>
          <p:cNvSpPr txBox="1"/>
          <p:nvPr/>
        </p:nvSpPr>
        <p:spPr>
          <a:xfrm>
            <a:off x="3890906" y="2726115"/>
            <a:ext cx="705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Telecom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2FE0E2-909C-908E-4671-D181874878AF}"/>
              </a:ext>
            </a:extLst>
          </p:cNvPr>
          <p:cNvSpPr txBox="1"/>
          <p:nvPr/>
        </p:nvSpPr>
        <p:spPr>
          <a:xfrm>
            <a:off x="3364762" y="2928828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Opto-</a:t>
            </a:r>
          </a:p>
          <a:p>
            <a:r>
              <a:rPr lang="en-US" sz="1200" dirty="0"/>
              <a:t>mechanic</a:t>
            </a:r>
          </a:p>
        </p:txBody>
      </p:sp>
      <p:sp>
        <p:nvSpPr>
          <p:cNvPr id="29" name="Arrow: Left-Right 28">
            <a:extLst>
              <a:ext uri="{FF2B5EF4-FFF2-40B4-BE49-F238E27FC236}">
                <a16:creationId xmlns:a16="http://schemas.microsoft.com/office/drawing/2014/main" id="{894CF185-7155-ECFC-11AD-B452BF3194BF}"/>
              </a:ext>
            </a:extLst>
          </p:cNvPr>
          <p:cNvSpPr/>
          <p:nvPr/>
        </p:nvSpPr>
        <p:spPr>
          <a:xfrm>
            <a:off x="2160207" y="2826548"/>
            <a:ext cx="395567" cy="133350"/>
          </a:xfrm>
          <a:prstGeom prst="left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879AD5-D848-6C42-D0CC-3A3ADF4E2351}"/>
              </a:ext>
            </a:extLst>
          </p:cNvPr>
          <p:cNvGrpSpPr/>
          <p:nvPr/>
        </p:nvGrpSpPr>
        <p:grpSpPr>
          <a:xfrm>
            <a:off x="1304010" y="2593777"/>
            <a:ext cx="873124" cy="550331"/>
            <a:chOff x="3014218" y="1615244"/>
            <a:chExt cx="873124" cy="55033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0185EEC-EE9E-9978-1ADB-F5A525062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7053" y="1615244"/>
              <a:ext cx="733775" cy="550331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000">
                  <a:schemeClr val="bg1">
                    <a:alpha val="25000"/>
                  </a:schemeClr>
                </a:gs>
                <a:gs pos="88000">
                  <a:schemeClr val="accent2"/>
                </a:gs>
                <a:gs pos="100000">
                  <a:schemeClr val="accent2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0B98950-5A7B-B3BD-60B2-3C90E0919B16}"/>
                </a:ext>
              </a:extLst>
            </p:cNvPr>
            <p:cNvSpPr txBox="1"/>
            <p:nvPr/>
          </p:nvSpPr>
          <p:spPr>
            <a:xfrm>
              <a:off x="3014218" y="1747583"/>
              <a:ext cx="8731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Microwave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8C447F8-4D35-DF9D-2907-14AB5AE2E114}"/>
              </a:ext>
            </a:extLst>
          </p:cNvPr>
          <p:cNvSpPr txBox="1"/>
          <p:nvPr/>
        </p:nvSpPr>
        <p:spPr>
          <a:xfrm>
            <a:off x="2063136" y="2960382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Piezo-</a:t>
            </a:r>
          </a:p>
          <a:p>
            <a:r>
              <a:rPr lang="en-US" sz="1200" dirty="0"/>
              <a:t>electric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4123B9A-7711-431A-F4DA-87C2DA27790E}"/>
              </a:ext>
            </a:extLst>
          </p:cNvPr>
          <p:cNvGrpSpPr/>
          <p:nvPr/>
        </p:nvGrpSpPr>
        <p:grpSpPr>
          <a:xfrm>
            <a:off x="8949162" y="2611997"/>
            <a:ext cx="725143" cy="543857"/>
            <a:chOff x="4890657" y="2664232"/>
            <a:chExt cx="725143" cy="54385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27F97C7-804A-00DA-56D7-BF6B69C441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0657" y="2664232"/>
              <a:ext cx="725143" cy="54385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000">
                  <a:schemeClr val="bg1">
                    <a:alpha val="25000"/>
                  </a:schemeClr>
                </a:gs>
                <a:gs pos="88000">
                  <a:srgbClr val="FF0000"/>
                </a:gs>
                <a:gs pos="100000">
                  <a:srgbClr val="FF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18EA67-10CA-26A5-17DA-38A750AA5C51}"/>
                </a:ext>
              </a:extLst>
            </p:cNvPr>
            <p:cNvSpPr txBox="1"/>
            <p:nvPr/>
          </p:nvSpPr>
          <p:spPr>
            <a:xfrm>
              <a:off x="4979331" y="2789834"/>
              <a:ext cx="5950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Visible</a:t>
              </a:r>
              <a:endParaRPr lang="en-US" sz="1600" dirty="0"/>
            </a:p>
          </p:txBody>
        </p:sp>
      </p:grpSp>
      <p:sp>
        <p:nvSpPr>
          <p:cNvPr id="36" name="Arrow: Left-Right 35">
            <a:extLst>
              <a:ext uri="{FF2B5EF4-FFF2-40B4-BE49-F238E27FC236}">
                <a16:creationId xmlns:a16="http://schemas.microsoft.com/office/drawing/2014/main" id="{9EC35A14-E25E-6480-C0E0-2845FA602198}"/>
              </a:ext>
            </a:extLst>
          </p:cNvPr>
          <p:cNvSpPr/>
          <p:nvPr/>
        </p:nvSpPr>
        <p:spPr>
          <a:xfrm>
            <a:off x="8490954" y="2827032"/>
            <a:ext cx="395567" cy="133350"/>
          </a:xfrm>
          <a:prstGeom prst="left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AC7A7ED-BED9-EAAF-768A-8CB00E62AF7E}"/>
              </a:ext>
            </a:extLst>
          </p:cNvPr>
          <p:cNvGrpSpPr/>
          <p:nvPr/>
        </p:nvGrpSpPr>
        <p:grpSpPr>
          <a:xfrm>
            <a:off x="7696742" y="2611996"/>
            <a:ext cx="730296" cy="543858"/>
            <a:chOff x="6136646" y="2657496"/>
            <a:chExt cx="730296" cy="54385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0D7C46F-669C-1D0B-B727-FB2B0BDA03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36646" y="2657496"/>
              <a:ext cx="725143" cy="54385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2000">
                  <a:schemeClr val="bg1">
                    <a:alpha val="25000"/>
                  </a:schemeClr>
                </a:gs>
                <a:gs pos="88000">
                  <a:srgbClr val="00B0F0"/>
                </a:gs>
                <a:gs pos="100000">
                  <a:srgbClr val="00B0F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0B74ED-959D-A4F1-55A0-1F51A4FADC8F}"/>
                </a:ext>
              </a:extLst>
            </p:cNvPr>
            <p:cNvSpPr txBox="1"/>
            <p:nvPr/>
          </p:nvSpPr>
          <p:spPr>
            <a:xfrm>
              <a:off x="6161813" y="2789834"/>
              <a:ext cx="7051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Telecom</a:t>
              </a:r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E649CD5-D48E-7F40-BD41-DEA0DB85D490}"/>
              </a:ext>
            </a:extLst>
          </p:cNvPr>
          <p:cNvSpPr/>
          <p:nvPr/>
        </p:nvSpPr>
        <p:spPr>
          <a:xfrm>
            <a:off x="247650" y="1847850"/>
            <a:ext cx="5506588" cy="421005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 descr="Natural Diamonds | Diamond Stone – GIA C">
            <a:extLst>
              <a:ext uri="{FF2B5EF4-FFF2-40B4-BE49-F238E27FC236}">
                <a16:creationId xmlns:a16="http://schemas.microsoft.com/office/drawing/2014/main" id="{4C2BEB5C-6832-C1EC-8F62-E85FA031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1" y="2324044"/>
            <a:ext cx="1690515" cy="127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D3C64B8-CC61-6620-FE87-4BE86C824910}"/>
              </a:ext>
            </a:extLst>
          </p:cNvPr>
          <p:cNvSpPr/>
          <p:nvPr/>
        </p:nvSpPr>
        <p:spPr>
          <a:xfrm>
            <a:off x="6672451" y="1847850"/>
            <a:ext cx="5392576" cy="421005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A5D839E-1BE7-2AA0-C0B8-7DBF24B370B0}"/>
              </a:ext>
            </a:extLst>
          </p:cNvPr>
          <p:cNvSpPr/>
          <p:nvPr/>
        </p:nvSpPr>
        <p:spPr>
          <a:xfrm>
            <a:off x="5497033" y="2848666"/>
            <a:ext cx="1308249" cy="6421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48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742F52-77B0-885D-47DD-B5C3F3D1E9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5684" y="1160584"/>
                <a:ext cx="12107442" cy="5428751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Classical amplifiers cannot work for quantum comm</a:t>
                </a:r>
              </a:p>
              <a:p>
                <a:pPr lvl="1"/>
                <a:r>
                  <a:rPr lang="en-US" sz="2000" dirty="0"/>
                  <a:t>No-cloning theory</a:t>
                </a:r>
              </a:p>
              <a:p>
                <a:r>
                  <a:rPr lang="en-US" sz="2400" dirty="0"/>
                  <a:t>Quantum repeater is needed</a:t>
                </a:r>
              </a:p>
              <a:p>
                <a:pPr lvl="1"/>
                <a:r>
                  <a:rPr lang="en-US" sz="2000" dirty="0"/>
                  <a:t>Quantum memory to host qubit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"/>
                        <m:endChr m:val="⟩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"/>
                        <m:endChr m:val="⟩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</m:oMath>
                </a14:m>
                <a:endParaRPr lang="en-US" sz="2000" dirty="0"/>
              </a:p>
              <a:p>
                <a:r>
                  <a:rPr lang="en-US" sz="2400" dirty="0"/>
                  <a:t>Comm. Rate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</m:oMath>
                </a14:m>
                <a:endParaRPr lang="en-US" sz="2000" dirty="0"/>
              </a:p>
              <a:p>
                <a:r>
                  <a:rPr lang="en-US" sz="2400" dirty="0"/>
                  <a:t>Best candidate</a:t>
                </a:r>
              </a:p>
              <a:p>
                <a:pPr lvl="1"/>
                <a:r>
                  <a:rPr lang="en-US" sz="2000" dirty="0"/>
                  <a:t>Spin in diamond</a:t>
                </a:r>
              </a:p>
              <a:p>
                <a:r>
                  <a:rPr lang="en-US" sz="2400" dirty="0"/>
                  <a:t>Wavelengths for addressing qubits and telecommunications are not the same</a:t>
                </a:r>
              </a:p>
              <a:p>
                <a:pPr lvl="1"/>
                <a:r>
                  <a:rPr lang="en-US" sz="1600" dirty="0"/>
                  <a:t>NV defect ~ 637 nm</a:t>
                </a:r>
              </a:p>
              <a:p>
                <a:pPr lvl="1"/>
                <a:r>
                  <a:rPr lang="en-US" sz="1600" dirty="0" err="1"/>
                  <a:t>SiV</a:t>
                </a:r>
                <a:r>
                  <a:rPr lang="en-US" sz="1600" dirty="0"/>
                  <a:t> defect ~ 737 nm</a:t>
                </a:r>
              </a:p>
              <a:p>
                <a:pPr lvl="1"/>
                <a:r>
                  <a:rPr lang="en-US" sz="1600" dirty="0"/>
                  <a:t>Telecom ~ 1550 nm</a:t>
                </a:r>
              </a:p>
              <a:p>
                <a:r>
                  <a:rPr lang="en-US" sz="2000" dirty="0"/>
                  <a:t>Use LN to facilitate wavelength conversion</a:t>
                </a:r>
              </a:p>
              <a:p>
                <a:pPr marL="457200" lvl="1" indent="0">
                  <a:buNone/>
                </a:pPr>
                <a:endParaRPr lang="en-US" sz="2000" dirty="0">
                  <a:solidFill>
                    <a:srgbClr val="FF0000"/>
                  </a:solidFill>
                </a:endParaRP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457200" lvl="1" indent="0">
                  <a:buNone/>
                </a:pPr>
                <a:endParaRPr lang="en-US" sz="2000" dirty="0"/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742F52-77B0-885D-47DD-B5C3F3D1E9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5684" y="1160584"/>
                <a:ext cx="12107442" cy="5428751"/>
              </a:xfrm>
              <a:blipFill>
                <a:blip r:embed="rId3"/>
                <a:stretch>
                  <a:fillRect l="-705" t="-1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70F30006-252B-9C5D-DDA6-72499CF46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Optical Communications</a:t>
            </a:r>
          </a:p>
        </p:txBody>
      </p:sp>
      <p:pic>
        <p:nvPicPr>
          <p:cNvPr id="5" name="Picture 4" descr="Natural Diamonds | Diamond Stone – GIA C">
            <a:extLst>
              <a:ext uri="{FF2B5EF4-FFF2-40B4-BE49-F238E27FC236}">
                <a16:creationId xmlns:a16="http://schemas.microsoft.com/office/drawing/2014/main" id="{9D228369-3A0A-3532-6134-63B6DF6BF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81" y="4777724"/>
            <a:ext cx="2968164" cy="223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BBB352-CBB1-1AE2-7947-059FEAAC28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4941"/>
          <a:stretch/>
        </p:blipFill>
        <p:spPr>
          <a:xfrm>
            <a:off x="7717808" y="4872889"/>
            <a:ext cx="1362075" cy="18433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E0CBC5-345E-A925-E2B7-6F393833FB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831" t="63715" r="1831" b="1226"/>
          <a:stretch/>
        </p:blipFill>
        <p:spPr>
          <a:xfrm>
            <a:off x="9522409" y="4872889"/>
            <a:ext cx="1362075" cy="184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1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ACB57-6D57-DF85-0933-D1A73BA18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1724"/>
            <a:ext cx="10515600" cy="5016378"/>
          </a:xfrm>
        </p:spPr>
        <p:txBody>
          <a:bodyPr/>
          <a:lstStyle/>
          <a:p>
            <a:r>
              <a:rPr lang="en-US" dirty="0"/>
              <a:t>Method: change poling period to compensate for thickness change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E6A839-1EB0-84A2-BCAF-DC4E8FB7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Adapted Poling for breaking nonlinear efficiency limit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E52129-AD90-45BC-DD11-94096E174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06395"/>
            <a:ext cx="7158907" cy="2649151"/>
          </a:xfrm>
          <a:prstGeom prst="rect">
            <a:avLst/>
          </a:prstGeom>
        </p:spPr>
      </p:pic>
      <p:pic>
        <p:nvPicPr>
          <p:cNvPr id="18" name="Picture 17" descr="A microscope with a cord attached to it&#10;&#10;Description automatically generated">
            <a:extLst>
              <a:ext uri="{FF2B5EF4-FFF2-40B4-BE49-F238E27FC236}">
                <a16:creationId xmlns:a16="http://schemas.microsoft.com/office/drawing/2014/main" id="{8EF11DCF-ECFA-51D6-CC6F-1A6C864F5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5" y="4125634"/>
            <a:ext cx="2985977" cy="198780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18F484F-4616-E33F-8D36-46838762F1B4}"/>
              </a:ext>
            </a:extLst>
          </p:cNvPr>
          <p:cNvSpPr txBox="1"/>
          <p:nvPr/>
        </p:nvSpPr>
        <p:spPr>
          <a:xfrm>
            <a:off x="533400" y="6198781"/>
            <a:ext cx="147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reflectometer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197188D-5428-7B6F-B5EF-1843DF881C7A}"/>
              </a:ext>
            </a:extLst>
          </p:cNvPr>
          <p:cNvSpPr/>
          <p:nvPr/>
        </p:nvSpPr>
        <p:spPr>
          <a:xfrm>
            <a:off x="2870791" y="4954772"/>
            <a:ext cx="850604" cy="49973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90F6A0-4D54-6849-65A3-3DE9ED728D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17" b="4640"/>
          <a:stretch/>
        </p:blipFill>
        <p:spPr>
          <a:xfrm>
            <a:off x="3999594" y="4369981"/>
            <a:ext cx="2985977" cy="165812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16B2A6A-595A-4A8D-C533-11FB8CA71B83}"/>
              </a:ext>
            </a:extLst>
          </p:cNvPr>
          <p:cNvSpPr txBox="1"/>
          <p:nvPr/>
        </p:nvSpPr>
        <p:spPr>
          <a:xfrm>
            <a:off x="4742121" y="6198781"/>
            <a:ext cx="164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adapted poling 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06649EF1-AA19-2C18-3F72-0DCE96D1060D}"/>
              </a:ext>
            </a:extLst>
          </p:cNvPr>
          <p:cNvSpPr/>
          <p:nvPr/>
        </p:nvSpPr>
        <p:spPr>
          <a:xfrm>
            <a:off x="7541901" y="4954772"/>
            <a:ext cx="850604" cy="49973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close-up of a grey object">
            <a:extLst>
              <a:ext uri="{FF2B5EF4-FFF2-40B4-BE49-F238E27FC236}">
                <a16:creationId xmlns:a16="http://schemas.microsoft.com/office/drawing/2014/main" id="{EC230BA8-E175-D635-FE09-B340D72498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798" r="28526" b="11426"/>
          <a:stretch/>
        </p:blipFill>
        <p:spPr>
          <a:xfrm>
            <a:off x="8773255" y="4355059"/>
            <a:ext cx="2275745" cy="167304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39F305A-6405-21FC-4BB1-0DDB22C54AE7}"/>
              </a:ext>
            </a:extLst>
          </p:cNvPr>
          <p:cNvSpPr txBox="1"/>
          <p:nvPr/>
        </p:nvSpPr>
        <p:spPr>
          <a:xfrm>
            <a:off x="9120248" y="6198781"/>
            <a:ext cx="164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Etch waveguide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4172838-2FBE-BEE6-9240-183A678BEF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7546" y="1652374"/>
            <a:ext cx="4032469" cy="2458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A1E7E0-2085-1CE1-003A-8AFC893003DC}"/>
              </a:ext>
            </a:extLst>
          </p:cNvPr>
          <p:cNvSpPr txBox="1"/>
          <p:nvPr/>
        </p:nvSpPr>
        <p:spPr>
          <a:xfrm>
            <a:off x="1759974" y="6627651"/>
            <a:ext cx="940033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Chen, PK., Briggs, I., Cui, C. </a:t>
            </a:r>
            <a:r>
              <a:rPr lang="en-US" sz="1050" i="1" dirty="0"/>
              <a:t>et al.</a:t>
            </a:r>
            <a:r>
              <a:rPr lang="en-US" sz="1050" dirty="0"/>
              <a:t> Adapted poling to break the nonlinear efficiency limit in nanophotonic lithium niobate waveguides. </a:t>
            </a:r>
            <a:r>
              <a:rPr lang="en-US" sz="1050" i="1" dirty="0"/>
              <a:t>Nat. </a:t>
            </a:r>
            <a:r>
              <a:rPr lang="en-US" sz="1050" i="1" dirty="0" err="1"/>
              <a:t>Nanotechnol</a:t>
            </a:r>
            <a:r>
              <a:rPr lang="en-US" sz="1050" i="1" dirty="0"/>
              <a:t>.</a:t>
            </a:r>
            <a:r>
              <a:rPr lang="en-US" sz="1050" dirty="0"/>
              <a:t> </a:t>
            </a:r>
            <a:r>
              <a:rPr lang="en-US" sz="1050" b="1" dirty="0"/>
              <a:t>19</a:t>
            </a:r>
            <a:r>
              <a:rPr lang="en-US" sz="1050" dirty="0"/>
              <a:t>, 44–50 (2024).</a:t>
            </a:r>
          </a:p>
        </p:txBody>
      </p:sp>
    </p:spTree>
    <p:extLst>
      <p:ext uri="{BB962C8B-B14F-4D97-AF65-F5344CB8AC3E}">
        <p14:creationId xmlns:p14="http://schemas.microsoft.com/office/powerpoint/2010/main" val="30422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6A839-1EB0-84A2-BCAF-DC4E8FB7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Adapted Poling for breaking nonlinear efficiency limit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8401FA-796C-E21A-FE3D-3897EA59D8F2}"/>
              </a:ext>
            </a:extLst>
          </p:cNvPr>
          <p:cNvGrpSpPr/>
          <p:nvPr/>
        </p:nvGrpSpPr>
        <p:grpSpPr>
          <a:xfrm>
            <a:off x="1557966" y="972006"/>
            <a:ext cx="8735824" cy="2791919"/>
            <a:chOff x="1728088" y="982639"/>
            <a:chExt cx="8735824" cy="27919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8A4473-0E1F-20D6-43DF-CF9D47071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8088" y="1036464"/>
              <a:ext cx="8735824" cy="2738094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CE269A-D555-D0B9-16F3-8DB837D86400}"/>
                </a:ext>
              </a:extLst>
            </p:cNvPr>
            <p:cNvSpPr/>
            <p:nvPr/>
          </p:nvSpPr>
          <p:spPr>
            <a:xfrm>
              <a:off x="6096000" y="982639"/>
              <a:ext cx="291152" cy="2456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9C5098-57A3-DE5C-016A-978513C5E917}"/>
                </a:ext>
              </a:extLst>
            </p:cNvPr>
            <p:cNvSpPr/>
            <p:nvPr/>
          </p:nvSpPr>
          <p:spPr>
            <a:xfrm>
              <a:off x="1728088" y="982639"/>
              <a:ext cx="291152" cy="2456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4B055FB-BAE0-CE3B-9CBD-654889B62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271" y="3966520"/>
            <a:ext cx="4380773" cy="28293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CFBE003-F865-E9B9-306C-76D62F95FC80}"/>
              </a:ext>
            </a:extLst>
          </p:cNvPr>
          <p:cNvSpPr/>
          <p:nvPr/>
        </p:nvSpPr>
        <p:spPr>
          <a:xfrm>
            <a:off x="1492211" y="3881993"/>
            <a:ext cx="246832" cy="2917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A58C212-F606-316B-8876-B3A03015E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388" y="3971697"/>
            <a:ext cx="4223512" cy="279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0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Arc 76">
            <a:extLst>
              <a:ext uri="{FF2B5EF4-FFF2-40B4-BE49-F238E27FC236}">
                <a16:creationId xmlns:a16="http://schemas.microsoft.com/office/drawing/2014/main" id="{70DF404D-D20B-0092-9709-C17A6F2FB445}"/>
              </a:ext>
            </a:extLst>
          </p:cNvPr>
          <p:cNvSpPr/>
          <p:nvPr/>
        </p:nvSpPr>
        <p:spPr>
          <a:xfrm rot="5400000" flipV="1">
            <a:off x="8812565" y="6092699"/>
            <a:ext cx="408936" cy="679053"/>
          </a:xfrm>
          <a:prstGeom prst="arc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c 75">
            <a:extLst>
              <a:ext uri="{FF2B5EF4-FFF2-40B4-BE49-F238E27FC236}">
                <a16:creationId xmlns:a16="http://schemas.microsoft.com/office/drawing/2014/main" id="{D25EEA80-C9C1-56C2-B630-1B303A772596}"/>
              </a:ext>
            </a:extLst>
          </p:cNvPr>
          <p:cNvSpPr/>
          <p:nvPr/>
        </p:nvSpPr>
        <p:spPr>
          <a:xfrm rot="16200000">
            <a:off x="9349715" y="4823787"/>
            <a:ext cx="408936" cy="679053"/>
          </a:xfrm>
          <a:prstGeom prst="arc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784AC93-000C-2D79-2CF0-1ADF12F501C7}"/>
              </a:ext>
            </a:extLst>
          </p:cNvPr>
          <p:cNvCxnSpPr>
            <a:cxnSpLocks/>
          </p:cNvCxnSpPr>
          <p:nvPr/>
        </p:nvCxnSpPr>
        <p:spPr>
          <a:xfrm flipV="1">
            <a:off x="10056043" y="5813506"/>
            <a:ext cx="568269" cy="824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7E1B156-ED93-F891-7EBB-ABDDDAD1DB50}"/>
              </a:ext>
            </a:extLst>
          </p:cNvPr>
          <p:cNvCxnSpPr>
            <a:cxnSpLocks/>
            <a:stCxn id="71" idx="2"/>
          </p:cNvCxnSpPr>
          <p:nvPr/>
        </p:nvCxnSpPr>
        <p:spPr>
          <a:xfrm>
            <a:off x="9215759" y="5317622"/>
            <a:ext cx="3448" cy="50120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9ABC8EF-F314-665F-FFE3-C1B278EBB2FA}"/>
              </a:ext>
            </a:extLst>
          </p:cNvPr>
          <p:cNvCxnSpPr/>
          <p:nvPr/>
        </p:nvCxnSpPr>
        <p:spPr>
          <a:xfrm flipH="1">
            <a:off x="8674665" y="5841021"/>
            <a:ext cx="8157" cy="42783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0E43C00-7E19-D8F7-5C16-49AD92B31A0F}"/>
              </a:ext>
            </a:extLst>
          </p:cNvPr>
          <p:cNvCxnSpPr>
            <a:cxnSpLocks/>
          </p:cNvCxnSpPr>
          <p:nvPr/>
        </p:nvCxnSpPr>
        <p:spPr>
          <a:xfrm>
            <a:off x="7931107" y="5808190"/>
            <a:ext cx="1284652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A8CA611-0023-9BC3-5D7D-83B27A1EBF2D}"/>
              </a:ext>
            </a:extLst>
          </p:cNvPr>
          <p:cNvCxnSpPr>
            <a:cxnSpLocks/>
          </p:cNvCxnSpPr>
          <p:nvPr/>
        </p:nvCxnSpPr>
        <p:spPr>
          <a:xfrm>
            <a:off x="7931107" y="5824646"/>
            <a:ext cx="197855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6518D88-A65A-D783-562E-6BF6F210A89E}"/>
              </a:ext>
            </a:extLst>
          </p:cNvPr>
          <p:cNvCxnSpPr/>
          <p:nvPr/>
        </p:nvCxnSpPr>
        <p:spPr>
          <a:xfrm>
            <a:off x="7931107" y="5841021"/>
            <a:ext cx="7517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70D4D91B-08EA-5182-3767-D69F00CD4092}"/>
              </a:ext>
            </a:extLst>
          </p:cNvPr>
          <p:cNvCxnSpPr>
            <a:cxnSpLocks/>
          </p:cNvCxnSpPr>
          <p:nvPr/>
        </p:nvCxnSpPr>
        <p:spPr>
          <a:xfrm flipV="1">
            <a:off x="3137618" y="5899835"/>
            <a:ext cx="1105989" cy="33032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2D3BB4-F0F5-DB6A-F809-03E78054FAF5}"/>
              </a:ext>
            </a:extLst>
          </p:cNvPr>
          <p:cNvGrpSpPr>
            <a:grpSpLocks noChangeAspect="1"/>
          </p:cNvGrpSpPr>
          <p:nvPr/>
        </p:nvGrpSpPr>
        <p:grpSpPr>
          <a:xfrm>
            <a:off x="6106251" y="5682439"/>
            <a:ext cx="929534" cy="728357"/>
            <a:chOff x="1449978" y="1420037"/>
            <a:chExt cx="394307" cy="308967"/>
          </a:xfrm>
        </p:grpSpPr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F5FE8932-5E81-E7F6-3638-57CFE9462316}"/>
                </a:ext>
              </a:extLst>
            </p:cNvPr>
            <p:cNvSpPr/>
            <p:nvPr/>
          </p:nvSpPr>
          <p:spPr>
            <a:xfrm>
              <a:off x="1450031" y="1487307"/>
              <a:ext cx="394254" cy="241697"/>
            </a:xfrm>
            <a:prstGeom prst="cube">
              <a:avLst>
                <a:gd name="adj" fmla="val 44704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0FF0A190-0939-5E48-17F9-A65AE40EB70F}"/>
                </a:ext>
              </a:extLst>
            </p:cNvPr>
            <p:cNvSpPr/>
            <p:nvPr/>
          </p:nvSpPr>
          <p:spPr>
            <a:xfrm>
              <a:off x="1449978" y="1420037"/>
              <a:ext cx="392906" cy="188119"/>
            </a:xfrm>
            <a:prstGeom prst="cube">
              <a:avLst>
                <a:gd name="adj" fmla="val 60443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BECA0A6E-1276-005A-D7DB-E57C0DCD236A}"/>
                </a:ext>
              </a:extLst>
            </p:cNvPr>
            <p:cNvSpPr/>
            <p:nvPr/>
          </p:nvSpPr>
          <p:spPr>
            <a:xfrm>
              <a:off x="1523796" y="1443554"/>
              <a:ext cx="245269" cy="70247"/>
            </a:xfrm>
            <a:prstGeom prst="parallelogram">
              <a:avLst>
                <a:gd name="adj" fmla="val 104822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Delay 30">
              <a:extLst>
                <a:ext uri="{FF2B5EF4-FFF2-40B4-BE49-F238E27FC236}">
                  <a16:creationId xmlns:a16="http://schemas.microsoft.com/office/drawing/2014/main" id="{55083574-8594-DE70-C1A4-B5D7C01FB5F0}"/>
                </a:ext>
              </a:extLst>
            </p:cNvPr>
            <p:cNvSpPr/>
            <p:nvPr/>
          </p:nvSpPr>
          <p:spPr>
            <a:xfrm rot="16200000">
              <a:off x="1551613" y="1612410"/>
              <a:ext cx="76862" cy="112773"/>
            </a:xfrm>
            <a:prstGeom prst="flowChartDelay">
              <a:avLst/>
            </a:prstGeom>
            <a:solidFill>
              <a:schemeClr val="bg1"/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5F5618A-5CC1-C67D-C30C-E83067C764B4}"/>
                </a:ext>
              </a:extLst>
            </p:cNvPr>
            <p:cNvCxnSpPr>
              <a:stCxn id="31" idx="1"/>
              <a:endCxn id="31" idx="0"/>
            </p:cNvCxnSpPr>
            <p:nvPr/>
          </p:nvCxnSpPr>
          <p:spPr>
            <a:xfrm flipH="1" flipV="1">
              <a:off x="1533658" y="1668797"/>
              <a:ext cx="56387" cy="3843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lowchart: Delay 33">
              <a:extLst>
                <a:ext uri="{FF2B5EF4-FFF2-40B4-BE49-F238E27FC236}">
                  <a16:creationId xmlns:a16="http://schemas.microsoft.com/office/drawing/2014/main" id="{EC7E9846-8383-978E-C589-8D107C56E2BC}"/>
                </a:ext>
              </a:extLst>
            </p:cNvPr>
            <p:cNvSpPr/>
            <p:nvPr/>
          </p:nvSpPr>
          <p:spPr>
            <a:xfrm rot="16200000">
              <a:off x="1551613" y="1612409"/>
              <a:ext cx="76862" cy="112773"/>
            </a:xfrm>
            <a:prstGeom prst="flowChartDelay">
              <a:avLst/>
            </a:prstGeom>
            <a:noFill/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C6F74487-19CD-9B4B-B1F9-2D3C453DF80F}"/>
              </a:ext>
            </a:extLst>
          </p:cNvPr>
          <p:cNvCxnSpPr>
            <a:cxnSpLocks/>
          </p:cNvCxnSpPr>
          <p:nvPr/>
        </p:nvCxnSpPr>
        <p:spPr>
          <a:xfrm>
            <a:off x="3152509" y="5390311"/>
            <a:ext cx="1105989" cy="33032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25496E61-6F43-81A7-BFB1-ABE24363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SFG experiment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4C15068-E288-6E8A-15C8-13FC10574163}"/>
              </a:ext>
            </a:extLst>
          </p:cNvPr>
          <p:cNvCxnSpPr>
            <a:stCxn id="18" idx="3"/>
          </p:cNvCxnSpPr>
          <p:nvPr/>
        </p:nvCxnSpPr>
        <p:spPr>
          <a:xfrm>
            <a:off x="5364487" y="5812283"/>
            <a:ext cx="975359" cy="4147"/>
          </a:xfrm>
          <a:prstGeom prst="straightConnector1">
            <a:avLst/>
          </a:prstGeom>
          <a:ln w="38100">
            <a:gradFill flip="none" rotWithShape="1">
              <a:gsLst>
                <a:gs pos="0">
                  <a:schemeClr val="accent6"/>
                </a:gs>
                <a:gs pos="7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80FAC43-F8CB-6859-67FC-E7D4FE3F47B3}"/>
              </a:ext>
            </a:extLst>
          </p:cNvPr>
          <p:cNvCxnSpPr>
            <a:stCxn id="30" idx="5"/>
            <a:endCxn id="30" idx="2"/>
          </p:cNvCxnSpPr>
          <p:nvPr/>
        </p:nvCxnSpPr>
        <p:spPr>
          <a:xfrm>
            <a:off x="6367062" y="5820678"/>
            <a:ext cx="404608" cy="0"/>
          </a:xfrm>
          <a:prstGeom prst="lin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25AAB615-B55A-64AB-240F-A1C387317877}"/>
              </a:ext>
            </a:extLst>
          </p:cNvPr>
          <p:cNvSpPr/>
          <p:nvPr/>
        </p:nvSpPr>
        <p:spPr>
          <a:xfrm>
            <a:off x="4258498" y="5668722"/>
            <a:ext cx="1105989" cy="28712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WDM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201B68D-3937-D593-C4DE-B12E15AFD33B}"/>
              </a:ext>
            </a:extLst>
          </p:cNvPr>
          <p:cNvCxnSpPr>
            <a:cxnSpLocks/>
          </p:cNvCxnSpPr>
          <p:nvPr/>
        </p:nvCxnSpPr>
        <p:spPr>
          <a:xfrm flipH="1">
            <a:off x="6803756" y="5824954"/>
            <a:ext cx="975359" cy="4147"/>
          </a:xfrm>
          <a:prstGeom prst="straightConnector1">
            <a:avLst/>
          </a:prstGeom>
          <a:ln w="38100">
            <a:gradFill flip="none" rotWithShape="1">
              <a:gsLst>
                <a:gs pos="38000">
                  <a:schemeClr val="accent6"/>
                </a:gs>
                <a:gs pos="52000">
                  <a:srgbClr val="FF0000"/>
                </a:gs>
                <a:gs pos="56000">
                  <a:schemeClr val="accent1">
                    <a:lumMod val="45000"/>
                    <a:lumOff val="55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rapezoid 55">
            <a:extLst>
              <a:ext uri="{FF2B5EF4-FFF2-40B4-BE49-F238E27FC236}">
                <a16:creationId xmlns:a16="http://schemas.microsoft.com/office/drawing/2014/main" id="{293B0986-7C87-6E3A-95A1-F3F7A47CD69B}"/>
              </a:ext>
            </a:extLst>
          </p:cNvPr>
          <p:cNvSpPr/>
          <p:nvPr/>
        </p:nvSpPr>
        <p:spPr>
          <a:xfrm rot="16200000">
            <a:off x="7754739" y="5744799"/>
            <a:ext cx="200972" cy="161957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89D39BA-7D8D-DFFE-CB01-594427B858CD}"/>
              </a:ext>
            </a:extLst>
          </p:cNvPr>
          <p:cNvCxnSpPr/>
          <p:nvPr/>
        </p:nvCxnSpPr>
        <p:spPr>
          <a:xfrm>
            <a:off x="8560365" y="5705162"/>
            <a:ext cx="228600" cy="2298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rapezoid 66">
            <a:extLst>
              <a:ext uri="{FF2B5EF4-FFF2-40B4-BE49-F238E27FC236}">
                <a16:creationId xmlns:a16="http://schemas.microsoft.com/office/drawing/2014/main" id="{207CA6C9-E0E5-3AD7-CCBD-EF8EB92F024F}"/>
              </a:ext>
            </a:extLst>
          </p:cNvPr>
          <p:cNvSpPr/>
          <p:nvPr/>
        </p:nvSpPr>
        <p:spPr>
          <a:xfrm rot="10800000">
            <a:off x="8577361" y="6270912"/>
            <a:ext cx="200972" cy="161957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769B380-B208-80A1-130F-8D46E79A3200}"/>
              </a:ext>
            </a:extLst>
          </p:cNvPr>
          <p:cNvCxnSpPr>
            <a:cxnSpLocks/>
          </p:cNvCxnSpPr>
          <p:nvPr/>
        </p:nvCxnSpPr>
        <p:spPr>
          <a:xfrm flipH="1">
            <a:off x="9101459" y="5709717"/>
            <a:ext cx="228600" cy="2298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rapezoid 70">
            <a:extLst>
              <a:ext uri="{FF2B5EF4-FFF2-40B4-BE49-F238E27FC236}">
                <a16:creationId xmlns:a16="http://schemas.microsoft.com/office/drawing/2014/main" id="{8AF38611-35EE-435F-9B0A-0C6BE14C27AF}"/>
              </a:ext>
            </a:extLst>
          </p:cNvPr>
          <p:cNvSpPr/>
          <p:nvPr/>
        </p:nvSpPr>
        <p:spPr>
          <a:xfrm rot="10800000" flipV="1">
            <a:off x="9115273" y="5155665"/>
            <a:ext cx="200972" cy="161957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apezoid 72">
            <a:extLst>
              <a:ext uri="{FF2B5EF4-FFF2-40B4-BE49-F238E27FC236}">
                <a16:creationId xmlns:a16="http://schemas.microsoft.com/office/drawing/2014/main" id="{5078C3C8-7AC1-72D4-A9D2-FAA05E0997A5}"/>
              </a:ext>
            </a:extLst>
          </p:cNvPr>
          <p:cNvSpPr/>
          <p:nvPr/>
        </p:nvSpPr>
        <p:spPr>
          <a:xfrm rot="5400000" flipH="1">
            <a:off x="9874578" y="5739203"/>
            <a:ext cx="200972" cy="161957"/>
          </a:xfrm>
          <a:prstGeom prst="trapezoid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ED59AC2-7B7E-42C5-44FA-DC1BFAA6FB1D}"/>
              </a:ext>
            </a:extLst>
          </p:cNvPr>
          <p:cNvCxnSpPr>
            <a:cxnSpLocks/>
          </p:cNvCxnSpPr>
          <p:nvPr/>
        </p:nvCxnSpPr>
        <p:spPr>
          <a:xfrm flipV="1">
            <a:off x="9554183" y="4950795"/>
            <a:ext cx="1070129" cy="412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5F26E20-5860-403D-3CF2-54BF2120245A}"/>
              </a:ext>
            </a:extLst>
          </p:cNvPr>
          <p:cNvCxnSpPr>
            <a:stCxn id="77" idx="2"/>
          </p:cNvCxnSpPr>
          <p:nvPr/>
        </p:nvCxnSpPr>
        <p:spPr>
          <a:xfrm>
            <a:off x="9017034" y="6636694"/>
            <a:ext cx="160727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Flowchart: Delay 82">
            <a:extLst>
              <a:ext uri="{FF2B5EF4-FFF2-40B4-BE49-F238E27FC236}">
                <a16:creationId xmlns:a16="http://schemas.microsoft.com/office/drawing/2014/main" id="{CCCAA73C-7B81-F980-FAA5-97830526178C}"/>
              </a:ext>
            </a:extLst>
          </p:cNvPr>
          <p:cNvSpPr/>
          <p:nvPr/>
        </p:nvSpPr>
        <p:spPr>
          <a:xfrm>
            <a:off x="10624199" y="5722876"/>
            <a:ext cx="241900" cy="179400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lowchart: Delay 83">
            <a:extLst>
              <a:ext uri="{FF2B5EF4-FFF2-40B4-BE49-F238E27FC236}">
                <a16:creationId xmlns:a16="http://schemas.microsoft.com/office/drawing/2014/main" id="{3F89599D-927A-629A-D9D8-C0E452E65FF4}"/>
              </a:ext>
            </a:extLst>
          </p:cNvPr>
          <p:cNvSpPr/>
          <p:nvPr/>
        </p:nvSpPr>
        <p:spPr>
          <a:xfrm>
            <a:off x="10622583" y="6546994"/>
            <a:ext cx="241900" cy="179400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lowchart: Delay 84">
            <a:extLst>
              <a:ext uri="{FF2B5EF4-FFF2-40B4-BE49-F238E27FC236}">
                <a16:creationId xmlns:a16="http://schemas.microsoft.com/office/drawing/2014/main" id="{FA855049-F021-CB04-F643-3DCC43DBC50B}"/>
              </a:ext>
            </a:extLst>
          </p:cNvPr>
          <p:cNvSpPr/>
          <p:nvPr/>
        </p:nvSpPr>
        <p:spPr>
          <a:xfrm>
            <a:off x="10622583" y="4865215"/>
            <a:ext cx="241900" cy="179400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63EDD68-3E50-F5B0-0B12-11331F2D90EE}"/>
              </a:ext>
            </a:extLst>
          </p:cNvPr>
          <p:cNvSpPr txBox="1"/>
          <p:nvPr/>
        </p:nvSpPr>
        <p:spPr>
          <a:xfrm>
            <a:off x="10854639" y="5654301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1064 nm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4D6A61C-6D84-3262-3E1C-FDFA2979F14B}"/>
              </a:ext>
            </a:extLst>
          </p:cNvPr>
          <p:cNvSpPr txBox="1"/>
          <p:nvPr/>
        </p:nvSpPr>
        <p:spPr>
          <a:xfrm>
            <a:off x="10864483" y="6482805"/>
            <a:ext cx="736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637 nm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3B2CE04-499F-1E7F-7A59-58BBEE8D3197}"/>
              </a:ext>
            </a:extLst>
          </p:cNvPr>
          <p:cNvSpPr txBox="1"/>
          <p:nvPr/>
        </p:nvSpPr>
        <p:spPr>
          <a:xfrm>
            <a:off x="10835690" y="4795667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1550 nm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4748ABD7-A8F7-ADE4-E15D-30F7825F5823}"/>
              </a:ext>
            </a:extLst>
          </p:cNvPr>
          <p:cNvCxnSpPr>
            <a:cxnSpLocks/>
          </p:cNvCxnSpPr>
          <p:nvPr/>
        </p:nvCxnSpPr>
        <p:spPr>
          <a:xfrm flipV="1">
            <a:off x="1828802" y="6231150"/>
            <a:ext cx="1323707" cy="240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62A45D0-49F3-D1ED-32A4-E0DCDD582E59}"/>
              </a:ext>
            </a:extLst>
          </p:cNvPr>
          <p:cNvGrpSpPr/>
          <p:nvPr/>
        </p:nvGrpSpPr>
        <p:grpSpPr>
          <a:xfrm>
            <a:off x="627019" y="5921006"/>
            <a:ext cx="1242381" cy="609601"/>
            <a:chOff x="2377446" y="5051056"/>
            <a:chExt cx="1242381" cy="6096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4534F9-5864-9E53-6181-C01AEFE9207B}"/>
                </a:ext>
              </a:extLst>
            </p:cNvPr>
            <p:cNvSpPr/>
            <p:nvPr/>
          </p:nvSpPr>
          <p:spPr>
            <a:xfrm>
              <a:off x="2377446" y="5077184"/>
              <a:ext cx="1201783" cy="58347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157CBA1-F204-DDAA-12E4-C4B04890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142" y="5225290"/>
              <a:ext cx="774087" cy="28726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C9F1A4-918C-A0A2-FD48-51E8A7CDBD77}"/>
                </a:ext>
              </a:extLst>
            </p:cNvPr>
            <p:cNvSpPr txBox="1"/>
            <p:nvPr/>
          </p:nvSpPr>
          <p:spPr>
            <a:xfrm>
              <a:off x="2928612" y="5051056"/>
              <a:ext cx="6912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1550 nm</a:t>
              </a:r>
            </a:p>
          </p:txBody>
        </p:sp>
      </p:grp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E05822D-4810-B4E4-83E1-49BDB4F5B7D0}"/>
              </a:ext>
            </a:extLst>
          </p:cNvPr>
          <p:cNvCxnSpPr>
            <a:cxnSpLocks/>
          </p:cNvCxnSpPr>
          <p:nvPr/>
        </p:nvCxnSpPr>
        <p:spPr>
          <a:xfrm flipV="1">
            <a:off x="1841864" y="5392069"/>
            <a:ext cx="1323707" cy="240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8EF9FFE1-FC1B-B253-C1FB-FEF54B0700B8}"/>
              </a:ext>
            </a:extLst>
          </p:cNvPr>
          <p:cNvGrpSpPr/>
          <p:nvPr/>
        </p:nvGrpSpPr>
        <p:grpSpPr>
          <a:xfrm>
            <a:off x="653142" y="5079592"/>
            <a:ext cx="1242381" cy="609601"/>
            <a:chOff x="2377446" y="4223667"/>
            <a:chExt cx="1242381" cy="6096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FFDCD9-22CB-5638-5C06-7F9860D1531F}"/>
                </a:ext>
              </a:extLst>
            </p:cNvPr>
            <p:cNvSpPr/>
            <p:nvPr/>
          </p:nvSpPr>
          <p:spPr>
            <a:xfrm>
              <a:off x="2377446" y="4249795"/>
              <a:ext cx="1201783" cy="58347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CEAA15-2103-67FD-CDB5-3C4DC93A2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142" y="4397901"/>
              <a:ext cx="774087" cy="28726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F664F3-A3CD-513A-817B-F5B11CE9D75C}"/>
                </a:ext>
              </a:extLst>
            </p:cNvPr>
            <p:cNvSpPr txBox="1"/>
            <p:nvPr/>
          </p:nvSpPr>
          <p:spPr>
            <a:xfrm>
              <a:off x="2928612" y="4223667"/>
              <a:ext cx="6912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1064 nm</a:t>
              </a:r>
            </a:p>
          </p:txBody>
        </p:sp>
      </p:grpSp>
      <p:sp>
        <p:nvSpPr>
          <p:cNvPr id="94" name="Oval 93">
            <a:extLst>
              <a:ext uri="{FF2B5EF4-FFF2-40B4-BE49-F238E27FC236}">
                <a16:creationId xmlns:a16="http://schemas.microsoft.com/office/drawing/2014/main" id="{B38F786E-2CE7-1D88-EE29-731772A3E082}"/>
              </a:ext>
            </a:extLst>
          </p:cNvPr>
          <p:cNvSpPr/>
          <p:nvPr/>
        </p:nvSpPr>
        <p:spPr>
          <a:xfrm>
            <a:off x="2244891" y="5181792"/>
            <a:ext cx="209712" cy="209712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D01E92C-B161-862B-BF7A-F474D1E60AD9}"/>
              </a:ext>
            </a:extLst>
          </p:cNvPr>
          <p:cNvSpPr/>
          <p:nvPr/>
        </p:nvSpPr>
        <p:spPr>
          <a:xfrm>
            <a:off x="2462929" y="5182428"/>
            <a:ext cx="209712" cy="209712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61D5A4E9-F8D5-190E-93F4-D864870FE645}"/>
              </a:ext>
            </a:extLst>
          </p:cNvPr>
          <p:cNvSpPr/>
          <p:nvPr/>
        </p:nvSpPr>
        <p:spPr>
          <a:xfrm>
            <a:off x="2671194" y="5179738"/>
            <a:ext cx="209712" cy="209712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706D9E8A-6E6F-750A-9C7E-E0533ED5A659}"/>
              </a:ext>
            </a:extLst>
          </p:cNvPr>
          <p:cNvSpPr/>
          <p:nvPr/>
        </p:nvSpPr>
        <p:spPr>
          <a:xfrm>
            <a:off x="2263160" y="6018963"/>
            <a:ext cx="209712" cy="209712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59C3F9B7-AD45-6ACA-AB1D-2F7AECA67E90}"/>
              </a:ext>
            </a:extLst>
          </p:cNvPr>
          <p:cNvSpPr/>
          <p:nvPr/>
        </p:nvSpPr>
        <p:spPr>
          <a:xfrm>
            <a:off x="2481198" y="6019599"/>
            <a:ext cx="209712" cy="209712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4DE9EF5E-31C8-5209-AEDB-CF40D1ED2CD5}"/>
              </a:ext>
            </a:extLst>
          </p:cNvPr>
          <p:cNvSpPr/>
          <p:nvPr/>
        </p:nvSpPr>
        <p:spPr>
          <a:xfrm>
            <a:off x="2689463" y="6016909"/>
            <a:ext cx="209712" cy="209712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3C6550D-31AD-44E0-314D-9BDC30A8F659}"/>
              </a:ext>
            </a:extLst>
          </p:cNvPr>
          <p:cNvSpPr txBox="1"/>
          <p:nvPr/>
        </p:nvSpPr>
        <p:spPr>
          <a:xfrm>
            <a:off x="3452140" y="1022639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1064 nm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90DD863-5413-1439-CD79-551899328323}"/>
              </a:ext>
            </a:extLst>
          </p:cNvPr>
          <p:cNvSpPr txBox="1"/>
          <p:nvPr/>
        </p:nvSpPr>
        <p:spPr>
          <a:xfrm>
            <a:off x="7239968" y="1022639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a typeface="Cambria Math" panose="02040503050406030204" pitchFamily="18" charset="0"/>
              </a:rPr>
              <a:t>637 nm</a:t>
            </a:r>
            <a:endParaRPr lang="en-US" sz="2400" dirty="0"/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D6C756A-6D45-D7C8-3767-7AD8F4FBD10F}"/>
              </a:ext>
            </a:extLst>
          </p:cNvPr>
          <p:cNvCxnSpPr>
            <a:stCxn id="100" idx="3"/>
            <a:endCxn id="101" idx="1"/>
          </p:cNvCxnSpPr>
          <p:nvPr/>
        </p:nvCxnSpPr>
        <p:spPr>
          <a:xfrm>
            <a:off x="4734863" y="1253472"/>
            <a:ext cx="250510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73EA4276-553C-B40B-741F-F1933969BD12}"/>
              </a:ext>
            </a:extLst>
          </p:cNvPr>
          <p:cNvSpPr txBox="1"/>
          <p:nvPr/>
        </p:nvSpPr>
        <p:spPr>
          <a:xfrm flipH="1">
            <a:off x="4348082" y="1245755"/>
            <a:ext cx="293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1587 nm pump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C11EDD7-4775-12E3-A9DF-E1FC09CEA657}"/>
              </a:ext>
            </a:extLst>
          </p:cNvPr>
          <p:cNvSpPr txBox="1"/>
          <p:nvPr/>
        </p:nvSpPr>
        <p:spPr>
          <a:xfrm>
            <a:off x="193956" y="1960631"/>
            <a:ext cx="478419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Lensed fiber used for waveguide coupling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Strong 1550 nm pump, fixed wavelength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1064 nm signal, wavelength swept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Tx/>
              <a:buChar char="-"/>
            </a:pPr>
            <a:endParaRPr lang="en-US" sz="2000" dirty="0"/>
          </a:p>
        </p:txBody>
      </p:sp>
      <p:pic>
        <p:nvPicPr>
          <p:cNvPr id="107" name="Picture 106" descr="A group of small metal objects on a black surface&#10;&#10;AI-generated content may be incorrect.">
            <a:extLst>
              <a:ext uri="{FF2B5EF4-FFF2-40B4-BE49-F238E27FC236}">
                <a16:creationId xmlns:a16="http://schemas.microsoft.com/office/drawing/2014/main" id="{9566B326-D296-5BC4-9B87-EA9C261A0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456" y="2224143"/>
            <a:ext cx="3200400" cy="2400300"/>
          </a:xfrm>
          <a:prstGeom prst="rect">
            <a:avLst/>
          </a:prstGeom>
        </p:spPr>
      </p:pic>
      <p:pic>
        <p:nvPicPr>
          <p:cNvPr id="109" name="Picture 108" descr="A machine with many wires&#10;&#10;AI-generated content may be incorrect.">
            <a:extLst>
              <a:ext uri="{FF2B5EF4-FFF2-40B4-BE49-F238E27FC236}">
                <a16:creationId xmlns:a16="http://schemas.microsoft.com/office/drawing/2014/main" id="{A8824B9E-DCDA-8131-5EC2-6352BC198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0563" y="2610768"/>
            <a:ext cx="3092996" cy="2319747"/>
          </a:xfrm>
          <a:prstGeom prst="rect">
            <a:avLst/>
          </a:prstGeom>
        </p:spPr>
      </p:pic>
      <p:pic>
        <p:nvPicPr>
          <p:cNvPr id="111" name="Picture 110" descr="A screen shot of a white and blue arrow&#10;&#10;AI-generated content may be incorrect.">
            <a:extLst>
              <a:ext uri="{FF2B5EF4-FFF2-40B4-BE49-F238E27FC236}">
                <a16:creationId xmlns:a16="http://schemas.microsoft.com/office/drawing/2014/main" id="{89170ACD-4C11-04B4-9641-E7036E1C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5" t="33854" r="37775" b="32569"/>
          <a:stretch/>
        </p:blipFill>
        <p:spPr>
          <a:xfrm>
            <a:off x="3440873" y="3282768"/>
            <a:ext cx="1524386" cy="111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33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496E61-6F43-81A7-BFB1-ABE24363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SFG experiment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3D49C4-5604-17FC-7D2B-9DCBF05BAEAE}"/>
              </a:ext>
            </a:extLst>
          </p:cNvPr>
          <p:cNvSpPr txBox="1"/>
          <p:nvPr/>
        </p:nvSpPr>
        <p:spPr>
          <a:xfrm>
            <a:off x="679801" y="1279107"/>
            <a:ext cx="101918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Significant broadening seen for fixed poling period, sinc</a:t>
            </a:r>
            <a:r>
              <a:rPr lang="en-US" sz="2000" baseline="30000" dirty="0"/>
              <a:t>2 </a:t>
            </a:r>
            <a:r>
              <a:rPr lang="en-US" sz="2000" dirty="0"/>
              <a:t>peak recovered using adapted poling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375% higher efficiency for 20 mm device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Tx/>
              <a:buChar char="-"/>
            </a:pPr>
            <a:endParaRPr lang="en-US" sz="2000" dirty="0"/>
          </a:p>
        </p:txBody>
      </p:sp>
      <p:pic>
        <p:nvPicPr>
          <p:cNvPr id="2" name="Picture 1" descr="A graph of a normalized graph&#10;&#10;AI-generated content may be incorrect.">
            <a:extLst>
              <a:ext uri="{FF2B5EF4-FFF2-40B4-BE49-F238E27FC236}">
                <a16:creationId xmlns:a16="http://schemas.microsoft.com/office/drawing/2014/main" id="{D1EB809A-1CCC-4608-D906-F1EBC9132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499" y="2372195"/>
            <a:ext cx="5097791" cy="35684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CEF888-B34C-F744-1698-596FF3D311ED}"/>
                  </a:ext>
                </a:extLst>
              </p:cNvPr>
              <p:cNvSpPr txBox="1"/>
              <p:nvPr/>
            </p:nvSpPr>
            <p:spPr>
              <a:xfrm>
                <a:off x="5360532" y="5786759"/>
                <a:ext cx="19877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Wavelength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nm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CEF888-B34C-F744-1698-596FF3D31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532" y="5786759"/>
                <a:ext cx="1987724" cy="307777"/>
              </a:xfrm>
              <a:prstGeom prst="rect">
                <a:avLst/>
              </a:prstGeom>
              <a:blipFill>
                <a:blip r:embed="rId4"/>
                <a:stretch>
                  <a:fillRect l="-3988" t="-1961" r="-429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4E25AC-6F6D-FF30-1FCE-86C480F8FA2A}"/>
                  </a:ext>
                </a:extLst>
              </p:cNvPr>
              <p:cNvSpPr txBox="1"/>
              <p:nvPr/>
            </p:nvSpPr>
            <p:spPr>
              <a:xfrm rot="16200000">
                <a:off x="2825104" y="4002532"/>
                <a:ext cx="223779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Output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nW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B4E25AC-6F6D-FF30-1FCE-86C480F8F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825104" y="4002532"/>
                <a:ext cx="2237792" cy="307777"/>
              </a:xfrm>
              <a:prstGeom prst="rect">
                <a:avLst/>
              </a:prstGeom>
              <a:blipFill>
                <a:blip r:embed="rId5"/>
                <a:stretch>
                  <a:fillRect l="-4000" t="-3815" r="-36000" b="-3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81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496E61-6F43-81A7-BFB1-ABE24363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SFG experiment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3D49C4-5604-17FC-7D2B-9DCBF05BAEAE}"/>
              </a:ext>
            </a:extLst>
          </p:cNvPr>
          <p:cNvSpPr txBox="1"/>
          <p:nvPr/>
        </p:nvSpPr>
        <p:spPr>
          <a:xfrm>
            <a:off x="724786" y="1609251"/>
            <a:ext cx="88812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SFG power dependence of 20 mm device measured using 1550 nm light as pump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Tx/>
              <a:buChar char="-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F9BD75-A4B3-AC91-1EDC-3054635BCFCF}"/>
                  </a:ext>
                </a:extLst>
              </p:cNvPr>
              <p:cNvSpPr txBox="1"/>
              <p:nvPr/>
            </p:nvSpPr>
            <p:spPr>
              <a:xfrm>
                <a:off x="4053649" y="1139941"/>
                <a:ext cx="3105337" cy="3728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𝑛𝑜𝑟𝑚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𝑝𝑢𝑚𝑝</m:t>
                                  </m:r>
                                </m:sub>
                              </m:sSub>
                            </m:e>
                          </m:ra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F9BD75-A4B3-AC91-1EDC-3054635BC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649" y="1139941"/>
                <a:ext cx="3105337" cy="372859"/>
              </a:xfrm>
              <a:prstGeom prst="rect">
                <a:avLst/>
              </a:prstGeom>
              <a:blipFill>
                <a:blip r:embed="rId3"/>
                <a:stretch>
                  <a:fillRect l="-1572" b="-18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with red dots and blue lines&#10;&#10;AI-generated content may be incorrect.">
            <a:extLst>
              <a:ext uri="{FF2B5EF4-FFF2-40B4-BE49-F238E27FC236}">
                <a16:creationId xmlns:a16="http://schemas.microsoft.com/office/drawing/2014/main" id="{908E9677-AA4E-91F1-B130-6EEF63A37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47" y="2298815"/>
            <a:ext cx="5257706" cy="36874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7D50E6-1EDF-E113-CC62-5A09ECA7E3B3}"/>
                  </a:ext>
                </a:extLst>
              </p:cNvPr>
              <p:cNvSpPr txBox="1"/>
              <p:nvPr/>
            </p:nvSpPr>
            <p:spPr>
              <a:xfrm rot="16200000">
                <a:off x="2744994" y="4004017"/>
                <a:ext cx="14443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SFG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Efficiency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7D50E6-1EDF-E113-CC62-5A09ECA7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744994" y="4004017"/>
                <a:ext cx="1444306" cy="276999"/>
              </a:xfrm>
              <a:prstGeom prst="rect">
                <a:avLst/>
              </a:prstGeom>
              <a:blipFill>
                <a:blip r:embed="rId5"/>
                <a:stretch>
                  <a:fillRect l="-2222" t="-5485" r="-35556" b="-3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A49FE4-109B-0839-4D6E-FE789F26DB1D}"/>
                  </a:ext>
                </a:extLst>
              </p:cNvPr>
              <p:cNvSpPr txBox="1"/>
              <p:nvPr/>
            </p:nvSpPr>
            <p:spPr>
              <a:xfrm>
                <a:off x="5058857" y="5986219"/>
                <a:ext cx="20742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On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chip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A49FE4-109B-0839-4D6E-FE789F26D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8857" y="5986219"/>
                <a:ext cx="2074286" cy="276999"/>
              </a:xfrm>
              <a:prstGeom prst="rect">
                <a:avLst/>
              </a:prstGeom>
              <a:blipFill>
                <a:blip r:embed="rId6"/>
                <a:stretch>
                  <a:fillRect l="-3529" t="-2222" r="-382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FE8474-3E93-9FED-BDBC-E3C24508B43A}"/>
                  </a:ext>
                </a:extLst>
              </p:cNvPr>
              <p:cNvSpPr txBox="1"/>
              <p:nvPr/>
            </p:nvSpPr>
            <p:spPr>
              <a:xfrm>
                <a:off x="3328647" y="4120910"/>
                <a:ext cx="60977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mW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FE8474-3E93-9FED-BDBC-E3C24508B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647" y="4120910"/>
                <a:ext cx="609777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724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40062</TotalTime>
  <Words>1225</Words>
  <Application>Microsoft Office PowerPoint</Application>
  <PresentationFormat>Widescreen</PresentationFormat>
  <Paragraphs>294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Times New Roman</vt:lpstr>
      <vt:lpstr>Office Theme</vt:lpstr>
      <vt:lpstr>Quantum Transduction of Superconducting &amp; NV Center Qubits</vt:lpstr>
      <vt:lpstr>Hybrid Quantum Systems</vt:lpstr>
      <vt:lpstr>Optical Interconnects</vt:lpstr>
      <vt:lpstr>Quantum Optical Communications</vt:lpstr>
      <vt:lpstr>Adapted Poling for breaking nonlinear efficiency limit</vt:lpstr>
      <vt:lpstr>Adapted Poling for breaking nonlinear efficiency limit</vt:lpstr>
      <vt:lpstr>SFG experiment</vt:lpstr>
      <vt:lpstr>SFG experiment</vt:lpstr>
      <vt:lpstr>SFG experiment</vt:lpstr>
      <vt:lpstr>DFG experiments</vt:lpstr>
      <vt:lpstr>Noise Overview</vt:lpstr>
      <vt:lpstr>NV Center Quantum Frequency Conversion </vt:lpstr>
      <vt:lpstr>Spurious 2nd order nonlinear processes</vt:lpstr>
      <vt:lpstr>1064 nm noise measurement</vt:lpstr>
      <vt:lpstr>637 nm noise measurement</vt:lpstr>
      <vt:lpstr>Device with fixed poling</vt:lpstr>
      <vt:lpstr>Noise comparison</vt:lpstr>
      <vt:lpstr>Noise comparison</vt:lpstr>
      <vt:lpstr>Surface Acoustic Wave devices for Superconducting Qubit Control</vt:lpstr>
      <vt:lpstr>Superconducting components</vt:lpstr>
      <vt:lpstr>Superconducting components</vt:lpstr>
      <vt:lpstr>PowerPoint Presentation</vt:lpstr>
      <vt:lpstr>PowerPoint Presentation</vt:lpstr>
      <vt:lpstr>Material selection for integrated acoustics</vt:lpstr>
      <vt:lpstr>IDT Measurement</vt:lpstr>
      <vt:lpstr>IDT Cryo Measurement</vt:lpstr>
      <vt:lpstr>Summary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Linran Fan</dc:creator>
  <cp:lastModifiedBy>Susan Zuk</cp:lastModifiedBy>
  <cp:revision>575</cp:revision>
  <dcterms:created xsi:type="dcterms:W3CDTF">2019-08-11T18:50:08Z</dcterms:created>
  <dcterms:modified xsi:type="dcterms:W3CDTF">2026-05-11T23:18:05Z</dcterms:modified>
</cp:coreProperties>
</file>